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14" r:id="rId1"/>
  </p:sldMasterIdLst>
  <p:notesMasterIdLst>
    <p:notesMasterId r:id="rId19"/>
  </p:notesMasterIdLst>
  <p:sldIdLst>
    <p:sldId id="492" r:id="rId2"/>
    <p:sldId id="493" r:id="rId3"/>
    <p:sldId id="485" r:id="rId4"/>
    <p:sldId id="481" r:id="rId5"/>
    <p:sldId id="508" r:id="rId6"/>
    <p:sldId id="487" r:id="rId7"/>
    <p:sldId id="457" r:id="rId8"/>
    <p:sldId id="514" r:id="rId9"/>
    <p:sldId id="516" r:id="rId10"/>
    <p:sldId id="488" r:id="rId11"/>
    <p:sldId id="518" r:id="rId12"/>
    <p:sldId id="498" r:id="rId13"/>
    <p:sldId id="523" r:id="rId14"/>
    <p:sldId id="525" r:id="rId15"/>
    <p:sldId id="524" r:id="rId16"/>
    <p:sldId id="526" r:id="rId17"/>
    <p:sldId id="520" r:id="rId18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B9F98"/>
    <a:srgbClr val="16945E"/>
    <a:srgbClr val="06536E"/>
    <a:srgbClr val="35AF6C"/>
    <a:srgbClr val="1B528F"/>
    <a:srgbClr val="007371"/>
    <a:srgbClr val="909E0C"/>
    <a:srgbClr val="1E4356"/>
    <a:srgbClr val="0B7371"/>
    <a:srgbClr val="0B679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05" autoAdjust="0"/>
    <p:restoredTop sz="95387" autoAdjust="0"/>
  </p:normalViewPr>
  <p:slideViewPr>
    <p:cSldViewPr>
      <p:cViewPr varScale="1">
        <p:scale>
          <a:sx n="87" d="100"/>
          <a:sy n="87" d="100"/>
        </p:scale>
        <p:origin x="-141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DB5819-AD7E-46F5-A51B-C35F7B6DFE25}" type="doc">
      <dgm:prSet loTypeId="urn:microsoft.com/office/officeart/2005/8/layout/hList7#3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E2D57B2C-0600-4C14-95D4-3BA741BD9D23}">
      <dgm:prSet custT="1"/>
      <dgm:spPr>
        <a:xfrm>
          <a:off x="2232" y="0"/>
          <a:ext cx="2340488" cy="3096344"/>
        </a:xfrm>
      </dgm:spPr>
      <dgm:t>
        <a:bodyPr/>
        <a:lstStyle/>
        <a:p>
          <a:pPr algn="ctr" rtl="0"/>
          <a:endParaRPr lang="ru-RU" sz="1600" b="0" i="0" baseline="0" dirty="0" smtClean="0"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  <a:p>
          <a:pPr algn="ctr" rtl="0"/>
          <a:endParaRPr lang="ru-RU" sz="1600" b="0" i="0" baseline="0" dirty="0" smtClean="0"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  <a:p>
          <a:pPr algn="ctr" rtl="0"/>
          <a:r>
            <a:rPr lang="ru-RU" sz="1600" b="0" i="0" baseline="0" dirty="0" smtClean="0"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до 2 млн. руб. </a:t>
          </a:r>
          <a:br>
            <a:rPr lang="ru-RU" sz="1600" b="0" i="0" baseline="0" dirty="0" smtClean="0"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</a:br>
          <a:r>
            <a:rPr lang="ru-RU" sz="1600" b="0" i="0" baseline="0" dirty="0" smtClean="0"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сроком до 3 лет  </a:t>
          </a:r>
          <a:br>
            <a:rPr lang="ru-RU" sz="1600" b="0" i="0" baseline="0" dirty="0" smtClean="0"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</a:br>
          <a:r>
            <a:rPr lang="ru-RU" sz="1600" b="0" i="0" dirty="0" smtClean="0"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под</a:t>
          </a:r>
          <a:r>
            <a:rPr lang="ru-RU" sz="1600" b="0" i="0" baseline="0" dirty="0" smtClean="0"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 </a:t>
          </a:r>
          <a:r>
            <a:rPr lang="ru-RU" sz="1600" dirty="0" smtClean="0"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ставку </a:t>
          </a:r>
          <a:br>
            <a:rPr lang="ru-RU" sz="1600" dirty="0" smtClean="0"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</a:br>
          <a:r>
            <a:rPr lang="ru-RU" sz="1600" dirty="0" smtClean="0"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10</a:t>
          </a:r>
          <a:r>
            <a:rPr lang="ru-RU" sz="1600" b="0" i="0" baseline="0" dirty="0" smtClean="0"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% годовых</a:t>
          </a:r>
          <a:endParaRPr lang="ru-RU" sz="1600" b="0" i="0" baseline="0" dirty="0"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</dgm:t>
    </dgm:pt>
    <dgm:pt modelId="{CE91BF79-B1E0-4AF1-B0E8-40B84A8985B5}" type="parTrans" cxnId="{FC531420-EDCB-4F87-8037-7C23E6D89AAD}">
      <dgm:prSet/>
      <dgm:spPr/>
      <dgm:t>
        <a:bodyPr/>
        <a:lstStyle/>
        <a:p>
          <a:endParaRPr lang="ru-RU"/>
        </a:p>
      </dgm:t>
    </dgm:pt>
    <dgm:pt modelId="{6E904DC6-630F-49E1-BC57-B3B22E7F1A79}" type="sibTrans" cxnId="{FC531420-EDCB-4F87-8037-7C23E6D89AAD}">
      <dgm:prSet/>
      <dgm:spPr/>
      <dgm:t>
        <a:bodyPr/>
        <a:lstStyle/>
        <a:p>
          <a:endParaRPr lang="ru-RU"/>
        </a:p>
      </dgm:t>
    </dgm:pt>
    <dgm:pt modelId="{585E8216-F604-4C5F-9CEA-2A8CB87E1146}">
      <dgm:prSet custT="1"/>
      <dgm:spPr>
        <a:xfrm>
          <a:off x="2448277" y="0"/>
          <a:ext cx="2340488" cy="3096344"/>
        </a:xfrm>
      </dgm:spPr>
      <dgm:t>
        <a:bodyPr/>
        <a:lstStyle/>
        <a:p>
          <a:pPr algn="ctr" rtl="0"/>
          <a:endParaRPr lang="ru-RU" sz="1600" b="0" i="0" baseline="0" dirty="0" smtClean="0"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  <a:p>
          <a:pPr algn="ctr" rtl="0"/>
          <a:r>
            <a:rPr lang="ru-RU" sz="1600" b="0" i="0" baseline="0" dirty="0" smtClean="0"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 </a:t>
          </a:r>
        </a:p>
        <a:p>
          <a:pPr algn="ctr" rtl="0"/>
          <a:r>
            <a:rPr lang="ru-RU" sz="1600" b="0" i="0" baseline="0" dirty="0" smtClean="0"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до 1 млн. руб. </a:t>
          </a:r>
          <a:br>
            <a:rPr lang="ru-RU" sz="1600" b="0" i="0" baseline="0" dirty="0" smtClean="0"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</a:br>
          <a:r>
            <a:rPr lang="ru-RU" sz="1600" b="0" i="0" baseline="0" dirty="0" smtClean="0"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сроком до 3-х лет  </a:t>
          </a:r>
          <a:br>
            <a:rPr lang="ru-RU" sz="1600" b="0" i="0" baseline="0" dirty="0" smtClean="0"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</a:br>
          <a:r>
            <a:rPr lang="ru-RU" sz="1600" b="0" i="0" baseline="0" dirty="0" smtClean="0"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под ставку </a:t>
          </a:r>
          <a:br>
            <a:rPr lang="ru-RU" sz="1600" b="0" i="0" baseline="0" dirty="0" smtClean="0"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</a:br>
          <a:r>
            <a:rPr lang="ru-RU" sz="1600" b="0" i="0" baseline="0" dirty="0" smtClean="0"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7% годовых**</a:t>
          </a:r>
          <a:endParaRPr lang="ru-RU" sz="1800" b="0" i="0" baseline="30000" dirty="0" smtClean="0"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</dgm:t>
    </dgm:pt>
    <dgm:pt modelId="{CBC8C4DE-5343-4BCA-97B0-4F4129EC41B4}" type="parTrans" cxnId="{CAC9B6D5-B375-4123-810F-47A5134D2B95}">
      <dgm:prSet/>
      <dgm:spPr/>
      <dgm:t>
        <a:bodyPr/>
        <a:lstStyle/>
        <a:p>
          <a:endParaRPr lang="ru-RU"/>
        </a:p>
      </dgm:t>
    </dgm:pt>
    <dgm:pt modelId="{18590F92-D923-4A34-B328-E8F690AEDD98}" type="sibTrans" cxnId="{CAC9B6D5-B375-4123-810F-47A5134D2B95}">
      <dgm:prSet/>
      <dgm:spPr/>
      <dgm:t>
        <a:bodyPr/>
        <a:lstStyle/>
        <a:p>
          <a:endParaRPr lang="ru-RU"/>
        </a:p>
      </dgm:t>
    </dgm:pt>
    <dgm:pt modelId="{9F2EF935-32D1-4771-A36B-D9398798B8A3}">
      <dgm:prSet custT="1"/>
      <dgm:spPr>
        <a:xfrm>
          <a:off x="4823639" y="0"/>
          <a:ext cx="2340488" cy="3096344"/>
        </a:xfrm>
      </dgm:spPr>
      <dgm:t>
        <a:bodyPr/>
        <a:lstStyle/>
        <a:p>
          <a:pPr algn="ctr" rtl="0"/>
          <a:endParaRPr lang="ru-RU" sz="1600" b="0" i="0" baseline="0" dirty="0" smtClean="0"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  <a:p>
          <a:pPr algn="ctr" rtl="0"/>
          <a:endParaRPr lang="ru-RU" sz="1600" b="0" i="0" baseline="0" dirty="0" smtClean="0"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  <a:p>
          <a:pPr algn="ctr" rtl="0"/>
          <a:r>
            <a:rPr lang="ru-RU" sz="1600" b="0" i="0" baseline="0" dirty="0" smtClean="0"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до 2 млн. руб. </a:t>
          </a:r>
          <a:br>
            <a:rPr lang="ru-RU" sz="1600" b="0" i="0" baseline="0" dirty="0" smtClean="0"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</a:br>
          <a:r>
            <a:rPr lang="ru-RU" sz="1600" b="0" i="0" baseline="0" dirty="0" smtClean="0"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сроком до 3 лет</a:t>
          </a:r>
          <a:br>
            <a:rPr lang="ru-RU" sz="1600" b="0" i="0" baseline="0" dirty="0" smtClean="0"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</a:br>
          <a:r>
            <a:rPr lang="ru-RU" sz="1600" b="0" i="0" baseline="0" dirty="0" smtClean="0"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под ставку  </a:t>
          </a:r>
          <a:br>
            <a:rPr lang="ru-RU" sz="1600" b="0" i="0" baseline="0" dirty="0" smtClean="0"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</a:br>
          <a:r>
            <a:rPr lang="ru-RU" sz="1600" b="0" i="0" baseline="0" dirty="0" smtClean="0"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9,5% годовых</a:t>
          </a:r>
          <a:r>
            <a:rPr lang="ru-RU" sz="2000" b="0" i="0" baseline="0" dirty="0" smtClean="0"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rPr>
            <a:t>*</a:t>
          </a:r>
          <a:endParaRPr lang="ru-RU" sz="1800" b="0" i="0" baseline="30000" dirty="0" smtClean="0">
            <a:latin typeface="Segoe UI Semibold" panose="020B0702040204020203" pitchFamily="34" charset="0"/>
            <a:ea typeface="+mn-ea"/>
            <a:cs typeface="Segoe UI Semibold" panose="020B0702040204020203" pitchFamily="34" charset="0"/>
          </a:endParaRPr>
        </a:p>
      </dgm:t>
    </dgm:pt>
    <dgm:pt modelId="{764D92B9-92DB-44DA-A555-71A787BE2380}" type="parTrans" cxnId="{C8FFD3FB-33F4-4137-BD1F-F6C50EDADB03}">
      <dgm:prSet/>
      <dgm:spPr/>
      <dgm:t>
        <a:bodyPr/>
        <a:lstStyle/>
        <a:p>
          <a:endParaRPr lang="ru-RU"/>
        </a:p>
      </dgm:t>
    </dgm:pt>
    <dgm:pt modelId="{B67A293B-AC9E-474F-A72A-887902267FCC}" type="sibTrans" cxnId="{C8FFD3FB-33F4-4137-BD1F-F6C50EDADB03}">
      <dgm:prSet/>
      <dgm:spPr/>
      <dgm:t>
        <a:bodyPr/>
        <a:lstStyle/>
        <a:p>
          <a:endParaRPr lang="ru-RU"/>
        </a:p>
      </dgm:t>
    </dgm:pt>
    <dgm:pt modelId="{B8F27013-0CB6-447D-B6AE-4DE859648DF5}" type="pres">
      <dgm:prSet presAssocID="{A9DB5819-AD7E-46F5-A51B-C35F7B6DFE2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16D926-9793-42F9-92FE-532B56201CCE}" type="pres">
      <dgm:prSet presAssocID="{A9DB5819-AD7E-46F5-A51B-C35F7B6DFE25}" presName="fgShape" presStyleLbl="fgShp" presStyleIdx="0" presStyleCnt="1" custFlipVert="1" custScaleY="68993" custLinFactNeighborX="-502" custLinFactNeighborY="32724"/>
      <dgm:spPr>
        <a:xfrm flipV="1">
          <a:off x="359998" y="2775904"/>
          <a:ext cx="8810898" cy="320439"/>
        </a:xfrm>
        <a:prstGeom prst="leftRightArrow">
          <a:avLst/>
        </a:prstGeom>
        <a:solidFill>
          <a:srgbClr val="1E447E"/>
        </a:solidFill>
        <a:ln>
          <a:solidFill>
            <a:srgbClr val="1E447E"/>
          </a:solidFill>
        </a:ln>
      </dgm:spPr>
      <dgm:t>
        <a:bodyPr/>
        <a:lstStyle/>
        <a:p>
          <a:endParaRPr lang="ru-RU"/>
        </a:p>
      </dgm:t>
    </dgm:pt>
    <dgm:pt modelId="{FC2A2FA5-F5BB-4AFE-85C0-AF5EDAD72D5F}" type="pres">
      <dgm:prSet presAssocID="{A9DB5819-AD7E-46F5-A51B-C35F7B6DFE25}" presName="linComp" presStyleCnt="0"/>
      <dgm:spPr/>
      <dgm:t>
        <a:bodyPr/>
        <a:lstStyle/>
        <a:p>
          <a:endParaRPr lang="ru-RU"/>
        </a:p>
      </dgm:t>
    </dgm:pt>
    <dgm:pt modelId="{328E51FC-DB72-49F8-93E5-0AFBB702762B}" type="pres">
      <dgm:prSet presAssocID="{E2D57B2C-0600-4C14-95D4-3BA741BD9D23}" presName="compNode" presStyleCnt="0"/>
      <dgm:spPr/>
      <dgm:t>
        <a:bodyPr/>
        <a:lstStyle/>
        <a:p>
          <a:endParaRPr lang="ru-RU"/>
        </a:p>
      </dgm:t>
    </dgm:pt>
    <dgm:pt modelId="{E81D5B55-A730-4847-9AF5-626FA6D2074B}" type="pres">
      <dgm:prSet presAssocID="{E2D57B2C-0600-4C14-95D4-3BA741BD9D23}" presName="bkgdShape" presStyleLbl="node1" presStyleIdx="0" presStyleCnt="3" custLinFactNeighborX="-64" custLinFactNeighborY="-2500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A672C6DE-A32A-4690-A759-DDF0A8217D88}" type="pres">
      <dgm:prSet presAssocID="{E2D57B2C-0600-4C14-95D4-3BA741BD9D23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7B2F2C-5C82-4B81-ACE1-606E964FBE38}" type="pres">
      <dgm:prSet presAssocID="{E2D57B2C-0600-4C14-95D4-3BA741BD9D23}" presName="invisiNode" presStyleLbl="node1" presStyleIdx="0" presStyleCnt="3"/>
      <dgm:spPr/>
      <dgm:t>
        <a:bodyPr/>
        <a:lstStyle/>
        <a:p>
          <a:endParaRPr lang="ru-RU"/>
        </a:p>
      </dgm:t>
    </dgm:pt>
    <dgm:pt modelId="{4536633A-725A-4604-A2E9-08F160A5FF48}" type="pres">
      <dgm:prSet presAssocID="{E2D57B2C-0600-4C14-95D4-3BA741BD9D23}" presName="imagNode" presStyleLbl="fgImgPlace1" presStyleIdx="0" presStyleCnt="3"/>
      <dgm:spPr>
        <a:xfrm>
          <a:off x="656935" y="185780"/>
          <a:ext cx="1031082" cy="1031082"/>
        </a:xfrm>
        <a:prstGeom prst="ellipse">
          <a:avLst/>
        </a:prstGeom>
      </dgm:spPr>
      <dgm:t>
        <a:bodyPr/>
        <a:lstStyle/>
        <a:p>
          <a:endParaRPr lang="ru-RU"/>
        </a:p>
      </dgm:t>
    </dgm:pt>
    <dgm:pt modelId="{7F704AF0-A4FD-40E2-88C4-279E44D2C14B}" type="pres">
      <dgm:prSet presAssocID="{6E904DC6-630F-49E1-BC57-B3B22E7F1A7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D8581F7-7DB4-4927-B27D-C69889FF878E}" type="pres">
      <dgm:prSet presAssocID="{585E8216-F604-4C5F-9CEA-2A8CB87E1146}" presName="compNode" presStyleCnt="0"/>
      <dgm:spPr/>
      <dgm:t>
        <a:bodyPr/>
        <a:lstStyle/>
        <a:p>
          <a:endParaRPr lang="ru-RU"/>
        </a:p>
      </dgm:t>
    </dgm:pt>
    <dgm:pt modelId="{74021D57-22B7-4680-97B6-6B806933BE0A}" type="pres">
      <dgm:prSet presAssocID="{585E8216-F604-4C5F-9CEA-2A8CB87E1146}" presName="bkgdShape" presStyleLbl="node1" presStyleIdx="1" presStyleCnt="3" custLinFactNeighborX="624" custLinFactNeighborY="2500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697B121-1367-4BCB-A314-372023ACA1D6}" type="pres">
      <dgm:prSet presAssocID="{585E8216-F604-4C5F-9CEA-2A8CB87E1146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14AC5B-521E-4E44-9AB3-77C02A083484}" type="pres">
      <dgm:prSet presAssocID="{585E8216-F604-4C5F-9CEA-2A8CB87E1146}" presName="invisiNode" presStyleLbl="node1" presStyleIdx="1" presStyleCnt="3"/>
      <dgm:spPr/>
      <dgm:t>
        <a:bodyPr/>
        <a:lstStyle/>
        <a:p>
          <a:endParaRPr lang="ru-RU"/>
        </a:p>
      </dgm:t>
    </dgm:pt>
    <dgm:pt modelId="{B33BC03F-8050-4F9D-94B4-24DD7611669F}" type="pres">
      <dgm:prSet presAssocID="{585E8216-F604-4C5F-9CEA-2A8CB87E1146}" presName="imagNode" presStyleLbl="fgImgPlace1" presStyleIdx="1" presStyleCnt="3" custLinFactNeighborX="2784" custLinFactNeighborY="-4051"/>
      <dgm:spPr>
        <a:xfrm>
          <a:off x="3096344" y="144011"/>
          <a:ext cx="1031082" cy="1031082"/>
        </a:xfrm>
        <a:prstGeom prst="ellipse">
          <a:avLst/>
        </a:prstGeom>
      </dgm:spPr>
      <dgm:t>
        <a:bodyPr/>
        <a:lstStyle/>
        <a:p>
          <a:endParaRPr lang="ru-RU"/>
        </a:p>
      </dgm:t>
    </dgm:pt>
    <dgm:pt modelId="{8021C23A-88D6-402A-8EFD-00095E86CCAF}" type="pres">
      <dgm:prSet presAssocID="{18590F92-D923-4A34-B328-E8F690AEDD9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D47FF05-A531-423D-8F5B-CA63EBA938FE}" type="pres">
      <dgm:prSet presAssocID="{9F2EF935-32D1-4771-A36B-D9398798B8A3}" presName="compNode" presStyleCnt="0"/>
      <dgm:spPr/>
      <dgm:t>
        <a:bodyPr/>
        <a:lstStyle/>
        <a:p>
          <a:endParaRPr lang="ru-RU"/>
        </a:p>
      </dgm:t>
    </dgm:pt>
    <dgm:pt modelId="{A53B5322-FA16-49E7-8B40-22E991A73EC7}" type="pres">
      <dgm:prSet presAssocID="{9F2EF935-32D1-4771-A36B-D9398798B8A3}" presName="bkgdShape" presStyleLbl="node1" presStyleIdx="2" presStyleCnt="3" custLinFactNeighborX="1287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86300D2E-00BE-4A96-BA75-A77AD646A834}" type="pres">
      <dgm:prSet presAssocID="{9F2EF935-32D1-4771-A36B-D9398798B8A3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934C0A-9F93-4B5F-934E-BDF04028C4A7}" type="pres">
      <dgm:prSet presAssocID="{9F2EF935-32D1-4771-A36B-D9398798B8A3}" presName="invisiNode" presStyleLbl="node1" presStyleIdx="2" presStyleCnt="3"/>
      <dgm:spPr/>
      <dgm:t>
        <a:bodyPr/>
        <a:lstStyle/>
        <a:p>
          <a:endParaRPr lang="ru-RU"/>
        </a:p>
      </dgm:t>
    </dgm:pt>
    <dgm:pt modelId="{CF89E9A7-2DB6-4185-A168-0905A6F028BC}" type="pres">
      <dgm:prSet presAssocID="{9F2EF935-32D1-4771-A36B-D9398798B8A3}" presName="imagNode" presStyleLbl="fgImgPlace1" presStyleIdx="2" presStyleCnt="3"/>
      <dgm:spPr>
        <a:xfrm>
          <a:off x="5478342" y="185780"/>
          <a:ext cx="1031082" cy="1031082"/>
        </a:xfrm>
        <a:prstGeom prst="ellipse">
          <a:avLst/>
        </a:prstGeom>
      </dgm:spPr>
      <dgm:t>
        <a:bodyPr/>
        <a:lstStyle/>
        <a:p>
          <a:endParaRPr lang="ru-RU"/>
        </a:p>
      </dgm:t>
    </dgm:pt>
  </dgm:ptLst>
  <dgm:cxnLst>
    <dgm:cxn modelId="{AC41C86D-8E03-423A-B6A1-213F0379198A}" type="presOf" srcId="{585E8216-F604-4C5F-9CEA-2A8CB87E1146}" destId="{74021D57-22B7-4680-97B6-6B806933BE0A}" srcOrd="0" destOrd="0" presId="urn:microsoft.com/office/officeart/2005/8/layout/hList7#3"/>
    <dgm:cxn modelId="{F5A71D56-49C1-49A0-A402-218598FE047B}" type="presOf" srcId="{A9DB5819-AD7E-46F5-A51B-C35F7B6DFE25}" destId="{B8F27013-0CB6-447D-B6AE-4DE859648DF5}" srcOrd="0" destOrd="0" presId="urn:microsoft.com/office/officeart/2005/8/layout/hList7#3"/>
    <dgm:cxn modelId="{BEE96316-79B1-4DBE-A25F-F73E9815C2C1}" type="presOf" srcId="{E2D57B2C-0600-4C14-95D4-3BA741BD9D23}" destId="{A672C6DE-A32A-4690-A759-DDF0A8217D88}" srcOrd="1" destOrd="0" presId="urn:microsoft.com/office/officeart/2005/8/layout/hList7#3"/>
    <dgm:cxn modelId="{6B7212D0-EB20-4044-AEDE-482C353CBC8A}" type="presOf" srcId="{18590F92-D923-4A34-B328-E8F690AEDD98}" destId="{8021C23A-88D6-402A-8EFD-00095E86CCAF}" srcOrd="0" destOrd="0" presId="urn:microsoft.com/office/officeart/2005/8/layout/hList7#3"/>
    <dgm:cxn modelId="{92C2FFA6-CFE2-4052-B5BF-0CFFB8F7F32A}" type="presOf" srcId="{6E904DC6-630F-49E1-BC57-B3B22E7F1A79}" destId="{7F704AF0-A4FD-40E2-88C4-279E44D2C14B}" srcOrd="0" destOrd="0" presId="urn:microsoft.com/office/officeart/2005/8/layout/hList7#3"/>
    <dgm:cxn modelId="{B721B895-D9B3-4976-B000-D214FD05C924}" type="presOf" srcId="{585E8216-F604-4C5F-9CEA-2A8CB87E1146}" destId="{4697B121-1367-4BCB-A314-372023ACA1D6}" srcOrd="1" destOrd="0" presId="urn:microsoft.com/office/officeart/2005/8/layout/hList7#3"/>
    <dgm:cxn modelId="{FC531420-EDCB-4F87-8037-7C23E6D89AAD}" srcId="{A9DB5819-AD7E-46F5-A51B-C35F7B6DFE25}" destId="{E2D57B2C-0600-4C14-95D4-3BA741BD9D23}" srcOrd="0" destOrd="0" parTransId="{CE91BF79-B1E0-4AF1-B0E8-40B84A8985B5}" sibTransId="{6E904DC6-630F-49E1-BC57-B3B22E7F1A79}"/>
    <dgm:cxn modelId="{15A303F5-70DE-4D3A-8DEA-C8035D91249B}" type="presOf" srcId="{9F2EF935-32D1-4771-A36B-D9398798B8A3}" destId="{A53B5322-FA16-49E7-8B40-22E991A73EC7}" srcOrd="0" destOrd="0" presId="urn:microsoft.com/office/officeart/2005/8/layout/hList7#3"/>
    <dgm:cxn modelId="{C8FFD3FB-33F4-4137-BD1F-F6C50EDADB03}" srcId="{A9DB5819-AD7E-46F5-A51B-C35F7B6DFE25}" destId="{9F2EF935-32D1-4771-A36B-D9398798B8A3}" srcOrd="2" destOrd="0" parTransId="{764D92B9-92DB-44DA-A555-71A787BE2380}" sibTransId="{B67A293B-AC9E-474F-A72A-887902267FCC}"/>
    <dgm:cxn modelId="{CAC9B6D5-B375-4123-810F-47A5134D2B95}" srcId="{A9DB5819-AD7E-46F5-A51B-C35F7B6DFE25}" destId="{585E8216-F604-4C5F-9CEA-2A8CB87E1146}" srcOrd="1" destOrd="0" parTransId="{CBC8C4DE-5343-4BCA-97B0-4F4129EC41B4}" sibTransId="{18590F92-D923-4A34-B328-E8F690AEDD98}"/>
    <dgm:cxn modelId="{431B2F87-F848-4DD1-A65D-D14E3ECC3614}" type="presOf" srcId="{9F2EF935-32D1-4771-A36B-D9398798B8A3}" destId="{86300D2E-00BE-4A96-BA75-A77AD646A834}" srcOrd="1" destOrd="0" presId="urn:microsoft.com/office/officeart/2005/8/layout/hList7#3"/>
    <dgm:cxn modelId="{BE523A19-6354-443A-B3F8-6C28FF4E61D1}" type="presOf" srcId="{E2D57B2C-0600-4C14-95D4-3BA741BD9D23}" destId="{E81D5B55-A730-4847-9AF5-626FA6D2074B}" srcOrd="0" destOrd="0" presId="urn:microsoft.com/office/officeart/2005/8/layout/hList7#3"/>
    <dgm:cxn modelId="{B873A962-F034-428D-B09B-4E81E5CAA7EE}" type="presParOf" srcId="{B8F27013-0CB6-447D-B6AE-4DE859648DF5}" destId="{E416D926-9793-42F9-92FE-532B56201CCE}" srcOrd="0" destOrd="0" presId="urn:microsoft.com/office/officeart/2005/8/layout/hList7#3"/>
    <dgm:cxn modelId="{C9506368-CFFD-4EBA-B031-0B89D7FE4D40}" type="presParOf" srcId="{B8F27013-0CB6-447D-B6AE-4DE859648DF5}" destId="{FC2A2FA5-F5BB-4AFE-85C0-AF5EDAD72D5F}" srcOrd="1" destOrd="0" presId="urn:microsoft.com/office/officeart/2005/8/layout/hList7#3"/>
    <dgm:cxn modelId="{52992B82-BF48-400C-8EC3-82E145488FD2}" type="presParOf" srcId="{FC2A2FA5-F5BB-4AFE-85C0-AF5EDAD72D5F}" destId="{328E51FC-DB72-49F8-93E5-0AFBB702762B}" srcOrd="0" destOrd="0" presId="urn:microsoft.com/office/officeart/2005/8/layout/hList7#3"/>
    <dgm:cxn modelId="{B4766008-6F49-4B71-822C-9400905CD55F}" type="presParOf" srcId="{328E51FC-DB72-49F8-93E5-0AFBB702762B}" destId="{E81D5B55-A730-4847-9AF5-626FA6D2074B}" srcOrd="0" destOrd="0" presId="urn:microsoft.com/office/officeart/2005/8/layout/hList7#3"/>
    <dgm:cxn modelId="{D950B1DE-30E3-46D3-A30E-5B5D592EF83B}" type="presParOf" srcId="{328E51FC-DB72-49F8-93E5-0AFBB702762B}" destId="{A672C6DE-A32A-4690-A759-DDF0A8217D88}" srcOrd="1" destOrd="0" presId="urn:microsoft.com/office/officeart/2005/8/layout/hList7#3"/>
    <dgm:cxn modelId="{BA43E518-FEC7-440D-98B4-F33522986712}" type="presParOf" srcId="{328E51FC-DB72-49F8-93E5-0AFBB702762B}" destId="{C07B2F2C-5C82-4B81-ACE1-606E964FBE38}" srcOrd="2" destOrd="0" presId="urn:microsoft.com/office/officeart/2005/8/layout/hList7#3"/>
    <dgm:cxn modelId="{A9956EFD-77DB-41D7-9445-D90233135E20}" type="presParOf" srcId="{328E51FC-DB72-49F8-93E5-0AFBB702762B}" destId="{4536633A-725A-4604-A2E9-08F160A5FF48}" srcOrd="3" destOrd="0" presId="urn:microsoft.com/office/officeart/2005/8/layout/hList7#3"/>
    <dgm:cxn modelId="{DC9673D3-BE2B-45A6-BA85-914506450116}" type="presParOf" srcId="{FC2A2FA5-F5BB-4AFE-85C0-AF5EDAD72D5F}" destId="{7F704AF0-A4FD-40E2-88C4-279E44D2C14B}" srcOrd="1" destOrd="0" presId="urn:microsoft.com/office/officeart/2005/8/layout/hList7#3"/>
    <dgm:cxn modelId="{86B5AC17-067A-45BF-97D8-37221BFADC7A}" type="presParOf" srcId="{FC2A2FA5-F5BB-4AFE-85C0-AF5EDAD72D5F}" destId="{6D8581F7-7DB4-4927-B27D-C69889FF878E}" srcOrd="2" destOrd="0" presId="urn:microsoft.com/office/officeart/2005/8/layout/hList7#3"/>
    <dgm:cxn modelId="{3483DBA9-843D-44A8-BE9B-AA26FB4EFE9D}" type="presParOf" srcId="{6D8581F7-7DB4-4927-B27D-C69889FF878E}" destId="{74021D57-22B7-4680-97B6-6B806933BE0A}" srcOrd="0" destOrd="0" presId="urn:microsoft.com/office/officeart/2005/8/layout/hList7#3"/>
    <dgm:cxn modelId="{EBCB3107-AAF2-4339-BEB2-976C0E82A651}" type="presParOf" srcId="{6D8581F7-7DB4-4927-B27D-C69889FF878E}" destId="{4697B121-1367-4BCB-A314-372023ACA1D6}" srcOrd="1" destOrd="0" presId="urn:microsoft.com/office/officeart/2005/8/layout/hList7#3"/>
    <dgm:cxn modelId="{ED9C9687-1CDD-4A67-8997-FD7674295466}" type="presParOf" srcId="{6D8581F7-7DB4-4927-B27D-C69889FF878E}" destId="{EA14AC5B-521E-4E44-9AB3-77C02A083484}" srcOrd="2" destOrd="0" presId="urn:microsoft.com/office/officeart/2005/8/layout/hList7#3"/>
    <dgm:cxn modelId="{21E8F98C-C452-459B-89ED-2965EAC06165}" type="presParOf" srcId="{6D8581F7-7DB4-4927-B27D-C69889FF878E}" destId="{B33BC03F-8050-4F9D-94B4-24DD7611669F}" srcOrd="3" destOrd="0" presId="urn:microsoft.com/office/officeart/2005/8/layout/hList7#3"/>
    <dgm:cxn modelId="{ACAC3CAC-F79C-45B2-8308-1BFD83461260}" type="presParOf" srcId="{FC2A2FA5-F5BB-4AFE-85C0-AF5EDAD72D5F}" destId="{8021C23A-88D6-402A-8EFD-00095E86CCAF}" srcOrd="3" destOrd="0" presId="urn:microsoft.com/office/officeart/2005/8/layout/hList7#3"/>
    <dgm:cxn modelId="{FB2CEFAD-742C-4D9A-BDC7-0C0ED36DD190}" type="presParOf" srcId="{FC2A2FA5-F5BB-4AFE-85C0-AF5EDAD72D5F}" destId="{ED47FF05-A531-423D-8F5B-CA63EBA938FE}" srcOrd="4" destOrd="0" presId="urn:microsoft.com/office/officeart/2005/8/layout/hList7#3"/>
    <dgm:cxn modelId="{2A23174A-EE1F-4973-B065-B78B0706AED0}" type="presParOf" srcId="{ED47FF05-A531-423D-8F5B-CA63EBA938FE}" destId="{A53B5322-FA16-49E7-8B40-22E991A73EC7}" srcOrd="0" destOrd="0" presId="urn:microsoft.com/office/officeart/2005/8/layout/hList7#3"/>
    <dgm:cxn modelId="{28B88F7A-0166-467C-9FE0-C3B47BB71BDB}" type="presParOf" srcId="{ED47FF05-A531-423D-8F5B-CA63EBA938FE}" destId="{86300D2E-00BE-4A96-BA75-A77AD646A834}" srcOrd="1" destOrd="0" presId="urn:microsoft.com/office/officeart/2005/8/layout/hList7#3"/>
    <dgm:cxn modelId="{895FEA7B-74F8-409C-AAEE-6383334342CF}" type="presParOf" srcId="{ED47FF05-A531-423D-8F5B-CA63EBA938FE}" destId="{71934C0A-9F93-4B5F-934E-BDF04028C4A7}" srcOrd="2" destOrd="0" presId="urn:microsoft.com/office/officeart/2005/8/layout/hList7#3"/>
    <dgm:cxn modelId="{3F9EEA32-8AC1-41DB-B602-D5F85A45A958}" type="presParOf" srcId="{ED47FF05-A531-423D-8F5B-CA63EBA938FE}" destId="{CF89E9A7-2DB6-4185-A168-0905A6F028BC}" srcOrd="3" destOrd="0" presId="urn:microsoft.com/office/officeart/2005/8/layout/hList7#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0CF59D-44FA-4745-8275-DFEFD25AC5A1}" type="doc">
      <dgm:prSet loTypeId="urn:microsoft.com/office/officeart/2005/8/layout/hList7#2" loCatId="list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08A6AD08-7531-458D-97A7-0A5AABD3B772}">
      <dgm:prSet custT="1"/>
      <dgm:spPr>
        <a:solidFill>
          <a:srgbClr val="007371"/>
        </a:solidFill>
      </dgm:spPr>
      <dgm:t>
        <a:bodyPr/>
        <a:lstStyle/>
        <a:p>
          <a:pPr rtl="0"/>
          <a:r>
            <a:rPr lang="ru-RU" sz="1800" b="0" kern="1200" baseline="0" dirty="0" smtClean="0">
              <a:latin typeface="Segoe UI" panose="020B0502040204020203" pitchFamily="34" charset="0"/>
              <a:cs typeface="Segoe UI" panose="020B0502040204020203" pitchFamily="34" charset="0"/>
            </a:rPr>
            <a:t>Максимальный размер поручительства составляет 70% от обязательств</a:t>
          </a:r>
          <a:r>
            <a:rPr lang="en-US" sz="1800" b="0" kern="1200" baseline="0" dirty="0" smtClean="0">
              <a:latin typeface="Segoe UI" panose="020B0502040204020203" pitchFamily="34" charset="0"/>
              <a:cs typeface="Segoe UI" panose="020B0502040204020203" pitchFamily="34" charset="0"/>
            </a:rPr>
            <a:t> </a:t>
          </a:r>
          <a:r>
            <a:rPr lang="ru-RU" sz="1800" b="0" kern="1200" baseline="0" dirty="0" smtClean="0">
              <a:latin typeface="Segoe UI" panose="020B0502040204020203" pitchFamily="34" charset="0"/>
              <a:cs typeface="Segoe UI" panose="020B0502040204020203" pitchFamily="34" charset="0"/>
            </a:rPr>
            <a:t>по кредитной сделке/банковской </a:t>
          </a:r>
          <a:r>
            <a:rPr lang="ru-RU" sz="1800" b="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гарантии</a:t>
          </a:r>
        </a:p>
      </dgm:t>
    </dgm:pt>
    <dgm:pt modelId="{9C50DD92-C9FC-4B80-AE47-3420384867AC}" type="parTrans" cxnId="{BA2B3EF3-5B5C-4E1B-9EE7-DA4435E1DA43}">
      <dgm:prSet/>
      <dgm:spPr/>
      <dgm:t>
        <a:bodyPr/>
        <a:lstStyle/>
        <a:p>
          <a:endParaRPr lang="ru-RU"/>
        </a:p>
      </dgm:t>
    </dgm:pt>
    <dgm:pt modelId="{F340631E-8B73-48EE-B821-24510A5412C8}" type="sibTrans" cxnId="{BA2B3EF3-5B5C-4E1B-9EE7-DA4435E1DA43}">
      <dgm:prSet/>
      <dgm:spPr/>
      <dgm:t>
        <a:bodyPr/>
        <a:lstStyle/>
        <a:p>
          <a:endParaRPr lang="ru-RU"/>
        </a:p>
      </dgm:t>
    </dgm:pt>
    <dgm:pt modelId="{481965C4-D3FC-45B5-A419-56605EA094FA}">
      <dgm:prSet custT="1"/>
      <dgm:spPr>
        <a:solidFill>
          <a:srgbClr val="1E447E"/>
        </a:solidFill>
      </dgm:spPr>
      <dgm:t>
        <a:bodyPr/>
        <a:lstStyle/>
        <a:p>
          <a:pPr rtl="0"/>
          <a:r>
            <a:rPr lang="ru-RU" sz="1800" b="0" kern="1200" baseline="0" dirty="0" smtClean="0">
              <a:latin typeface="Segoe UI" panose="020B0502040204020203" pitchFamily="34" charset="0"/>
              <a:cs typeface="Segoe UI" panose="020B0502040204020203" pitchFamily="34" charset="0"/>
            </a:rPr>
            <a:t>Поручительство предоставляется по кредитам и банковским гарантиям, минимальная сумма и срок не </a:t>
          </a:r>
          <a:r>
            <a:rPr lang="ru-RU" sz="1800" b="0" kern="1200" dirty="0" smtClean="0">
              <a:latin typeface="Segoe UI" panose="020B0502040204020203" pitchFamily="34" charset="0"/>
              <a:cs typeface="Segoe UI" panose="020B0502040204020203" pitchFamily="34" charset="0"/>
            </a:rPr>
            <a:t>установлены</a:t>
          </a:r>
        </a:p>
      </dgm:t>
    </dgm:pt>
    <dgm:pt modelId="{93025FCA-C637-4A6B-8BE5-508AC839212B}" type="sibTrans" cxnId="{40D1FBC2-3581-4DC4-B653-E650FFE16923}">
      <dgm:prSet/>
      <dgm:spPr/>
      <dgm:t>
        <a:bodyPr/>
        <a:lstStyle/>
        <a:p>
          <a:endParaRPr lang="ru-RU"/>
        </a:p>
      </dgm:t>
    </dgm:pt>
    <dgm:pt modelId="{21414408-1B5D-4D6E-A528-89D0E4682E28}" type="parTrans" cxnId="{40D1FBC2-3581-4DC4-B653-E650FFE16923}">
      <dgm:prSet/>
      <dgm:spPr/>
      <dgm:t>
        <a:bodyPr/>
        <a:lstStyle/>
        <a:p>
          <a:endParaRPr lang="ru-RU"/>
        </a:p>
      </dgm:t>
    </dgm:pt>
    <dgm:pt modelId="{79C4D33C-286C-4734-9C65-E67B04259B1F}" type="pres">
      <dgm:prSet presAssocID="{4E0CF59D-44FA-4745-8275-DFEFD25AC5A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A0B00A-A405-4EDA-B86D-9ABE55D42D6C}" type="pres">
      <dgm:prSet presAssocID="{4E0CF59D-44FA-4745-8275-DFEFD25AC5A1}" presName="fgShape" presStyleLbl="fgShp" presStyleIdx="0" presStyleCnt="1" custFlipVert="0" custFlipHor="0" custScaleX="21627" custScaleY="54305" custLinFactNeighborX="676" custLinFactNeighborY="4666"/>
      <dgm:spPr>
        <a:solidFill>
          <a:srgbClr val="1E447E"/>
        </a:solidFill>
      </dgm:spPr>
      <dgm:t>
        <a:bodyPr/>
        <a:lstStyle/>
        <a:p>
          <a:endParaRPr lang="ru-RU"/>
        </a:p>
      </dgm:t>
    </dgm:pt>
    <dgm:pt modelId="{BA8CCC53-87BB-430E-B96F-84BF1993F6C7}" type="pres">
      <dgm:prSet presAssocID="{4E0CF59D-44FA-4745-8275-DFEFD25AC5A1}" presName="linComp" presStyleCnt="0"/>
      <dgm:spPr/>
      <dgm:t>
        <a:bodyPr/>
        <a:lstStyle/>
        <a:p>
          <a:endParaRPr lang="ru-RU"/>
        </a:p>
      </dgm:t>
    </dgm:pt>
    <dgm:pt modelId="{A1EC2763-1507-46FF-9832-3DF757212A65}" type="pres">
      <dgm:prSet presAssocID="{481965C4-D3FC-45B5-A419-56605EA094FA}" presName="compNode" presStyleCnt="0"/>
      <dgm:spPr/>
      <dgm:t>
        <a:bodyPr/>
        <a:lstStyle/>
        <a:p>
          <a:endParaRPr lang="ru-RU"/>
        </a:p>
      </dgm:t>
    </dgm:pt>
    <dgm:pt modelId="{89D76A7F-E826-4D6B-A714-72EDA4D5861B}" type="pres">
      <dgm:prSet presAssocID="{481965C4-D3FC-45B5-A419-56605EA094FA}" presName="bkgdShape" presStyleLbl="node1" presStyleIdx="0" presStyleCnt="2" custScaleX="70762" custLinFactNeighborX="-15770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B95D550-A3FC-41AD-9A66-C24BB23E7AAD}" type="pres">
      <dgm:prSet presAssocID="{481965C4-D3FC-45B5-A419-56605EA094FA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D3C71C-1C0E-4C1B-8B4E-CF05D24ED031}" type="pres">
      <dgm:prSet presAssocID="{481965C4-D3FC-45B5-A419-56605EA094FA}" presName="invisiNode" presStyleLbl="node1" presStyleIdx="0" presStyleCnt="2"/>
      <dgm:spPr/>
      <dgm:t>
        <a:bodyPr/>
        <a:lstStyle/>
        <a:p>
          <a:endParaRPr lang="ru-RU"/>
        </a:p>
      </dgm:t>
    </dgm:pt>
    <dgm:pt modelId="{88829AB3-CDBA-4668-837F-5A3B96E1CF15}" type="pres">
      <dgm:prSet presAssocID="{481965C4-D3FC-45B5-A419-56605EA094FA}" presName="imagNode" presStyleLbl="fgImgPlace1" presStyleIdx="0" presStyleCnt="2" custScaleY="90979" custLinFactNeighborX="-49289" custLinFactNeighborY="-3462"/>
      <dgm:spPr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45FB7DA-A01E-447F-8667-F7F4E103D6C7}" type="pres">
      <dgm:prSet presAssocID="{93025FCA-C637-4A6B-8BE5-508AC839212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FED6818-26AD-49B4-897F-DE59A4EBC1B0}" type="pres">
      <dgm:prSet presAssocID="{08A6AD08-7531-458D-97A7-0A5AABD3B772}" presName="compNode" presStyleCnt="0"/>
      <dgm:spPr/>
      <dgm:t>
        <a:bodyPr/>
        <a:lstStyle/>
        <a:p>
          <a:endParaRPr lang="ru-RU"/>
        </a:p>
      </dgm:t>
    </dgm:pt>
    <dgm:pt modelId="{EE4AC6A6-809C-42CD-8969-42957037DB14}" type="pres">
      <dgm:prSet presAssocID="{08A6AD08-7531-458D-97A7-0A5AABD3B772}" presName="bkgdShape" presStyleLbl="node1" presStyleIdx="1" presStyleCnt="2" custScaleX="66047" custLinFactNeighborX="42491" custLinFactNeighborY="12698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A7973A63-EB19-424E-BD86-0E87DF027385}" type="pres">
      <dgm:prSet presAssocID="{08A6AD08-7531-458D-97A7-0A5AABD3B772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CA37C7-BA7B-46CE-854B-DB6C948B0187}" type="pres">
      <dgm:prSet presAssocID="{08A6AD08-7531-458D-97A7-0A5AABD3B772}" presName="invisiNode" presStyleLbl="node1" presStyleIdx="1" presStyleCnt="2"/>
      <dgm:spPr/>
      <dgm:t>
        <a:bodyPr/>
        <a:lstStyle/>
        <a:p>
          <a:endParaRPr lang="ru-RU"/>
        </a:p>
      </dgm:t>
    </dgm:pt>
    <dgm:pt modelId="{41505E01-0610-4293-A45A-1F773B4BB288}" type="pres">
      <dgm:prSet presAssocID="{08A6AD08-7531-458D-97A7-0A5AABD3B772}" presName="imagNode" presStyleLbl="fgImgPlace1" presStyleIdx="1" presStyleCnt="2" custScaleY="90865" custLinFactNeighborX="55947" custLinFactNeighborY="-8285"/>
      <dgm:spPr>
        <a:blipFill rotWithShape="0">
          <a:blip xmlns:r="http://schemas.openxmlformats.org/officeDocument/2006/relationships" r:embed="rId2">
            <a:duotone>
              <a:schemeClr val="accent3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3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40D1FBC2-3581-4DC4-B653-E650FFE16923}" srcId="{4E0CF59D-44FA-4745-8275-DFEFD25AC5A1}" destId="{481965C4-D3FC-45B5-A419-56605EA094FA}" srcOrd="0" destOrd="0" parTransId="{21414408-1B5D-4D6E-A528-89D0E4682E28}" sibTransId="{93025FCA-C637-4A6B-8BE5-508AC839212B}"/>
    <dgm:cxn modelId="{AB305806-2D66-4C09-A1EA-80C7FA8B8D9A}" type="presOf" srcId="{481965C4-D3FC-45B5-A419-56605EA094FA}" destId="{89D76A7F-E826-4D6B-A714-72EDA4D5861B}" srcOrd="0" destOrd="0" presId="urn:microsoft.com/office/officeart/2005/8/layout/hList7#2"/>
    <dgm:cxn modelId="{344C6F18-2300-483D-90EE-567A5A3742F2}" type="presOf" srcId="{93025FCA-C637-4A6B-8BE5-508AC839212B}" destId="{645FB7DA-A01E-447F-8667-F7F4E103D6C7}" srcOrd="0" destOrd="0" presId="urn:microsoft.com/office/officeart/2005/8/layout/hList7#2"/>
    <dgm:cxn modelId="{CDB98858-B7A1-4216-8DEC-E24D52FEF544}" type="presOf" srcId="{4E0CF59D-44FA-4745-8275-DFEFD25AC5A1}" destId="{79C4D33C-286C-4734-9C65-E67B04259B1F}" srcOrd="0" destOrd="0" presId="urn:microsoft.com/office/officeart/2005/8/layout/hList7#2"/>
    <dgm:cxn modelId="{BA2B3EF3-5B5C-4E1B-9EE7-DA4435E1DA43}" srcId="{4E0CF59D-44FA-4745-8275-DFEFD25AC5A1}" destId="{08A6AD08-7531-458D-97A7-0A5AABD3B772}" srcOrd="1" destOrd="0" parTransId="{9C50DD92-C9FC-4B80-AE47-3420384867AC}" sibTransId="{F340631E-8B73-48EE-B821-24510A5412C8}"/>
    <dgm:cxn modelId="{7694575E-090A-40BB-ABB5-D8D8AA6C4BCD}" type="presOf" srcId="{08A6AD08-7531-458D-97A7-0A5AABD3B772}" destId="{EE4AC6A6-809C-42CD-8969-42957037DB14}" srcOrd="0" destOrd="0" presId="urn:microsoft.com/office/officeart/2005/8/layout/hList7#2"/>
    <dgm:cxn modelId="{64579CA4-FC3E-4574-B14F-40400A4FF3A1}" type="presOf" srcId="{08A6AD08-7531-458D-97A7-0A5AABD3B772}" destId="{A7973A63-EB19-424E-BD86-0E87DF027385}" srcOrd="1" destOrd="0" presId="urn:microsoft.com/office/officeart/2005/8/layout/hList7#2"/>
    <dgm:cxn modelId="{6BB9DBAA-A5E0-453E-9958-92EFBC936331}" type="presOf" srcId="{481965C4-D3FC-45B5-A419-56605EA094FA}" destId="{9B95D550-A3FC-41AD-9A66-C24BB23E7AAD}" srcOrd="1" destOrd="0" presId="urn:microsoft.com/office/officeart/2005/8/layout/hList7#2"/>
    <dgm:cxn modelId="{1B8D598C-D74A-4610-8D48-945AFE66B23D}" type="presParOf" srcId="{79C4D33C-286C-4734-9C65-E67B04259B1F}" destId="{84A0B00A-A405-4EDA-B86D-9ABE55D42D6C}" srcOrd="0" destOrd="0" presId="urn:microsoft.com/office/officeart/2005/8/layout/hList7#2"/>
    <dgm:cxn modelId="{3226ECEE-7F17-43EC-A696-218834C8D770}" type="presParOf" srcId="{79C4D33C-286C-4734-9C65-E67B04259B1F}" destId="{BA8CCC53-87BB-430E-B96F-84BF1993F6C7}" srcOrd="1" destOrd="0" presId="urn:microsoft.com/office/officeart/2005/8/layout/hList7#2"/>
    <dgm:cxn modelId="{85FA55AD-422F-482F-8D8C-DB3B6626F449}" type="presParOf" srcId="{BA8CCC53-87BB-430E-B96F-84BF1993F6C7}" destId="{A1EC2763-1507-46FF-9832-3DF757212A65}" srcOrd="0" destOrd="0" presId="urn:microsoft.com/office/officeart/2005/8/layout/hList7#2"/>
    <dgm:cxn modelId="{0A73513F-DD1E-45EA-A905-9F430803F069}" type="presParOf" srcId="{A1EC2763-1507-46FF-9832-3DF757212A65}" destId="{89D76A7F-E826-4D6B-A714-72EDA4D5861B}" srcOrd="0" destOrd="0" presId="urn:microsoft.com/office/officeart/2005/8/layout/hList7#2"/>
    <dgm:cxn modelId="{8E46AE66-EBDF-4956-B742-1DD9E1DC1CEF}" type="presParOf" srcId="{A1EC2763-1507-46FF-9832-3DF757212A65}" destId="{9B95D550-A3FC-41AD-9A66-C24BB23E7AAD}" srcOrd="1" destOrd="0" presId="urn:microsoft.com/office/officeart/2005/8/layout/hList7#2"/>
    <dgm:cxn modelId="{D0FD887D-D975-48D7-A6CB-86A69714289E}" type="presParOf" srcId="{A1EC2763-1507-46FF-9832-3DF757212A65}" destId="{20D3C71C-1C0E-4C1B-8B4E-CF05D24ED031}" srcOrd="2" destOrd="0" presId="urn:microsoft.com/office/officeart/2005/8/layout/hList7#2"/>
    <dgm:cxn modelId="{3B55CD6A-512C-4E1C-91F1-0DB29E519874}" type="presParOf" srcId="{A1EC2763-1507-46FF-9832-3DF757212A65}" destId="{88829AB3-CDBA-4668-837F-5A3B96E1CF15}" srcOrd="3" destOrd="0" presId="urn:microsoft.com/office/officeart/2005/8/layout/hList7#2"/>
    <dgm:cxn modelId="{DE266714-8E18-47DF-8FEA-EED5E63F4D31}" type="presParOf" srcId="{BA8CCC53-87BB-430E-B96F-84BF1993F6C7}" destId="{645FB7DA-A01E-447F-8667-F7F4E103D6C7}" srcOrd="1" destOrd="0" presId="urn:microsoft.com/office/officeart/2005/8/layout/hList7#2"/>
    <dgm:cxn modelId="{46DF5D9F-40CC-40C3-AB1E-F0EEE0063D89}" type="presParOf" srcId="{BA8CCC53-87BB-430E-B96F-84BF1993F6C7}" destId="{4FED6818-26AD-49B4-897F-DE59A4EBC1B0}" srcOrd="2" destOrd="0" presId="urn:microsoft.com/office/officeart/2005/8/layout/hList7#2"/>
    <dgm:cxn modelId="{06A25615-1785-424E-8DAB-1471515788AE}" type="presParOf" srcId="{4FED6818-26AD-49B4-897F-DE59A4EBC1B0}" destId="{EE4AC6A6-809C-42CD-8969-42957037DB14}" srcOrd="0" destOrd="0" presId="urn:microsoft.com/office/officeart/2005/8/layout/hList7#2"/>
    <dgm:cxn modelId="{096BE415-CAD9-4AD4-9970-EE9938C080B2}" type="presParOf" srcId="{4FED6818-26AD-49B4-897F-DE59A4EBC1B0}" destId="{A7973A63-EB19-424E-BD86-0E87DF027385}" srcOrd="1" destOrd="0" presId="urn:microsoft.com/office/officeart/2005/8/layout/hList7#2"/>
    <dgm:cxn modelId="{339567C8-D52B-4EE1-856C-C2B93B6BA504}" type="presParOf" srcId="{4FED6818-26AD-49B4-897F-DE59A4EBC1B0}" destId="{A0CA37C7-BA7B-46CE-854B-DB6C948B0187}" srcOrd="2" destOrd="0" presId="urn:microsoft.com/office/officeart/2005/8/layout/hList7#2"/>
    <dgm:cxn modelId="{CAA2B80A-10BA-485F-A487-491A520EC94E}" type="presParOf" srcId="{4FED6818-26AD-49B4-897F-DE59A4EBC1B0}" destId="{41505E01-0610-4293-A45A-1F773B4BB288}" srcOrd="3" destOrd="0" presId="urn:microsoft.com/office/officeart/2005/8/layout/hList7#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3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C3F4004-7721-4685-B560-528A5199EC29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710"/>
            <a:ext cx="5438775" cy="4466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8BB2833-4DAC-430C-822E-69F59A945C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342" algn="l" defTabSz="9137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210" algn="l" defTabSz="9137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076" algn="l" defTabSz="9137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946" algn="l" defTabSz="91373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BB2833-4DAC-430C-822E-69F59A945CDA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Вверх 12+</a:t>
            </a:r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round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392113" algn="l"/>
                <a:tab pos="785813" algn="l"/>
                <a:tab pos="1181100" algn="l"/>
                <a:tab pos="1574800" algn="l"/>
                <a:tab pos="1968500" algn="l"/>
                <a:tab pos="2363788" algn="l"/>
                <a:tab pos="2757488" algn="l"/>
                <a:tab pos="3151188" algn="l"/>
                <a:tab pos="3548063" algn="l"/>
                <a:tab pos="3941763" algn="l"/>
                <a:tab pos="4337050" algn="l"/>
                <a:tab pos="4730750" algn="l"/>
                <a:tab pos="5124450" algn="l"/>
                <a:tab pos="5519738" algn="l"/>
                <a:tab pos="5913438" algn="l"/>
                <a:tab pos="6307138" algn="l"/>
                <a:tab pos="6702425" algn="l"/>
                <a:tab pos="7097713" algn="l"/>
                <a:tab pos="7493000" algn="l"/>
                <a:tab pos="7886700" algn="l"/>
              </a:tabLst>
            </a:pPr>
            <a:fld id="{1118960A-F98B-4B85-8B18-BAC2B31B28DF}" type="slidenum">
              <a:rPr lang="en-GB" altLang="ru-RU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>
                <a:tabLst>
                  <a:tab pos="0" algn="l"/>
                  <a:tab pos="392113" algn="l"/>
                  <a:tab pos="785813" algn="l"/>
                  <a:tab pos="1181100" algn="l"/>
                  <a:tab pos="1574800" algn="l"/>
                  <a:tab pos="1968500" algn="l"/>
                  <a:tab pos="2363788" algn="l"/>
                  <a:tab pos="2757488" algn="l"/>
                  <a:tab pos="3151188" algn="l"/>
                  <a:tab pos="3548063" algn="l"/>
                  <a:tab pos="3941763" algn="l"/>
                  <a:tab pos="4337050" algn="l"/>
                  <a:tab pos="4730750" algn="l"/>
                  <a:tab pos="5124450" algn="l"/>
                  <a:tab pos="5519738" algn="l"/>
                  <a:tab pos="5913438" algn="l"/>
                  <a:tab pos="6307138" algn="l"/>
                  <a:tab pos="6702425" algn="l"/>
                  <a:tab pos="7097713" algn="l"/>
                  <a:tab pos="7493000" algn="l"/>
                  <a:tab pos="7886700" algn="l"/>
                </a:tabLst>
              </a:pPr>
              <a:t>10</a:t>
            </a:fld>
            <a:endParaRPr lang="en-GB" altLang="ru-RU" smtClean="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12D7B-6C22-4B6D-B798-340CCC99AC28}" type="datetime1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КОФПМСП МФО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4D055-DEFD-4452-BE7E-8EAE7E3662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F618C-2B27-4AB6-A5EA-CCEA2AABBBA3}" type="datetime1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КОФПМСП МФО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F31C1-0523-412A-B652-AE44E4091E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4E964-13B4-45ED-9245-258A854AA81D}" type="datetime1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КОФПМСП МФО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8408F-D735-4381-8035-F82F5B1175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61936-89EB-4007-ACEE-EA3B7B4F5C83}" type="datetime1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КОФПМСП МФО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7C6DA-FA81-45D2-AB49-C2926D3F9B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07E6C-60FD-4A2B-B4FF-62C2B013FC84}" type="datetime1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КОФПМСП МФО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26C0C-D523-4205-8966-0E461EA9CE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1003B-B569-468C-AA7B-B656C622812E}" type="datetime1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КОФПМСП МФО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7B1CD-8AA8-4062-8799-7B6C867B69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8CF04-3B5A-4F6E-ABA6-37C17EA7E92B}" type="datetime1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КОФПМСП МФО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3B280-BE21-4BCC-8FEC-24918E8C5C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50FEC-AD3D-4E89-82D6-4D8181BBBCD1}" type="datetime1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КОФПМСП МФО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25482-4A21-4986-9FBB-34F11D59BC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8E0B8-A987-4038-965C-854C93282181}" type="datetime1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КОФПМСП МФО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09F66-C5D3-4654-9135-8963675CF6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860D7-F55F-4419-A8BC-8B312855A835}" type="datetime1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КОФПМСП МФО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7A700-89F7-4EE5-8025-248067FE23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AF9FE-25E1-41F0-A65E-D0CB88B76CA7}" type="datetime1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КОФПМСП МФО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1E9DF-3F92-4D3B-920D-6E8837C2E0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F7739B0-C8DD-4D12-A7C1-F91CE30E587F}" type="datetime1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/>
              <a:t>КОФПМСП МФО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5DD0927-CDC1-4DA4-B0D1-6F4A34D0F7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25" r:id="rId11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png"/><Relationship Id="rId7" Type="http://schemas.openxmlformats.org/officeDocument/2006/relationships/hyperlink" Target="http://prazdniki-org.ru/uploads/1297866486_270.jpg" TargetMode="External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3.png"/><Relationship Id="rId5" Type="http://schemas.openxmlformats.org/officeDocument/2006/relationships/image" Target="../media/image13.jpeg"/><Relationship Id="rId10" Type="http://schemas.openxmlformats.org/officeDocument/2006/relationships/image" Target="../media/image17.png"/><Relationship Id="rId4" Type="http://schemas.openxmlformats.org/officeDocument/2006/relationships/image" Target="../media/image12.jpe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6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5"/>
          <p:cNvSpPr txBox="1">
            <a:spLocks noChangeArrowheads="1"/>
          </p:cNvSpPr>
          <p:nvPr/>
        </p:nvSpPr>
        <p:spPr bwMode="auto">
          <a:xfrm>
            <a:off x="3509963" y="260350"/>
            <a:ext cx="21240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1600" b="1">
                <a:solidFill>
                  <a:srgbClr val="1E447E"/>
                </a:solidFill>
                <a:latin typeface="Segoe UI Semibold" pitchFamily="34" charset="0"/>
                <a:cs typeface="Segoe UI Semibold" pitchFamily="34" charset="0"/>
              </a:rPr>
              <a:t>Создан в 2</a:t>
            </a:r>
            <a:r>
              <a:rPr lang="ru-RU" sz="1600">
                <a:solidFill>
                  <a:srgbClr val="1E447E"/>
                </a:solidFill>
                <a:latin typeface="Segoe UI Semibold" pitchFamily="34" charset="0"/>
                <a:cs typeface="Segoe UI Semibold" pitchFamily="34" charset="0"/>
              </a:rPr>
              <a:t>0</a:t>
            </a:r>
            <a:r>
              <a:rPr lang="ru-RU" sz="1600" b="1">
                <a:solidFill>
                  <a:srgbClr val="1E447E"/>
                </a:solidFill>
                <a:latin typeface="Segoe UI Semibold" pitchFamily="34" charset="0"/>
                <a:cs typeface="Segoe UI Semibold" pitchFamily="34" charset="0"/>
              </a:rPr>
              <a:t>02 году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CF95A57-8A02-4EAE-B8BC-5B494188DBCC}" type="datetime1">
              <a:rPr lang="ru-RU"/>
              <a:pPr>
                <a:defRPr/>
              </a:pPr>
              <a:t>14.03.2017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КОФПМСП </a:t>
            </a:r>
            <a:r>
              <a:rPr lang="ru-RU" dirty="0" smtClean="0"/>
              <a:t>МКК</a:t>
            </a:r>
            <a:endParaRPr lang="ru-RU" dirty="0"/>
          </a:p>
        </p:txBody>
      </p:sp>
      <p:sp>
        <p:nvSpPr>
          <p:cNvPr id="2053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415E084-4292-4B25-8618-6A96C65D3157}" type="slidenum">
              <a:rPr lang="ru-RU" altLang="ru-RU" smtClean="0"/>
              <a:pPr/>
              <a:t>1</a:t>
            </a:fld>
            <a:endParaRPr lang="ru-RU" altLang="ru-RU" smtClean="0"/>
          </a:p>
        </p:txBody>
      </p:sp>
      <p:pic>
        <p:nvPicPr>
          <p:cNvPr id="1026" name="Picture 2" descr="logo_zna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857232"/>
            <a:ext cx="2571768" cy="2653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fon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714752"/>
            <a:ext cx="707236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09588" y="446088"/>
            <a:ext cx="8229600" cy="1268412"/>
          </a:xfrm>
        </p:spPr>
        <p:txBody>
          <a:bodyPr/>
          <a:lstStyle/>
          <a:p>
            <a:pPr algn="ctr" eaLnBrk="1" hangingPunct="1"/>
            <a:r>
              <a:rPr lang="ru-RU" sz="3200" dirty="0" smtClean="0">
                <a:solidFill>
                  <a:srgbClr val="1E44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 Semibold" pitchFamily="34" charset="0"/>
                <a:cs typeface="Segoe UI Semibold" pitchFamily="34" charset="0"/>
              </a:rPr>
              <a:t>Партнерами Областного фонда являются 8 банков:</a:t>
            </a:r>
            <a:r>
              <a:rPr lang="ru-RU" sz="3200" dirty="0" smtClean="0">
                <a:solidFill>
                  <a:srgbClr val="1E447E"/>
                </a:solidFill>
                <a:latin typeface="Segoe UI Semibold" pitchFamily="34" charset="0"/>
                <a:cs typeface="Segoe UI Semibold" pitchFamily="34" charset="0"/>
              </a:rPr>
              <a:t/>
            </a:r>
            <a:br>
              <a:rPr lang="ru-RU" sz="3200" dirty="0" smtClean="0">
                <a:solidFill>
                  <a:srgbClr val="1E447E"/>
                </a:solidFill>
                <a:latin typeface="Segoe UI Semibold" pitchFamily="34" charset="0"/>
                <a:cs typeface="Segoe UI Semibold" pitchFamily="34" charset="0"/>
              </a:rPr>
            </a:br>
            <a:endParaRPr lang="ru-RU" sz="3200" dirty="0" smtClean="0">
              <a:solidFill>
                <a:srgbClr val="1E447E"/>
              </a:solidFill>
              <a:latin typeface="Segoe UI Semibold" pitchFamily="34" charset="0"/>
              <a:cs typeface="Segoe UI Semibold" pitchFamily="34" charset="0"/>
            </a:endParaRPr>
          </a:p>
        </p:txBody>
      </p:sp>
      <p:sp>
        <p:nvSpPr>
          <p:cNvPr id="11267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E899DEF-789A-412C-93AC-EDC916C32324}" type="slidenum">
              <a:rPr lang="ru-RU" altLang="ru-RU" smtClean="0">
                <a:solidFill>
                  <a:srgbClr val="7F7F7F"/>
                </a:solidFill>
              </a:rPr>
              <a:pPr/>
              <a:t>10</a:t>
            </a:fld>
            <a:endParaRPr lang="ru-RU" altLang="ru-RU" smtClean="0">
              <a:solidFill>
                <a:srgbClr val="7F7F7F"/>
              </a:solidFill>
            </a:endParaRPr>
          </a:p>
        </p:txBody>
      </p:sp>
      <p:sp>
        <p:nvSpPr>
          <p:cNvPr id="11268" name="Text Box 11"/>
          <p:cNvSpPr txBox="1">
            <a:spLocks noChangeArrowheads="1"/>
          </p:cNvSpPr>
          <p:nvPr/>
        </p:nvSpPr>
        <p:spPr bwMode="auto">
          <a:xfrm rot="-5400000">
            <a:off x="2023269" y="3348831"/>
            <a:ext cx="788988" cy="46672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Aft>
                <a:spcPts val="1000"/>
              </a:spcAft>
            </a:pPr>
            <a:r>
              <a:rPr lang="ru-RU" altLang="ru-RU" sz="2000">
                <a:solidFill>
                  <a:srgbClr val="FFFFFF"/>
                </a:solidFill>
              </a:rPr>
              <a:t>114</a:t>
            </a:r>
            <a:endParaRPr lang="ru-RU" altLang="ru-RU" sz="2000"/>
          </a:p>
        </p:txBody>
      </p:sp>
      <p:sp>
        <p:nvSpPr>
          <p:cNvPr id="11269" name="Text Box 11"/>
          <p:cNvSpPr txBox="1">
            <a:spLocks noChangeArrowheads="1"/>
          </p:cNvSpPr>
          <p:nvPr/>
        </p:nvSpPr>
        <p:spPr bwMode="auto">
          <a:xfrm rot="-5400000">
            <a:off x="4239419" y="3305969"/>
            <a:ext cx="788987" cy="466725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Aft>
                <a:spcPts val="1000"/>
              </a:spcAft>
            </a:pPr>
            <a:r>
              <a:rPr lang="ru-RU" altLang="ru-RU" sz="2000">
                <a:solidFill>
                  <a:srgbClr val="FFFFFF"/>
                </a:solidFill>
              </a:rPr>
              <a:t>114</a:t>
            </a:r>
            <a:endParaRPr lang="ru-RU" altLang="ru-RU" sz="2000"/>
          </a:p>
        </p:txBody>
      </p:sp>
      <p:pic>
        <p:nvPicPr>
          <p:cNvPr id="11270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1989138"/>
            <a:ext cx="2757488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94125" y="3043238"/>
            <a:ext cx="2586038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2"/>
          <p:cNvPicPr>
            <a:picLocks noChangeAspect="1" noChangeArrowheads="1"/>
          </p:cNvPicPr>
          <p:nvPr/>
        </p:nvPicPr>
        <p:blipFill>
          <a:blip r:embed="rId5"/>
          <a:srcRect l="5263" b="9238"/>
          <a:stretch>
            <a:fillRect/>
          </a:stretch>
        </p:blipFill>
        <p:spPr bwMode="auto">
          <a:xfrm>
            <a:off x="7000892" y="3214686"/>
            <a:ext cx="18923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850" y="3857625"/>
            <a:ext cx="211613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4" descr="Картинка 6 из 532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 l="11665" t="27917" r="9811" b="25948"/>
          <a:stretch>
            <a:fillRect/>
          </a:stretch>
        </p:blipFill>
        <p:spPr bwMode="auto">
          <a:xfrm>
            <a:off x="6677025" y="1643063"/>
            <a:ext cx="2036763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Рисунок 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063" y="2857500"/>
            <a:ext cx="309245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Рисунок 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35063" y="2041525"/>
            <a:ext cx="2230437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6F48A26-FB3D-41F4-8FE4-DB803F7910C1}" type="datetime1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КОФПМСП </a:t>
            </a:r>
            <a:r>
              <a:rPr lang="ru-RU" dirty="0" smtClean="0"/>
              <a:t>МКК</a:t>
            </a:r>
            <a:endParaRPr lang="ru-RU" dirty="0"/>
          </a:p>
        </p:txBody>
      </p:sp>
      <p:pic>
        <p:nvPicPr>
          <p:cNvPr id="11280" name="Рисунок 1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488363" y="6435725"/>
            <a:ext cx="582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1" name="Picture 28" descr="http://kb-yola.ru/uploads/posts/2014-01/1391008885_1logotiprshb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643306" y="4000504"/>
            <a:ext cx="27654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FCB1B52-FAE5-4EBC-A6B0-1197C684E851}" type="datetime1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КОФПМСП </a:t>
            </a:r>
            <a:r>
              <a:rPr lang="ru-RU" dirty="0" smtClean="0"/>
              <a:t>МКК</a:t>
            </a:r>
            <a:endParaRPr lang="ru-RU" dirty="0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582BBA-A99E-4D38-B761-31F027F76883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  <p:pic>
        <p:nvPicPr>
          <p:cNvPr id="8197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88363" y="6435725"/>
            <a:ext cx="582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Рисунок 6" descr="fund_schem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638" y="404813"/>
            <a:ext cx="868997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23850" y="1628775"/>
            <a:ext cx="8688388" cy="3529013"/>
          </a:xfrm>
        </p:spPr>
        <p:txBody>
          <a:bodyPr/>
          <a:lstStyle/>
          <a:p>
            <a:pPr algn="ctr" eaLnBrk="1" hangingPunct="1"/>
            <a:r>
              <a:rPr lang="ru-RU" sz="5000" dirty="0" smtClean="0">
                <a:solidFill>
                  <a:srgbClr val="F2F2F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Semibold" pitchFamily="34" charset="0"/>
                <a:cs typeface="Segoe UI Semibold" pitchFamily="34" charset="0"/>
              </a:rPr>
              <a:t>Работа с кредитной кооперацией</a:t>
            </a:r>
          </a:p>
        </p:txBody>
      </p:sp>
      <p:sp>
        <p:nvSpPr>
          <p:cNvPr id="5123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49F0793D-718B-41B7-9C64-8EBA3C57501F}" type="slidenum">
              <a:rPr lang="ru-RU" altLang="ru-RU" smtClean="0">
                <a:solidFill>
                  <a:srgbClr val="7F7F7F"/>
                </a:solidFill>
              </a:rPr>
              <a:pPr/>
              <a:t>12</a:t>
            </a:fld>
            <a:endParaRPr lang="ru-RU" altLang="ru-RU" smtClean="0">
              <a:solidFill>
                <a:srgbClr val="7F7F7F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C57039B-631C-41EA-B20D-C5D7CD236165}" type="datetime1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КОФПМСП </a:t>
            </a:r>
            <a:r>
              <a:rPr lang="ru-RU" dirty="0" smtClean="0"/>
              <a:t>МКК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350FEC-AD3D-4E89-82D6-4D8181BBBCD1}" type="datetime1">
              <a:rPr lang="ru-RU" smtClean="0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КОФПМСП МКК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025482-4A21-4986-9FBB-34F11D59BC7C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  <p:pic>
        <p:nvPicPr>
          <p:cNvPr id="9" name="Picture 11" descr="https://encrypted-tbn1.gstatic.com/images?q=tbn:ANd9GcT_zOsC0kEMYU98IXi3lzsedUV17sSynrIHy4JJJo4AThnI2f4_"/>
          <p:cNvPicPr>
            <a:picLocks noChangeAspect="1" noChangeArrowheads="1"/>
          </p:cNvPicPr>
          <p:nvPr/>
        </p:nvPicPr>
        <p:blipFill>
          <a:blip r:embed="rId2"/>
          <a:srcRect l="8471" r="6822" b="6250"/>
          <a:stretch>
            <a:fillRect/>
          </a:stretch>
        </p:blipFill>
        <p:spPr bwMode="auto">
          <a:xfrm>
            <a:off x="6572264" y="5429264"/>
            <a:ext cx="1685925" cy="1071570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628650" y="214291"/>
            <a:ext cx="7886700" cy="1000131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Основные условия предоставления поддержки кооперативам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1285860"/>
            <a:ext cx="8072494" cy="4278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342900" indent="-342900" algn="just" eaLnBrk="1" hangingPunct="1">
              <a:buClr>
                <a:srgbClr val="1E447E"/>
              </a:buClr>
              <a:buFont typeface="Calibri Light" pitchFamily="34" charset="0"/>
              <a:buAutoNum type="arabicPeriod"/>
            </a:pPr>
            <a:r>
              <a:rPr lang="ru-RU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Соответствие условиям ФЗ №209-ФЗ «О развитии малого и среднего предпринимательства в РФ».</a:t>
            </a:r>
          </a:p>
          <a:p>
            <a:pPr marL="342900" indent="-342900" algn="just" eaLnBrk="1" hangingPunct="1">
              <a:buClr>
                <a:srgbClr val="1E447E"/>
              </a:buClr>
              <a:buFont typeface="Calibri Light" pitchFamily="34" charset="0"/>
              <a:buAutoNum type="arabicPeriod"/>
            </a:pPr>
            <a:endParaRPr lang="ru-RU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 algn="just" eaLnBrk="1" hangingPunct="1">
              <a:buClr>
                <a:srgbClr val="1E447E"/>
              </a:buClr>
              <a:buFont typeface="Calibri Light" pitchFamily="34" charset="0"/>
              <a:buAutoNum type="arabicPeriod"/>
            </a:pPr>
            <a:r>
              <a:rPr lang="ru-RU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Зарегистрированы и фактически осуществляют деятельность на территории Кировской области не менее 3-х месяцев.</a:t>
            </a:r>
          </a:p>
          <a:p>
            <a:pPr marL="342900" indent="-342900" algn="just" eaLnBrk="1" hangingPunct="1">
              <a:buClr>
                <a:srgbClr val="1E447E"/>
              </a:buClr>
              <a:buFont typeface="Calibri Light" pitchFamily="34" charset="0"/>
              <a:buAutoNum type="arabicPeriod"/>
            </a:pPr>
            <a:endParaRPr lang="ru-RU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 algn="just" eaLnBrk="1" hangingPunct="1">
              <a:buClr>
                <a:srgbClr val="1E447E"/>
              </a:buClr>
              <a:buFont typeface="Calibri Light" pitchFamily="34" charset="0"/>
              <a:buAutoNum type="arabicPeriod"/>
            </a:pPr>
            <a:r>
              <a:rPr lang="ru-RU" sz="1600" dirty="0" smtClean="0">
                <a:latin typeface="Segoe UI" pitchFamily="34" charset="0"/>
                <a:cs typeface="Segoe UI" pitchFamily="34" charset="0"/>
              </a:rPr>
              <a:t>Не имеют просроченной задолженности по налоговым и иным обязательным платежам в бюджетную систему Российской Федерации.</a:t>
            </a:r>
          </a:p>
          <a:p>
            <a:pPr marL="342900" indent="-342900" algn="just" eaLnBrk="1" hangingPunct="1">
              <a:buClr>
                <a:srgbClr val="1E447E"/>
              </a:buClr>
              <a:buFont typeface="Calibri Light" pitchFamily="34" charset="0"/>
              <a:buAutoNum type="arabicPeriod"/>
            </a:pPr>
            <a:endParaRPr lang="ru-RU" sz="1600" dirty="0" smtClean="0">
              <a:latin typeface="Segoe UI" pitchFamily="34" charset="0"/>
              <a:cs typeface="Segoe UI" pitchFamily="34" charset="0"/>
            </a:endParaRPr>
          </a:p>
          <a:p>
            <a:pPr marL="342900" indent="-342900" algn="just" eaLnBrk="1" hangingPunct="1">
              <a:buClr>
                <a:srgbClr val="1E447E"/>
              </a:buClr>
              <a:buFont typeface="Calibri Light" pitchFamily="34" charset="0"/>
              <a:buAutoNum type="arabicPeriod"/>
            </a:pPr>
            <a:r>
              <a:rPr lang="ru-RU" sz="1600" dirty="0" smtClean="0">
                <a:latin typeface="Segoe UI" pitchFamily="34" charset="0"/>
                <a:cs typeface="Segoe UI" pitchFamily="34" charset="0"/>
              </a:rPr>
              <a:t>Не имеют просроченной задолженности сроком свыше 30 календарных дней по лизинговым и/или кредитным платежам, в том числе отсутствие указанной задолженности у членов органов управления Заемщика (участники, учредители, члены совета директоров, члены правления, директор, председатель и др.).</a:t>
            </a:r>
          </a:p>
          <a:p>
            <a:pPr marL="342900" indent="-342900" algn="just" eaLnBrk="1" hangingPunct="1">
              <a:buClr>
                <a:srgbClr val="1E447E"/>
              </a:buClr>
              <a:buFont typeface="Calibri Light" pitchFamily="34" charset="0"/>
              <a:buAutoNum type="arabicPeriod"/>
            </a:pPr>
            <a:endParaRPr lang="ru-RU" sz="16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 algn="just" eaLnBrk="1" hangingPunct="1">
              <a:buClr>
                <a:srgbClr val="1E447E"/>
              </a:buClr>
              <a:buFont typeface="Calibri Light" pitchFamily="34" charset="0"/>
              <a:buAutoNum type="arabicPeriod"/>
            </a:pPr>
            <a:r>
              <a:rPr lang="ru-RU" sz="16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Совокупная сумма задолженности не должна превышать 50% общей суммы привлеченных денежных средств от членов кооператива.</a:t>
            </a:r>
          </a:p>
        </p:txBody>
      </p:sp>
      <p:pic>
        <p:nvPicPr>
          <p:cNvPr id="1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88363" y="6435725"/>
            <a:ext cx="582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350FEC-AD3D-4E89-82D6-4D8181BBBCD1}" type="datetime1">
              <a:rPr lang="ru-RU" smtClean="0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КОФПМСП МКК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025482-4A21-4986-9FBB-34F11D59BC7C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  <p:sp>
        <p:nvSpPr>
          <p:cNvPr id="8" name="TextBox 7"/>
          <p:cNvSpPr txBox="1"/>
          <p:nvPr/>
        </p:nvSpPr>
        <p:spPr>
          <a:xfrm>
            <a:off x="571472" y="1785926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5% годовых</a:t>
            </a:r>
          </a:p>
        </p:txBody>
      </p:sp>
      <p:pic>
        <p:nvPicPr>
          <p:cNvPr id="10" name="Рисунок 9" descr="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4429132"/>
            <a:ext cx="2291969" cy="17145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14546" y="1285860"/>
            <a:ext cx="664373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700" dirty="0" smtClean="0">
                <a:latin typeface="Segoe UI" pitchFamily="34" charset="0"/>
                <a:cs typeface="Segoe UI" pitchFamily="34" charset="0"/>
              </a:rPr>
              <a:t>Заключение с Заемщиком договора об уступке права требования просроченной задолженности кооперативов перед Фондом.</a:t>
            </a:r>
          </a:p>
          <a:p>
            <a:pPr lvl="0"/>
            <a:r>
              <a:rPr lang="ru-RU" sz="1700" dirty="0" smtClean="0">
                <a:latin typeface="Segoe UI" pitchFamily="34" charset="0"/>
                <a:cs typeface="Segoe UI" pitchFamily="34" charset="0"/>
              </a:rPr>
              <a:t>Цель займа – предоставление займов СМСП.</a:t>
            </a:r>
          </a:p>
          <a:p>
            <a:r>
              <a:rPr lang="ru-RU" sz="1700" dirty="0" smtClean="0">
                <a:latin typeface="Segoe UI" pitchFamily="34" charset="0"/>
                <a:cs typeface="Segoe UI" pitchFamily="34" charset="0"/>
              </a:rPr>
              <a:t>Без залогового обеспечения.</a:t>
            </a:r>
            <a:endParaRPr lang="ru-RU" sz="17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596" y="321468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9-10% годовых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14546" y="3000372"/>
            <a:ext cx="628654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latin typeface="Segoe UI" pitchFamily="34" charset="0"/>
                <a:cs typeface="Segoe UI" pitchFamily="34" charset="0"/>
              </a:rPr>
              <a:t>Цель займа – предоставление займов СМСП и гражданам, осуществляющим ведение ЛПХ (для СКПК</a:t>
            </a:r>
            <a:r>
              <a:rPr lang="ru-RU" sz="1700" dirty="0" smtClean="0">
                <a:latin typeface="Segoe UI" pitchFamily="34" charset="0"/>
                <a:cs typeface="Segoe UI" pitchFamily="34" charset="0"/>
              </a:rPr>
              <a:t>).</a:t>
            </a:r>
            <a:endParaRPr lang="ru-RU" sz="1700" dirty="0" smtClean="0">
              <a:latin typeface="Segoe UI" pitchFamily="34" charset="0"/>
              <a:cs typeface="Segoe UI" pitchFamily="34" charset="0"/>
            </a:endParaRPr>
          </a:p>
          <a:p>
            <a:r>
              <a:rPr lang="ru-RU" sz="1700" dirty="0" smtClean="0">
                <a:latin typeface="Segoe UI" pitchFamily="34" charset="0"/>
                <a:cs typeface="Segoe UI" pitchFamily="34" charset="0"/>
              </a:rPr>
              <a:t>Без залогового обеспечения.</a:t>
            </a:r>
            <a:endParaRPr lang="ru-RU" sz="17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0034" y="421481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14% годовых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14546" y="4214818"/>
            <a:ext cx="600079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latin typeface="Segoe UI" pitchFamily="34" charset="0"/>
                <a:cs typeface="Segoe UI" pitchFamily="34" charset="0"/>
              </a:rPr>
              <a:t>При условии предоставления залога.</a:t>
            </a:r>
            <a:endParaRPr lang="ru-RU" sz="17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0034" y="485776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18% годовых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14546" y="4857760"/>
            <a:ext cx="471490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latin typeface="Segoe UI" pitchFamily="34" charset="0"/>
                <a:cs typeface="Segoe UI" pitchFamily="34" charset="0"/>
              </a:rPr>
              <a:t>Без залогового обеспечения.</a:t>
            </a:r>
            <a:endParaRPr lang="ru-RU" sz="17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0" y="357166"/>
            <a:ext cx="9144001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Georgia" pitchFamily="18" charset="0"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E44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Segoe UI" pitchFamily="34" charset="0"/>
                <a:ea typeface="+mj-ea"/>
                <a:cs typeface="Segoe UI" pitchFamily="34" charset="0"/>
              </a:rPr>
              <a:t>Виды и размеры займов</a:t>
            </a:r>
          </a:p>
        </p:txBody>
      </p:sp>
      <p:pic>
        <p:nvPicPr>
          <p:cNvPr id="17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88363" y="6435725"/>
            <a:ext cx="582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350FEC-AD3D-4E89-82D6-4D8181BBBCD1}" type="datetime1">
              <a:rPr lang="ru-RU" smtClean="0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КОФПМСП МФО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025482-4A21-4986-9FBB-34F11D59BC7C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  <p:pic>
        <p:nvPicPr>
          <p:cNvPr id="6" name="Picture 2" descr="http://like-to-trade.ru/wp-content/uploads/2013/09/%D1%84%D0%BE%D1%80%D0%B5%D0%BA%D1%81%20%D0%B4%D0%BB%D1%8F%20%D0%BD%D0%B0%D1%87%D0%B8%D0%BD%D0%B0%D1%8E%D1%89%D0%B8%D1%85%2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6" y="2285992"/>
            <a:ext cx="4000527" cy="35004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freevectorsdaily.com/wp-content/uploads/2010/09/new_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591" y="0"/>
            <a:ext cx="2472409" cy="2071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563809"/>
          </a:xfrm>
        </p:spPr>
        <p:txBody>
          <a:bodyPr/>
          <a:lstStyle/>
          <a:p>
            <a:pPr algn="ctr"/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Информационно-консультационная и </a:t>
            </a:r>
            <a:b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организационная поддержка </a:t>
            </a:r>
            <a:b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субъектов малого и среднего предпринимательства</a:t>
            </a:r>
            <a:endParaRPr lang="ru-RU" sz="3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88363" y="6435725"/>
            <a:ext cx="582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428604"/>
            <a:ext cx="7886700" cy="5748359"/>
          </a:xfrm>
        </p:spPr>
        <p:txBody>
          <a:bodyPr/>
          <a:lstStyle/>
          <a:p>
            <a:pPr algn="ctr">
              <a:buNone/>
            </a:pP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Segoe UI Symbol" pitchFamily="34" charset="0"/>
                <a:cs typeface="Segoe UI" pitchFamily="34" charset="0"/>
              </a:rPr>
              <a:t>Информационно-консультационные услуги</a:t>
            </a:r>
          </a:p>
          <a:p>
            <a:pPr>
              <a:buFont typeface="Wingdings" pitchFamily="2" charset="2"/>
              <a:buChar char="Ø"/>
            </a:pPr>
            <a:r>
              <a:rPr lang="ru-RU" sz="1700" dirty="0" smtClean="0">
                <a:latin typeface="Segoe UI" pitchFamily="34" charset="0"/>
                <a:ea typeface="Segoe UI Symbol" pitchFamily="34" charset="0"/>
                <a:cs typeface="Segoe UI" pitchFamily="34" charset="0"/>
              </a:rPr>
              <a:t>ф</a:t>
            </a:r>
            <a:r>
              <a:rPr lang="ru-RU" sz="1700" dirty="0" smtClean="0">
                <a:latin typeface="Segoe UI" pitchFamily="34" charset="0"/>
                <a:ea typeface="Segoe UI Symbol" pitchFamily="34" charset="0"/>
                <a:cs typeface="Segoe UI" pitchFamily="34" charset="0"/>
              </a:rPr>
              <a:t>инансовое </a:t>
            </a:r>
            <a:r>
              <a:rPr lang="ru-RU" sz="1700" dirty="0" smtClean="0">
                <a:latin typeface="Segoe UI" pitchFamily="34" charset="0"/>
                <a:ea typeface="Segoe UI Symbol" pitchFamily="34" charset="0"/>
                <a:cs typeface="Segoe UI" pitchFamily="34" charset="0"/>
              </a:rPr>
              <a:t>планирование, </a:t>
            </a:r>
            <a:r>
              <a:rPr lang="ru-RU" sz="1700" dirty="0" smtClean="0">
                <a:latin typeface="Segoe UI" pitchFamily="34" charset="0"/>
                <a:ea typeface="Segoe UI Symbol" pitchFamily="34" charset="0"/>
                <a:cs typeface="Segoe UI" pitchFamily="34" charset="0"/>
              </a:rPr>
              <a:t>маркетинг</a:t>
            </a:r>
            <a:r>
              <a:rPr lang="en-US" sz="1700" dirty="0" smtClean="0">
                <a:latin typeface="Segoe UI" pitchFamily="34" charset="0"/>
                <a:ea typeface="Segoe UI Symbol" pitchFamily="34" charset="0"/>
                <a:cs typeface="Segoe UI" pitchFamily="34" charset="0"/>
              </a:rPr>
              <a:t>;</a:t>
            </a:r>
            <a:endParaRPr lang="ru-RU" sz="1700" dirty="0" smtClean="0">
              <a:latin typeface="Segoe UI" pitchFamily="34" charset="0"/>
              <a:ea typeface="Segoe UI Symbol" pitchFamily="34" charset="0"/>
              <a:cs typeface="Segoe U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700" dirty="0" smtClean="0">
                <a:latin typeface="Segoe UI" pitchFamily="34" charset="0"/>
                <a:ea typeface="Segoe UI Symbol" pitchFamily="34" charset="0"/>
                <a:cs typeface="Segoe UI" pitchFamily="34" charset="0"/>
              </a:rPr>
              <a:t>п</a:t>
            </a:r>
            <a:r>
              <a:rPr lang="ru-RU" sz="1700" dirty="0" smtClean="0">
                <a:latin typeface="Segoe UI" pitchFamily="34" charset="0"/>
                <a:ea typeface="Segoe UI Symbol" pitchFamily="34" charset="0"/>
                <a:cs typeface="Segoe UI" pitchFamily="34" charset="0"/>
              </a:rPr>
              <a:t>атентно-лицензионное сопровождение</a:t>
            </a:r>
            <a:r>
              <a:rPr lang="en-US" sz="1700" dirty="0" smtClean="0">
                <a:latin typeface="Segoe UI" pitchFamily="34" charset="0"/>
                <a:ea typeface="Segoe UI Symbol" pitchFamily="34" charset="0"/>
                <a:cs typeface="Segoe UI" pitchFamily="34" charset="0"/>
              </a:rPr>
              <a:t>;</a:t>
            </a:r>
            <a:endParaRPr lang="ru-RU" sz="1700" dirty="0" smtClean="0">
              <a:latin typeface="Segoe UI" pitchFamily="34" charset="0"/>
              <a:ea typeface="Segoe UI Symbol" pitchFamily="34" charset="0"/>
              <a:cs typeface="Segoe U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700" dirty="0" smtClean="0">
                <a:latin typeface="Segoe UI" pitchFamily="34" charset="0"/>
                <a:ea typeface="Segoe UI Symbol" pitchFamily="34" charset="0"/>
                <a:cs typeface="Segoe UI" pitchFamily="34" charset="0"/>
              </a:rPr>
              <a:t>п</a:t>
            </a:r>
            <a:r>
              <a:rPr lang="ru-RU" sz="1700" dirty="0" smtClean="0">
                <a:latin typeface="Segoe UI" pitchFamily="34" charset="0"/>
                <a:ea typeface="Segoe UI Symbol" pitchFamily="34" charset="0"/>
                <a:cs typeface="Segoe UI" pitchFamily="34" charset="0"/>
              </a:rPr>
              <a:t>равовое </a:t>
            </a:r>
            <a:r>
              <a:rPr lang="ru-RU" sz="1700" dirty="0" smtClean="0">
                <a:latin typeface="Segoe UI" pitchFamily="34" charset="0"/>
                <a:ea typeface="Segoe UI Symbol" pitchFamily="34" charset="0"/>
                <a:cs typeface="Segoe UI" pitchFamily="34" charset="0"/>
              </a:rPr>
              <a:t>обеспечение деятельности субъектов малого и среднего </a:t>
            </a:r>
            <a:r>
              <a:rPr lang="ru-RU" sz="1700" dirty="0" smtClean="0">
                <a:latin typeface="Segoe UI" pitchFamily="34" charset="0"/>
                <a:ea typeface="Segoe UI Symbol" pitchFamily="34" charset="0"/>
                <a:cs typeface="Segoe UI" pitchFamily="34" charset="0"/>
              </a:rPr>
              <a:t>предпринимательства</a:t>
            </a:r>
            <a:r>
              <a:rPr lang="en-US" sz="1700" dirty="0" smtClean="0">
                <a:latin typeface="Segoe UI" pitchFamily="34" charset="0"/>
                <a:ea typeface="Segoe UI Symbol" pitchFamily="34" charset="0"/>
                <a:cs typeface="Segoe UI" pitchFamily="34" charset="0"/>
              </a:rPr>
              <a:t>;</a:t>
            </a:r>
            <a:endParaRPr lang="ru-RU" sz="1700" dirty="0" smtClean="0">
              <a:latin typeface="Segoe UI" pitchFamily="34" charset="0"/>
              <a:ea typeface="Segoe UI Symbol" pitchFamily="34" charset="0"/>
              <a:cs typeface="Segoe U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700" dirty="0" smtClean="0">
                <a:latin typeface="Segoe UI" pitchFamily="34" charset="0"/>
                <a:cs typeface="Segoe UI" pitchFamily="34" charset="0"/>
              </a:rPr>
              <a:t>консультационные услуги по вопросам информационного сопровождения деятельности субъектов малого и среднего </a:t>
            </a:r>
            <a:r>
              <a:rPr lang="ru-RU" sz="1700" dirty="0" smtClean="0">
                <a:latin typeface="Segoe UI" pitchFamily="34" charset="0"/>
                <a:cs typeface="Segoe UI" pitchFamily="34" charset="0"/>
              </a:rPr>
              <a:t>предпринимательства</a:t>
            </a:r>
            <a:r>
              <a:rPr lang="en-US" sz="1700" dirty="0" smtClean="0">
                <a:latin typeface="Segoe UI" pitchFamily="34" charset="0"/>
                <a:cs typeface="Segoe UI" pitchFamily="34" charset="0"/>
              </a:rPr>
              <a:t>;</a:t>
            </a:r>
            <a:endParaRPr lang="ru-RU" sz="1700" dirty="0" smtClean="0">
              <a:latin typeface="Segoe UI" pitchFamily="34" charset="0"/>
              <a:cs typeface="Segoe U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700" dirty="0" smtClean="0">
                <a:latin typeface="Segoe UI" pitchFamily="34" charset="0"/>
                <a:cs typeface="Segoe UI" pitchFamily="34" charset="0"/>
              </a:rPr>
              <a:t>консультационные услуги по подбору персонала, по вопросам применения трудового законодательства Российской </a:t>
            </a:r>
            <a:r>
              <a:rPr lang="ru-RU" sz="1700" dirty="0" smtClean="0">
                <a:latin typeface="Segoe UI" pitchFamily="34" charset="0"/>
                <a:cs typeface="Segoe UI" pitchFamily="34" charset="0"/>
              </a:rPr>
              <a:t>Федерации</a:t>
            </a:r>
            <a:r>
              <a:rPr lang="ru-RU" sz="1700" dirty="0" smtClean="0">
                <a:latin typeface="Segoe UI" pitchFamily="34" charset="0"/>
                <a:cs typeface="Segoe UI" pitchFamily="34" charset="0"/>
              </a:rPr>
              <a:t>.</a:t>
            </a:r>
            <a:endParaRPr lang="ru-RU" sz="1700" dirty="0" smtClean="0">
              <a:latin typeface="Segoe UI" pitchFamily="34" charset="0"/>
              <a:cs typeface="Segoe UI" pitchFamily="34" charset="0"/>
            </a:endParaRPr>
          </a:p>
          <a:p>
            <a:pPr algn="ctr">
              <a:buNone/>
            </a:pP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cs typeface="Segoe UI" pitchFamily="34" charset="0"/>
              </a:rPr>
              <a:t>Организационная поддержка</a:t>
            </a:r>
          </a:p>
          <a:p>
            <a:pPr lvl="0">
              <a:buFont typeface="Wingdings" pitchFamily="2" charset="2"/>
              <a:buChar char="Ø"/>
            </a:pPr>
            <a:r>
              <a:rPr lang="ru-RU" sz="1800" dirty="0" smtClean="0"/>
              <a:t>проведение для СМСП семинаров, конференций, форумов, круглых столов;</a:t>
            </a:r>
          </a:p>
          <a:p>
            <a:pPr lvl="0">
              <a:buFont typeface="Wingdings" pitchFamily="2" charset="2"/>
              <a:buChar char="Ø"/>
            </a:pPr>
            <a:r>
              <a:rPr lang="ru-RU" sz="1800" dirty="0" smtClean="0"/>
              <a:t>организация участия СМСП в межрегиональных бизнес миссиях;</a:t>
            </a:r>
          </a:p>
          <a:p>
            <a:pPr lvl="0">
              <a:buFont typeface="Wingdings" pitchFamily="2" charset="2"/>
              <a:buChar char="Ø"/>
            </a:pPr>
            <a:r>
              <a:rPr lang="ru-RU" sz="1800" dirty="0" smtClean="0"/>
              <a:t>обеспечение участия СМСП в выставочно-ярмарочных и </a:t>
            </a:r>
            <a:r>
              <a:rPr lang="ru-RU" sz="1800" dirty="0" err="1" smtClean="0"/>
              <a:t>конгрессных</a:t>
            </a:r>
            <a:r>
              <a:rPr lang="ru-RU" sz="1800" dirty="0" smtClean="0"/>
              <a:t> мероприятиях на территории Российской Федерации.</a:t>
            </a:r>
          </a:p>
          <a:p>
            <a:endParaRPr lang="ru-RU" sz="1700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A61936-89EB-4007-ACEE-EA3B7B4F5C83}" type="datetime1">
              <a:rPr lang="ru-RU" smtClean="0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КОФПМСП МФО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37C6DA-FA81-45D2-AB49-C2926D3F9B9C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0" b="99004" l="0" r="100000">
                        <a14:foregroundMark x1="73108" y1="5976" x2="73108" y2="59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305" y="857232"/>
            <a:ext cx="1670695" cy="1670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88363" y="6435725"/>
            <a:ext cx="582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27013" y="1158875"/>
            <a:ext cx="8491537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63" tIns="44784" rIns="89563" bIns="44784" anchor="ctr"/>
          <a:lstStyle/>
          <a:p>
            <a:pPr algn="ctr" defTabSz="811213" eaLnBrk="1" hangingPunct="1"/>
            <a:r>
              <a:rPr lang="ru-RU" altLang="ru-RU" sz="4000" b="1" dirty="0" smtClean="0">
                <a:solidFill>
                  <a:schemeClr val="bg1"/>
                </a:solidFill>
                <a:latin typeface="Segoe UI Semibold" pitchFamily="34" charset="0"/>
                <a:ea typeface="Segoe UI Semibold" pitchFamily="34" charset="0"/>
                <a:cs typeface="Segoe UI Semibold" pitchFamily="34" charset="0"/>
              </a:rPr>
              <a:t>Спасибо за внимание!</a:t>
            </a:r>
          </a:p>
          <a:p>
            <a:pPr algn="ctr" defTabSz="811213" eaLnBrk="1" hangingPunct="1"/>
            <a:endParaRPr lang="ru-RU" altLang="ru-RU" sz="4000" b="1" dirty="0">
              <a:solidFill>
                <a:schemeClr val="bg1"/>
              </a:solidFill>
              <a:latin typeface="Segoe UI Semibold" pitchFamily="34" charset="0"/>
              <a:ea typeface="Segoe UI Semibold" pitchFamily="34" charset="0"/>
              <a:cs typeface="Segoe UI Semibold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643438" y="2254250"/>
            <a:ext cx="4286280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0" tIns="45682" rIns="91360" bIns="45682"/>
          <a:lstStyle/>
          <a:p>
            <a:r>
              <a:rPr lang="ru-RU" altLang="ru-RU" sz="2400" b="1" dirty="0">
                <a:solidFill>
                  <a:schemeClr val="bg1"/>
                </a:solidFill>
                <a:latin typeface="Segoe UI Semibold" pitchFamily="34" charset="0"/>
                <a:ea typeface="Segoe UI Semibold" pitchFamily="34" charset="0"/>
                <a:cs typeface="Segoe UI Semibold" pitchFamily="34" charset="0"/>
              </a:rPr>
              <a:t>Контактная информация:</a:t>
            </a:r>
            <a:endParaRPr lang="en-US" altLang="ru-RU" sz="2400" b="1" dirty="0">
              <a:solidFill>
                <a:schemeClr val="bg1"/>
              </a:solidFill>
              <a:latin typeface="Segoe UI Semibold" pitchFamily="34" charset="0"/>
              <a:ea typeface="Segoe UI Semibold" pitchFamily="34" charset="0"/>
              <a:cs typeface="Segoe UI Semibold" pitchFamily="34" charset="0"/>
            </a:endParaRPr>
          </a:p>
          <a:p>
            <a:endParaRPr lang="ru-RU" altLang="ru-RU" sz="2400" b="1" dirty="0">
              <a:solidFill>
                <a:schemeClr val="bg1"/>
              </a:solidFill>
              <a:latin typeface="Segoe UI Semibold" pitchFamily="34" charset="0"/>
              <a:ea typeface="Segoe UI Semibold" pitchFamily="34" charset="0"/>
              <a:cs typeface="Segoe UI Semibold" pitchFamily="34" charset="0"/>
            </a:endParaRPr>
          </a:p>
          <a:p>
            <a:r>
              <a:rPr lang="ru-RU" altLang="ru-RU" dirty="0">
                <a:solidFill>
                  <a:schemeClr val="bg1"/>
                </a:solidFill>
                <a:latin typeface="Segoe UI Semibold" pitchFamily="34" charset="0"/>
                <a:ea typeface="Segoe UI Semibold" pitchFamily="34" charset="0"/>
                <a:cs typeface="Segoe UI Semibold" pitchFamily="34" charset="0"/>
              </a:rPr>
              <a:t>Адрес Фонда:</a:t>
            </a:r>
            <a:endParaRPr lang="en-US" altLang="ru-RU" dirty="0">
              <a:solidFill>
                <a:schemeClr val="bg1"/>
              </a:solidFill>
              <a:latin typeface="Segoe UI Semibold" pitchFamily="34" charset="0"/>
              <a:ea typeface="Segoe UI Semibold" pitchFamily="34" charset="0"/>
              <a:cs typeface="Segoe UI Semibold" pitchFamily="34" charset="0"/>
            </a:endParaRPr>
          </a:p>
          <a:p>
            <a:r>
              <a:rPr lang="ru-RU" altLang="ru-RU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610002, г. Киров, Динамовский </a:t>
            </a:r>
            <a:r>
              <a:rPr lang="ru-RU" altLang="ru-RU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проезд, </a:t>
            </a:r>
            <a:r>
              <a:rPr lang="ru-RU" altLang="ru-RU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4,</a:t>
            </a:r>
            <a:endParaRPr lang="en-US" altLang="ru-RU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  <a:p>
            <a:r>
              <a:rPr lang="ru-RU" altLang="ru-RU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2 этаж.</a:t>
            </a:r>
          </a:p>
          <a:p>
            <a:endParaRPr lang="ru-RU" altLang="ru-RU" dirty="0">
              <a:solidFill>
                <a:schemeClr val="bg1"/>
              </a:solidFill>
              <a:latin typeface="Segoe UI Semibold" pitchFamily="34" charset="0"/>
              <a:ea typeface="Segoe UI Semibold" pitchFamily="34" charset="0"/>
              <a:cs typeface="Segoe UI Semibold" pitchFamily="34" charset="0"/>
            </a:endParaRPr>
          </a:p>
          <a:p>
            <a:r>
              <a:rPr lang="ru-RU" altLang="ru-RU" dirty="0">
                <a:solidFill>
                  <a:schemeClr val="bg1"/>
                </a:solidFill>
                <a:latin typeface="Segoe UI Semibold" pitchFamily="34" charset="0"/>
                <a:ea typeface="Segoe UI Semibold" pitchFamily="34" charset="0"/>
                <a:cs typeface="Segoe UI Semibold" pitchFamily="34" charset="0"/>
              </a:rPr>
              <a:t>Телефоны</a:t>
            </a:r>
            <a:r>
              <a:rPr lang="en-US" altLang="ru-RU" dirty="0">
                <a:solidFill>
                  <a:schemeClr val="bg1"/>
                </a:solidFill>
                <a:latin typeface="Segoe UI Semibold" pitchFamily="34" charset="0"/>
                <a:ea typeface="Segoe UI Semibold" pitchFamily="34" charset="0"/>
                <a:cs typeface="Segoe UI Semibold" pitchFamily="34" charset="0"/>
              </a:rPr>
              <a:t>:</a:t>
            </a:r>
          </a:p>
          <a:p>
            <a:r>
              <a:rPr lang="en-US" altLang="ru-RU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(+7 8332) </a:t>
            </a:r>
            <a:r>
              <a:rPr lang="ru-RU" altLang="ru-RU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648-649, </a:t>
            </a:r>
            <a:r>
              <a:rPr lang="en-US" altLang="ru-RU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(+7 8332) </a:t>
            </a:r>
            <a:r>
              <a:rPr lang="ru-RU" altLang="ru-RU" dirty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643-621</a:t>
            </a:r>
          </a:p>
          <a:p>
            <a:endParaRPr lang="en-US" altLang="ru-RU" b="1" dirty="0">
              <a:solidFill>
                <a:schemeClr val="bg1"/>
              </a:solidFill>
              <a:latin typeface="Segoe UI Semibold" pitchFamily="34" charset="0"/>
              <a:ea typeface="Segoe UI Semibold" pitchFamily="34" charset="0"/>
              <a:cs typeface="Segoe UI Semibold" pitchFamily="34" charset="0"/>
            </a:endParaRPr>
          </a:p>
          <a:p>
            <a:r>
              <a:rPr lang="en-US" altLang="ru-RU" b="1" dirty="0">
                <a:solidFill>
                  <a:schemeClr val="bg1"/>
                </a:solidFill>
                <a:latin typeface="Segoe UI Semibold" pitchFamily="34" charset="0"/>
                <a:ea typeface="Segoe UI Semibold" pitchFamily="34" charset="0"/>
                <a:cs typeface="Segoe UI Semibold" pitchFamily="34" charset="0"/>
              </a:rPr>
              <a:t>www.kfpp.ru</a:t>
            </a:r>
            <a:endParaRPr lang="ru-RU" altLang="ru-RU" b="1" dirty="0">
              <a:solidFill>
                <a:schemeClr val="bg1"/>
              </a:solidFill>
              <a:latin typeface="Segoe UI Semibold" pitchFamily="34" charset="0"/>
              <a:ea typeface="Segoe UI Semibold" pitchFamily="34" charset="0"/>
              <a:cs typeface="Segoe UI Semibold" pitchFamily="34" charset="0"/>
            </a:endParaRPr>
          </a:p>
          <a:p>
            <a:r>
              <a:rPr lang="en-US" altLang="ru-RU" dirty="0">
                <a:solidFill>
                  <a:schemeClr val="bg1"/>
                </a:solidFill>
                <a:latin typeface="Segoe UI Semibold" pitchFamily="34" charset="0"/>
                <a:ea typeface="Segoe UI Semibold" pitchFamily="34" charset="0"/>
                <a:cs typeface="Segoe UI Semibold" pitchFamily="34" charset="0"/>
              </a:rPr>
              <a:t>e</a:t>
            </a:r>
            <a:r>
              <a:rPr lang="ru-RU" altLang="ru-RU" dirty="0">
                <a:solidFill>
                  <a:schemeClr val="bg1"/>
                </a:solidFill>
                <a:latin typeface="Segoe UI Semibold" pitchFamily="34" charset="0"/>
                <a:ea typeface="Segoe UI Semibold" pitchFamily="34" charset="0"/>
                <a:cs typeface="Segoe UI Semibold" pitchFamily="34" charset="0"/>
              </a:rPr>
              <a:t>-</a:t>
            </a:r>
            <a:r>
              <a:rPr lang="ru-RU" altLang="ru-RU" dirty="0" err="1">
                <a:solidFill>
                  <a:schemeClr val="bg1"/>
                </a:solidFill>
                <a:latin typeface="Segoe UI Semibold" pitchFamily="34" charset="0"/>
                <a:ea typeface="Segoe UI Semibold" pitchFamily="34" charset="0"/>
                <a:cs typeface="Segoe UI Semibold" pitchFamily="34" charset="0"/>
              </a:rPr>
              <a:t>mail</a:t>
            </a:r>
            <a:r>
              <a:rPr lang="ru-RU" altLang="ru-RU" dirty="0">
                <a:solidFill>
                  <a:schemeClr val="bg1"/>
                </a:solidFill>
                <a:latin typeface="Segoe UI Semibold" pitchFamily="34" charset="0"/>
                <a:ea typeface="Segoe UI Semibold" pitchFamily="34" charset="0"/>
                <a:cs typeface="Segoe UI Semibold" pitchFamily="34" charset="0"/>
              </a:rPr>
              <a:t>:</a:t>
            </a:r>
            <a:r>
              <a:rPr lang="en-US" altLang="ru-RU" dirty="0">
                <a:solidFill>
                  <a:schemeClr val="bg1"/>
                </a:solidFill>
                <a:latin typeface="Segoe UI Semibold" pitchFamily="34" charset="0"/>
                <a:ea typeface="Segoe UI Semibold" pitchFamily="34" charset="0"/>
                <a:cs typeface="Segoe UI Semibold" pitchFamily="34" charset="0"/>
              </a:rPr>
              <a:t> </a:t>
            </a:r>
            <a:r>
              <a:rPr lang="en-US" altLang="ru-RU" u="sng" dirty="0">
                <a:solidFill>
                  <a:schemeClr val="bg1"/>
                </a:solidFill>
                <a:latin typeface="Segoe UI Semibold" pitchFamily="34" charset="0"/>
                <a:ea typeface="Segoe UI Semibold" pitchFamily="34" charset="0"/>
                <a:cs typeface="Segoe UI Semibold" pitchFamily="34" charset="0"/>
              </a:rPr>
              <a:t>mail@kfpp.ru</a:t>
            </a:r>
            <a:endParaRPr lang="ru-RU" altLang="ru-RU" dirty="0">
              <a:solidFill>
                <a:schemeClr val="bg1"/>
              </a:solidFill>
              <a:latin typeface="Segoe UI Semibold" pitchFamily="34" charset="0"/>
              <a:ea typeface="Segoe UI Semibold" pitchFamily="34" charset="0"/>
              <a:cs typeface="Segoe UI Semibold" pitchFamily="34" charset="0"/>
            </a:endParaRPr>
          </a:p>
        </p:txBody>
      </p:sp>
      <p:pic>
        <p:nvPicPr>
          <p:cNvPr id="21508" name="Picture 7" descr="Кировский областной фонд перееха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3068638"/>
            <a:ext cx="3297238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D09FF88-F842-4B36-937F-013576D63881}" type="datetime1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КОФПМСП </a:t>
            </a:r>
            <a:r>
              <a:rPr lang="ru-RU" dirty="0" smtClean="0"/>
              <a:t>МКК</a:t>
            </a:r>
            <a:endParaRPr lang="ru-RU" dirty="0"/>
          </a:p>
        </p:txBody>
      </p:sp>
      <p:sp>
        <p:nvSpPr>
          <p:cNvPr id="2151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24010A6-A62F-457F-999D-1CA9BB83D869}" type="slidenum">
              <a:rPr lang="ru-RU" altLang="ru-RU" smtClean="0"/>
              <a:pPr/>
              <a:t>17</a:t>
            </a:fld>
            <a:endParaRPr lang="ru-RU" altLang="ru-RU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C42856E-DD7C-43E3-BD38-AB116EA23C78}" type="datetime1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КОФПМСП </a:t>
            </a:r>
            <a:r>
              <a:rPr lang="ru-RU" dirty="0" smtClean="0"/>
              <a:t>МКК</a:t>
            </a:r>
            <a:endParaRPr lang="ru-RU" dirty="0"/>
          </a:p>
        </p:txBody>
      </p:sp>
      <p:sp>
        <p:nvSpPr>
          <p:cNvPr id="4100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D9A81F6-006D-46C8-8BCA-F0FA791A0CFD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  <p:sp>
        <p:nvSpPr>
          <p:cNvPr id="6149" name="TextBox 9"/>
          <p:cNvSpPr txBox="1">
            <a:spLocks noChangeArrowheads="1"/>
          </p:cNvSpPr>
          <p:nvPr/>
        </p:nvSpPr>
        <p:spPr bwMode="auto">
          <a:xfrm>
            <a:off x="0" y="214290"/>
            <a:ext cx="9144000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3100" b="1" dirty="0">
                <a:solidFill>
                  <a:srgbClr val="1E44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 Semibold" pitchFamily="34" charset="0"/>
                <a:cs typeface="Segoe UI Semibold" pitchFamily="34" charset="0"/>
              </a:rPr>
              <a:t>Направления деятельности</a:t>
            </a:r>
            <a:r>
              <a:rPr lang="en-US" sz="3100" b="1" dirty="0">
                <a:solidFill>
                  <a:srgbClr val="1E44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 Semibold" pitchFamily="34" charset="0"/>
                <a:cs typeface="Segoe UI Semibold" pitchFamily="34" charset="0"/>
              </a:rPr>
              <a:t> </a:t>
            </a:r>
            <a:r>
              <a:rPr lang="ru-RU" sz="3100" b="1" dirty="0">
                <a:solidFill>
                  <a:srgbClr val="1E44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 Semibold" pitchFamily="34" charset="0"/>
                <a:cs typeface="Segoe UI Semibold" pitchFamily="34" charset="0"/>
              </a:rPr>
              <a:t>Областного</a:t>
            </a:r>
            <a:r>
              <a:rPr lang="en-US" sz="3100" b="1" dirty="0">
                <a:solidFill>
                  <a:srgbClr val="1E44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 Semibold" pitchFamily="34" charset="0"/>
                <a:cs typeface="Segoe UI Semibold" pitchFamily="34" charset="0"/>
              </a:rPr>
              <a:t> </a:t>
            </a:r>
            <a:r>
              <a:rPr lang="ru-RU" sz="3100" b="1" dirty="0">
                <a:solidFill>
                  <a:srgbClr val="1E44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 Semibold" pitchFamily="34" charset="0"/>
                <a:cs typeface="Segoe UI Semibold" pitchFamily="34" charset="0"/>
              </a:rPr>
              <a:t>фонда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500034" y="785794"/>
            <a:ext cx="8072494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ru-RU" b="1" dirty="0">
                <a:solidFill>
                  <a:srgbClr val="0B7371"/>
                </a:solidFill>
                <a:latin typeface="Segoe UI" panose="020B0502040204020203" pitchFamily="34" charset="0"/>
                <a:ea typeface="Segoe UI Symbol" pitchFamily="34" charset="0"/>
                <a:cs typeface="Segoe UI" panose="020B0502040204020203" pitchFamily="34" charset="0"/>
              </a:rPr>
              <a:t>Льготное кредитование:</a:t>
            </a:r>
            <a:endParaRPr lang="ru-RU" dirty="0">
              <a:solidFill>
                <a:srgbClr val="0B7371"/>
              </a:solidFill>
              <a:latin typeface="Segoe UI" panose="020B0502040204020203" pitchFamily="34" charset="0"/>
              <a:ea typeface="Segoe UI Symbol" pitchFamily="34" charset="0"/>
              <a:cs typeface="Segoe UI" panose="020B0502040204020203" pitchFamily="34" charset="0"/>
            </a:endParaRPr>
          </a:p>
          <a:p>
            <a:pPr marL="285750" indent="-285750" algn="just" eaLnBrk="1" hangingPunct="1">
              <a:buClr>
                <a:srgbClr val="0B7371"/>
              </a:buClr>
              <a:buFont typeface="Wingdings" pitchFamily="2" charset="2"/>
              <a:buChar char="Ø"/>
              <a:defRPr/>
            </a:pPr>
            <a:r>
              <a:rPr lang="ru-RU" sz="1600" dirty="0" smtClean="0">
                <a:latin typeface="Segoe UI" panose="020B0502040204020203" pitchFamily="34" charset="0"/>
                <a:ea typeface="Segoe UI Symbol" pitchFamily="34" charset="0"/>
                <a:cs typeface="Segoe UI" panose="020B0502040204020203" pitchFamily="34" charset="0"/>
              </a:rPr>
              <a:t>предоставление </a:t>
            </a:r>
            <a:r>
              <a:rPr lang="ru-RU" sz="1600" dirty="0">
                <a:latin typeface="Segoe UI" panose="020B0502040204020203" pitchFamily="34" charset="0"/>
                <a:ea typeface="Segoe UI Symbol" pitchFamily="34" charset="0"/>
                <a:cs typeface="Segoe UI" panose="020B0502040204020203" pitchFamily="34" charset="0"/>
              </a:rPr>
              <a:t>микрозаймов действующим СМСП (до </a:t>
            </a:r>
            <a:r>
              <a:rPr lang="ru-RU" sz="1600" dirty="0" smtClean="0">
                <a:latin typeface="Segoe UI" panose="020B0502040204020203" pitchFamily="34" charset="0"/>
                <a:ea typeface="Segoe UI Symbol" pitchFamily="34" charset="0"/>
                <a:cs typeface="Segoe UI" panose="020B0502040204020203" pitchFamily="34" charset="0"/>
              </a:rPr>
              <a:t>2 </a:t>
            </a:r>
            <a:r>
              <a:rPr lang="ru-RU" sz="1600" dirty="0">
                <a:latin typeface="Segoe UI" panose="020B0502040204020203" pitchFamily="34" charset="0"/>
                <a:ea typeface="Segoe UI Symbol" pitchFamily="34" charset="0"/>
                <a:cs typeface="Segoe UI" panose="020B0502040204020203" pitchFamily="34" charset="0"/>
              </a:rPr>
              <a:t>млн. рублей сроком до 36 месяцев</a:t>
            </a:r>
            <a:r>
              <a:rPr lang="ru-RU" sz="1600" dirty="0" smtClean="0">
                <a:latin typeface="Segoe UI" panose="020B0502040204020203" pitchFamily="34" charset="0"/>
                <a:ea typeface="Segoe UI Symbol" pitchFamily="34" charset="0"/>
                <a:cs typeface="Segoe UI" panose="020B0502040204020203" pitchFamily="34" charset="0"/>
              </a:rPr>
              <a:t>);</a:t>
            </a:r>
          </a:p>
          <a:p>
            <a:pPr marL="285750" indent="-285750" algn="just" eaLnBrk="1" hangingPunct="1">
              <a:buClr>
                <a:srgbClr val="0B7371"/>
              </a:buClr>
              <a:buFont typeface="Wingdings" pitchFamily="2" charset="2"/>
              <a:buChar char="Ø"/>
              <a:defRPr/>
            </a:pPr>
            <a:r>
              <a:rPr lang="ru-RU" sz="1600" dirty="0" smtClean="0">
                <a:latin typeface="Segoe UI" panose="020B0502040204020203" pitchFamily="34" charset="0"/>
                <a:ea typeface="Segoe UI Symbol" pitchFamily="34" charset="0"/>
                <a:cs typeface="Segoe UI" panose="020B0502040204020203" pitchFamily="34" charset="0"/>
              </a:rPr>
              <a:t>предоставление </a:t>
            </a:r>
            <a:r>
              <a:rPr lang="ru-RU" sz="1600" dirty="0" err="1" smtClean="0">
                <a:latin typeface="Segoe UI" pitchFamily="34" charset="0"/>
                <a:ea typeface="Segoe UI Symbol" pitchFamily="34" charset="0"/>
                <a:cs typeface="Segoe UI" pitchFamily="34" charset="0"/>
              </a:rPr>
              <a:t>микрозаймов</a:t>
            </a:r>
            <a:r>
              <a:rPr lang="ru-RU" sz="1600" dirty="0" smtClean="0">
                <a:latin typeface="Segoe UI" pitchFamily="34" charset="0"/>
                <a:ea typeface="Segoe UI Symbol" pitchFamily="34" charset="0"/>
                <a:cs typeface="Segoe UI" pitchFamily="34" charset="0"/>
              </a:rPr>
              <a:t> по сертификату «Предприниматель года» (до 1 млн. руб. сроком до 36 месяцев);</a:t>
            </a:r>
            <a:endParaRPr lang="ru-RU" sz="1600" dirty="0">
              <a:latin typeface="Segoe UI" pitchFamily="34" charset="0"/>
              <a:ea typeface="Segoe UI Symbol" pitchFamily="34" charset="0"/>
              <a:cs typeface="Segoe UI" pitchFamily="34" charset="0"/>
            </a:endParaRPr>
          </a:p>
          <a:p>
            <a:pPr marL="285750" indent="-285750" algn="just" eaLnBrk="1" hangingPunct="1">
              <a:buClr>
                <a:srgbClr val="0B7371"/>
              </a:buClr>
              <a:buFont typeface="Wingdings" pitchFamily="2" charset="2"/>
              <a:buChar char="Ø"/>
              <a:defRPr/>
            </a:pPr>
            <a:r>
              <a:rPr lang="ru-RU" sz="1600" dirty="0" smtClean="0">
                <a:latin typeface="Segoe UI" panose="020B0502040204020203" pitchFamily="34" charset="0"/>
                <a:ea typeface="Segoe UI Symbol" pitchFamily="34" charset="0"/>
                <a:cs typeface="Segoe UI" panose="020B0502040204020203" pitchFamily="34" charset="0"/>
              </a:rPr>
              <a:t>предоставление </a:t>
            </a:r>
            <a:r>
              <a:rPr lang="ru-RU" sz="1600" dirty="0">
                <a:latin typeface="Segoe UI" panose="020B0502040204020203" pitchFamily="34" charset="0"/>
                <a:ea typeface="Segoe UI Symbol" pitchFamily="34" charset="0"/>
                <a:cs typeface="Segoe UI" panose="020B0502040204020203" pitchFamily="34" charset="0"/>
              </a:rPr>
              <a:t>займов начинающим предпринимателям (до 0,5 млн.рублей сроком до 24 месяцев</a:t>
            </a:r>
            <a:r>
              <a:rPr lang="ru-RU" sz="1600" dirty="0" smtClean="0">
                <a:latin typeface="Segoe UI" panose="020B0502040204020203" pitchFamily="34" charset="0"/>
                <a:ea typeface="Segoe UI Symbol" pitchFamily="34" charset="0"/>
                <a:cs typeface="Segoe UI" panose="020B0502040204020203" pitchFamily="34" charset="0"/>
              </a:rPr>
              <a:t>).</a:t>
            </a:r>
          </a:p>
          <a:p>
            <a:pPr marL="285750" indent="-285750" algn="just" eaLnBrk="1" hangingPunct="1">
              <a:buClr>
                <a:srgbClr val="0B7371"/>
              </a:buClr>
              <a:buFont typeface="Wingdings" panose="05000000000000000000" pitchFamily="2" charset="2"/>
              <a:buChar char="§"/>
              <a:defRPr/>
            </a:pPr>
            <a:endParaRPr lang="ru-RU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eaLnBrk="1" hangingPunct="1">
              <a:defRPr/>
            </a:pPr>
            <a:r>
              <a:rPr lang="ru-RU" b="1" dirty="0">
                <a:solidFill>
                  <a:srgbClr val="0B73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Гарантийное кредитование:</a:t>
            </a:r>
            <a:endParaRPr lang="en-US" dirty="0">
              <a:solidFill>
                <a:srgbClr val="0B73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eaLnBrk="1" hangingPunct="1">
              <a:defRPr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предоставление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поручительств СМСП по банковским кредитам и банковским гарантиям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algn="just" eaLnBrk="1" hangingPunct="1">
              <a:defRPr/>
            </a:pPr>
            <a:endParaRPr lang="en-US" sz="10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 eaLnBrk="1" hangingPunct="1">
              <a:defRPr/>
            </a:pPr>
            <a:r>
              <a:rPr lang="ru-RU" b="1" dirty="0" smtClean="0">
                <a:solidFill>
                  <a:srgbClr val="0073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Работа </a:t>
            </a:r>
            <a:r>
              <a:rPr lang="ru-RU" b="1" dirty="0">
                <a:solidFill>
                  <a:srgbClr val="0073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кредитной кооперацией</a:t>
            </a:r>
            <a:r>
              <a:rPr lang="en-US" b="1" dirty="0">
                <a:solidFill>
                  <a:srgbClr val="0073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endParaRPr lang="ru-RU" dirty="0">
              <a:solidFill>
                <a:srgbClr val="0073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 eaLnBrk="1" hangingPunct="1">
              <a:buClr>
                <a:srgbClr val="0B7371"/>
              </a:buClr>
              <a:defRPr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предоставление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займов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КПК И СКПК.</a:t>
            </a:r>
          </a:p>
          <a:p>
            <a:pPr marL="285750" indent="-285750" algn="just" eaLnBrk="1" hangingPunct="1">
              <a:buClr>
                <a:srgbClr val="0B7371"/>
              </a:buClr>
              <a:defRPr/>
            </a:pPr>
            <a:endParaRPr lang="ru-RU" b="1" dirty="0" smtClean="0">
              <a:solidFill>
                <a:srgbClr val="0073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 algn="just" eaLnBrk="1" hangingPunct="1">
              <a:buClr>
                <a:srgbClr val="0B7371"/>
              </a:buClr>
              <a:defRPr/>
            </a:pPr>
            <a:r>
              <a:rPr lang="ru-RU" b="1" dirty="0" smtClean="0">
                <a:solidFill>
                  <a:srgbClr val="0073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Информационно-консультационная поддержка СМСП</a:t>
            </a:r>
            <a:r>
              <a:rPr lang="ru-RU" b="1" dirty="0" smtClean="0">
                <a:solidFill>
                  <a:srgbClr val="0073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285750" indent="-285750" algn="just" eaLnBrk="1" hangingPunct="1">
              <a:buClr>
                <a:srgbClr val="0B7371"/>
              </a:buClr>
              <a:buFont typeface="Wingdings" pitchFamily="2" charset="2"/>
              <a:buChar char="Ø"/>
              <a:defRPr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информационно-консультационные услуги;</a:t>
            </a:r>
          </a:p>
          <a:p>
            <a:pPr marL="285750" indent="-285750" algn="just" eaLnBrk="1" hangingPunct="1">
              <a:buClr>
                <a:srgbClr val="0B7371"/>
              </a:buClr>
              <a:buFont typeface="Wingdings" pitchFamily="2" charset="2"/>
              <a:buChar char="Ø"/>
              <a:defRPr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проведение семинаров, круглых столов, мастер классов для предпринимателей;</a:t>
            </a:r>
          </a:p>
          <a:p>
            <a:pPr marL="285750" indent="-285750" algn="just" eaLnBrk="1" hangingPunct="1">
              <a:buClr>
                <a:srgbClr val="0B7371"/>
              </a:buClr>
              <a:buFont typeface="Wingdings" pitchFamily="2" charset="2"/>
              <a:buChar char="Ø"/>
              <a:defRPr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организация и проведение конференций, форумов, межрегиональных бизнес миссий;</a:t>
            </a:r>
          </a:p>
          <a:p>
            <a:pPr marL="285750" indent="-285750" algn="just" eaLnBrk="1" hangingPunct="1">
              <a:buClr>
                <a:srgbClr val="0B7371"/>
              </a:buClr>
              <a:buFont typeface="Wingdings" pitchFamily="2" charset="2"/>
              <a:buChar char="Ø"/>
              <a:defRPr/>
            </a:pP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организация участия субъектов малого и среднего предпринимательства в выставочно-ярмарочном мероприятии на территории Российской Федерации.</a:t>
            </a:r>
            <a:endParaRPr lang="ru-RU" sz="1000" b="1" dirty="0" smtClean="0">
              <a:solidFill>
                <a:srgbClr val="0073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103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88363" y="6435725"/>
            <a:ext cx="582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23850" y="1628775"/>
            <a:ext cx="8688388" cy="3529013"/>
          </a:xfrm>
        </p:spPr>
        <p:txBody>
          <a:bodyPr/>
          <a:lstStyle/>
          <a:p>
            <a:pPr algn="ctr" eaLnBrk="1" hangingPunct="1"/>
            <a:r>
              <a:rPr lang="ru-RU" sz="5000" dirty="0" smtClean="0">
                <a:solidFill>
                  <a:srgbClr val="F2F2F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Semibold" pitchFamily="34" charset="0"/>
                <a:cs typeface="Segoe UI Semibold" pitchFamily="34" charset="0"/>
              </a:rPr>
              <a:t>Льготное</a:t>
            </a:r>
            <a:br>
              <a:rPr lang="ru-RU" sz="5000" dirty="0" smtClean="0">
                <a:solidFill>
                  <a:srgbClr val="F2F2F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Semibold" pitchFamily="34" charset="0"/>
                <a:cs typeface="Segoe UI Semibold" pitchFamily="34" charset="0"/>
              </a:rPr>
            </a:br>
            <a:r>
              <a:rPr lang="ru-RU" sz="5000" dirty="0" smtClean="0">
                <a:solidFill>
                  <a:srgbClr val="F2F2F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Semibold" pitchFamily="34" charset="0"/>
                <a:cs typeface="Segoe UI Semibold" pitchFamily="34" charset="0"/>
              </a:rPr>
              <a:t>кредитование субъектов малого и среднего предпринимательства</a:t>
            </a:r>
          </a:p>
        </p:txBody>
      </p:sp>
      <p:sp>
        <p:nvSpPr>
          <p:cNvPr id="5123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49F0793D-718B-41B7-9C64-8EBA3C57501F}" type="slidenum">
              <a:rPr lang="ru-RU" altLang="ru-RU" smtClean="0">
                <a:solidFill>
                  <a:srgbClr val="7F7F7F"/>
                </a:solidFill>
              </a:rPr>
              <a:pPr/>
              <a:t>3</a:t>
            </a:fld>
            <a:endParaRPr lang="ru-RU" altLang="ru-RU" smtClean="0">
              <a:solidFill>
                <a:srgbClr val="7F7F7F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C57039B-631C-41EA-B20D-C5D7CD236165}" type="datetime1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КОФПМСП </a:t>
            </a:r>
            <a:r>
              <a:rPr lang="ru-RU" dirty="0" smtClean="0"/>
              <a:t>МКК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/>
        </p:nvGraphicFramePr>
        <p:xfrm>
          <a:off x="142844" y="714356"/>
          <a:ext cx="8858312" cy="285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7" name="Picture 3" descr="http://im5-tub-ru.yandex.net/i?id=35979220-18-72&amp;n=2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786" y="857232"/>
            <a:ext cx="1687513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18" descr="http://im4-tub-ru.yandex.net/i?id=899297985-53-72&amp;n=2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6578" y="857232"/>
            <a:ext cx="16859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285728"/>
            <a:ext cx="9144001" cy="285752"/>
          </a:xfrm>
        </p:spPr>
        <p:txBody>
          <a:bodyPr>
            <a:noAutofit/>
          </a:bodyPr>
          <a:lstStyle/>
          <a:p>
            <a:pPr algn="ctr" eaLnBrk="1" hangingPunct="1">
              <a:buFont typeface="Georgia" pitchFamily="18" charset="0"/>
              <a:buNone/>
            </a:pPr>
            <a:r>
              <a:rPr lang="ru-RU" sz="2800" b="1" dirty="0" smtClean="0">
                <a:solidFill>
                  <a:srgbClr val="1E44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 Semibold" pitchFamily="34" charset="0"/>
                <a:cs typeface="Segoe UI Semibold" pitchFamily="34" charset="0"/>
              </a:rPr>
              <a:t>Виды и размеры </a:t>
            </a:r>
            <a:r>
              <a:rPr lang="ru-RU" sz="3000" b="1" dirty="0" smtClean="0">
                <a:solidFill>
                  <a:srgbClr val="1E44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 Semibold" pitchFamily="34" charset="0"/>
                <a:cs typeface="Segoe UI Semibold" pitchFamily="34" charset="0"/>
              </a:rPr>
              <a:t>льготных</a:t>
            </a:r>
            <a:r>
              <a:rPr lang="ru-RU" sz="2800" b="1" dirty="0" smtClean="0">
                <a:solidFill>
                  <a:srgbClr val="1E44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 Semibold" pitchFamily="34" charset="0"/>
                <a:cs typeface="Segoe UI Semibold" pitchFamily="34" charset="0"/>
              </a:rPr>
              <a:t> займов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4282" y="3429000"/>
            <a:ext cx="8786874" cy="3277754"/>
          </a:xfrm>
          <a:prstGeom prst="rect">
            <a:avLst/>
          </a:prstGeom>
          <a:noFill/>
          <a:ln w="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370" tIns="45687" rIns="91370" bIns="45687">
            <a:spAutoFit/>
          </a:bodyPr>
          <a:lstStyle/>
          <a:p>
            <a:pPr indent="360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ru-RU" sz="500" i="1" dirty="0" smtClean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indent="360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ru-RU" sz="1600" i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Приоритетные виды деятельности (отдельные виды производства, сельское хозяйство, сфера народно-художественных промыслов, деятельность, направленная на решение социальных проблем др.)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Займы бизнесу, осуществляющему деятельность в районах, в которых уровень безработицы превышает 3 % от ЭАН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sz="16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Займы «Экспортер», «Франшиза» и «</a:t>
            </a:r>
            <a:r>
              <a:rPr lang="ru-RU" sz="1600" dirty="0" err="1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Инноватор</a:t>
            </a:r>
            <a:r>
              <a:rPr lang="ru-RU" sz="16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</a:t>
            </a:r>
          </a:p>
          <a:p>
            <a:pPr indent="360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ru-RU" sz="1000" i="1" dirty="0" smtClean="0">
              <a:solidFill>
                <a:srgbClr val="FF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indent="3600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r>
              <a:rPr lang="ru-RU" sz="1600" i="1" dirty="0" smtClean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**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ru-RU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Заем «Предприниматель года</a:t>
            </a:r>
            <a:r>
              <a:rPr lang="ru-RU" sz="16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 - правом на получение займа обладают СМСП, признанные победителями областного конкурса и получившие сертификат «Предприниматель года».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ru-RU" sz="16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D3D821E-EECD-4CC2-9C0E-4AEB04B37533}" type="datetime1">
              <a:rPr lang="ru-RU"/>
              <a:pPr>
                <a:defRPr/>
              </a:pPr>
              <a:t>14.03.2017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КОФПМСП </a:t>
            </a:r>
            <a:r>
              <a:rPr lang="ru-RU" dirty="0" smtClean="0"/>
              <a:t>МКК</a:t>
            </a:r>
            <a:endParaRPr lang="ru-RU" dirty="0"/>
          </a:p>
        </p:txBody>
      </p:sp>
      <p:sp>
        <p:nvSpPr>
          <p:cNvPr id="615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4352BF-ED8A-4D77-BF5A-8F12364C1ED6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  <p:pic>
        <p:nvPicPr>
          <p:cNvPr id="6155" name="Рисунок 1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488363" y="6435725"/>
            <a:ext cx="582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://bezformata.ru/content/Images/000/041/808/image4180854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857232"/>
            <a:ext cx="1928826" cy="1214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063611"/>
          </a:xfrm>
        </p:spPr>
        <p:txBody>
          <a:bodyPr/>
          <a:lstStyle/>
          <a:p>
            <a:pPr algn="ctr"/>
            <a:r>
              <a:rPr lang="ru-RU" sz="33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ea typeface="Segoe UI Symbol" pitchFamily="34" charset="0"/>
              </a:rPr>
              <a:t>Основные условия предоставления займов СМСП</a:t>
            </a:r>
            <a:endParaRPr lang="ru-RU" sz="33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itchFamily="34" charset="0"/>
              <a:ea typeface="Segoe UI Symbo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15370" cy="4676789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17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соответствие требованиям Федерального закона №209-ФЗ (состоящие в Едином реестре СМСП);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ru-RU" sz="17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17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регистрация на территории Кировской области; 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ru-RU" sz="17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17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минимальный срок осуществления предпринимательской деятельности составляет 3 (три) месяца;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ru-RU" sz="17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17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отсутствие неисполненной обязанности по уплате налогов, сборов, пеней, неустоек, штрафов, подлежащих уплате в соответствии с законодательством о налогах и сборах Российской Федерации;</a:t>
            </a: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ü"/>
              <a:defRPr/>
            </a:pPr>
            <a:endParaRPr lang="ru-RU" sz="170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indent="0" algn="just">
              <a:spcBef>
                <a:spcPts val="0"/>
              </a:spcBef>
              <a:buFont typeface="Wingdings" pitchFamily="2" charset="2"/>
              <a:buChar char="ü"/>
              <a:defRPr/>
            </a:pPr>
            <a:r>
              <a:rPr lang="ru-RU" sz="17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уровень заработной платы работников субъекта малого и среднего предпринимательства, претендующего на получение займа, должен составлять не менее однократной величины прожиточного минимума (на 4 квартал 2016 года – 9 276 рублей)</a:t>
            </a:r>
          </a:p>
          <a:p>
            <a:pPr>
              <a:buNone/>
            </a:pPr>
            <a:endParaRPr lang="ru-RU" sz="17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A61936-89EB-4007-ACEE-EA3B7B4F5C83}" type="datetime1">
              <a:rPr lang="ru-RU" smtClean="0"/>
              <a:pPr>
                <a:defRPr/>
              </a:pPr>
              <a:t>14.03.2017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КОФПМСП МКК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37C6DA-FA81-45D2-AB49-C2926D3F9B9C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pic>
        <p:nvPicPr>
          <p:cNvPr id="7" name="Picture 8" descr="http://goroduspeha.com/wp-content/uploads/2011/11/%D0%B3%D0%B0%D1%80%D0%B0%D0%BD%D1%82%D0%B8%D1%80%D0%BE%D0%B2%D0%B0%D0%BD%D0%BD%D1%8B%D0%B9-%D1%83%D1%81%D0%BF%D0%B5%D1%85_garantirovannyj-uspeh.jpg"/>
          <p:cNvPicPr>
            <a:picLocks noChangeAspect="1" noChangeArrowheads="1"/>
          </p:cNvPicPr>
          <p:nvPr/>
        </p:nvPicPr>
        <p:blipFill>
          <a:blip r:embed="rId2"/>
          <a:srcRect l="10626" r="9595"/>
          <a:stretch>
            <a:fillRect/>
          </a:stretch>
        </p:blipFill>
        <p:spPr bwMode="auto">
          <a:xfrm>
            <a:off x="7143768" y="5286388"/>
            <a:ext cx="1133475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88363" y="6435725"/>
            <a:ext cx="582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2F7B2CD-5FFC-4CD2-8542-1137288CC141}" type="slidenum">
              <a:rPr lang="ru-RU" altLang="ru-RU" smtClean="0">
                <a:solidFill>
                  <a:srgbClr val="7F7F7F"/>
                </a:solidFill>
              </a:rPr>
              <a:pPr/>
              <a:t>6</a:t>
            </a:fld>
            <a:endParaRPr lang="ru-RU" altLang="ru-RU" smtClean="0">
              <a:solidFill>
                <a:srgbClr val="7F7F7F"/>
              </a:solidFill>
            </a:endParaRPr>
          </a:p>
        </p:txBody>
      </p:sp>
      <p:sp>
        <p:nvSpPr>
          <p:cNvPr id="10243" name="Прямоугольник 3"/>
          <p:cNvSpPr>
            <a:spLocks noChangeArrowheads="1"/>
          </p:cNvSpPr>
          <p:nvPr/>
        </p:nvSpPr>
        <p:spPr bwMode="auto">
          <a:xfrm>
            <a:off x="617538" y="1844675"/>
            <a:ext cx="84963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0" eaLnBrk="1" hangingPunct="1"/>
            <a:r>
              <a:rPr lang="ru-RU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Semibold" pitchFamily="34" charset="0"/>
                <a:cs typeface="Segoe UI Semibold" pitchFamily="34" charset="0"/>
              </a:rPr>
              <a:t>Гарантийное</a:t>
            </a:r>
          </a:p>
          <a:p>
            <a:pPr algn="ctr" defTabSz="0" eaLnBrk="1" hangingPunct="1"/>
            <a:r>
              <a:rPr lang="ru-RU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Semibold" pitchFamily="34" charset="0"/>
                <a:cs typeface="Segoe UI Semibold" pitchFamily="34" charset="0"/>
              </a:rPr>
              <a:t>кредитование субъектов малого и среднего</a:t>
            </a:r>
          </a:p>
          <a:p>
            <a:pPr algn="ctr" defTabSz="0" eaLnBrk="1" hangingPunct="1"/>
            <a:r>
              <a:rPr lang="ru-RU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UI Semibold" pitchFamily="34" charset="0"/>
                <a:cs typeface="Segoe UI Semibold" pitchFamily="34" charset="0"/>
              </a:rPr>
              <a:t>предпринимательства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520AFD3-E26D-43A1-A9E4-81074878B36F}" type="datetime1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КОФПМСП </a:t>
            </a:r>
            <a:r>
              <a:rPr lang="ru-RU" dirty="0" smtClean="0"/>
              <a:t>МКК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0" y="357188"/>
            <a:ext cx="9144000" cy="428625"/>
          </a:xfrm>
        </p:spPr>
        <p:txBody>
          <a:bodyPr/>
          <a:lstStyle/>
          <a:p>
            <a:pPr algn="ctr" eaLnBrk="1" hangingPunct="1">
              <a:buClr>
                <a:srgbClr val="548235"/>
              </a:buClr>
              <a:buFont typeface="Georgia" pitchFamily="18" charset="0"/>
              <a:buNone/>
            </a:pPr>
            <a:r>
              <a:rPr lang="ru-RU" sz="3200" smtClean="0">
                <a:solidFill>
                  <a:srgbClr val="1E447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 Semibold" pitchFamily="34" charset="0"/>
                <a:cs typeface="Segoe UI Semibold" pitchFamily="34" charset="0"/>
              </a:rPr>
              <a:t>Условия гарантийного кредитования</a:t>
            </a:r>
          </a:p>
        </p:txBody>
      </p:sp>
      <p:graphicFrame>
        <p:nvGraphicFramePr>
          <p:cNvPr id="16" name="Содержимое 4"/>
          <p:cNvGraphicFramePr>
            <a:graphicFrameLocks/>
          </p:cNvGraphicFramePr>
          <p:nvPr/>
        </p:nvGraphicFramePr>
        <p:xfrm>
          <a:off x="431540" y="1052736"/>
          <a:ext cx="8280919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EFCD57D-B87B-46A1-A283-6BB3A0E13906}" type="datetime1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КОФПМСП </a:t>
            </a:r>
            <a:r>
              <a:rPr lang="ru-RU" dirty="0" smtClean="0"/>
              <a:t>МКК</a:t>
            </a:r>
            <a:endParaRPr lang="ru-RU" dirty="0"/>
          </a:p>
        </p:txBody>
      </p:sp>
      <p:sp>
        <p:nvSpPr>
          <p:cNvPr id="922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E61351-12A5-4C81-8D25-1E968B972BB6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  <p:pic>
        <p:nvPicPr>
          <p:cNvPr id="9223" name="Рисунок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488363" y="6435725"/>
            <a:ext cx="582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500041"/>
            <a:ext cx="9144000" cy="71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70" tIns="45687" rIns="91370" bIns="45687" anchor="ctr"/>
          <a:lstStyle/>
          <a:p>
            <a:pPr algn="ctr" eaLnBrk="1" hangingPunct="1"/>
            <a:r>
              <a:rPr lang="ru-RU" sz="3200" b="1" dirty="0" smtClean="0">
                <a:solidFill>
                  <a:srgbClr val="1E44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ea typeface="Segoe UI Semibold" pitchFamily="34" charset="0"/>
                <a:cs typeface="Segoe UI Semibold" pitchFamily="34" charset="0"/>
              </a:rPr>
              <a:t>Основные требования</a:t>
            </a:r>
            <a:r>
              <a:rPr lang="ru-RU" sz="3200" b="1" dirty="0">
                <a:solidFill>
                  <a:srgbClr val="1E44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ea typeface="Segoe UI Semibold" pitchFamily="34" charset="0"/>
                <a:cs typeface="Segoe UI Semibold" pitchFamily="34" charset="0"/>
              </a:rPr>
              <a:t>, предъявляемые </a:t>
            </a:r>
          </a:p>
          <a:p>
            <a:pPr algn="ctr" eaLnBrk="1" hangingPunct="1"/>
            <a:r>
              <a:rPr lang="ru-RU" sz="3200" b="1" dirty="0">
                <a:solidFill>
                  <a:srgbClr val="1E44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ea typeface="Segoe UI Semibold" pitchFamily="34" charset="0"/>
                <a:cs typeface="Segoe UI Semibold" pitchFamily="34" charset="0"/>
              </a:rPr>
              <a:t>к </a:t>
            </a:r>
            <a:r>
              <a:rPr lang="ru-RU" sz="3200" b="1" dirty="0" smtClean="0">
                <a:solidFill>
                  <a:srgbClr val="1E44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ea typeface="Segoe UI Semibold" pitchFamily="34" charset="0"/>
                <a:cs typeface="Segoe UI Semibold" pitchFamily="34" charset="0"/>
              </a:rPr>
              <a:t>СМСП </a:t>
            </a:r>
            <a:r>
              <a:rPr lang="ru-RU" sz="3200" b="1" dirty="0">
                <a:solidFill>
                  <a:srgbClr val="1E44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ea typeface="Segoe UI Semibold" pitchFamily="34" charset="0"/>
                <a:cs typeface="Segoe UI Semibold" pitchFamily="34" charset="0"/>
              </a:rPr>
              <a:t>для получения поручительства</a:t>
            </a:r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428597" y="1571612"/>
            <a:ext cx="8358246" cy="364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buClr>
                <a:srgbClr val="1E447E"/>
              </a:buClr>
              <a:buFont typeface="Calibri Light" pitchFamily="34" charset="0"/>
              <a:buAutoNum type="arabicPeriod"/>
            </a:pPr>
            <a:r>
              <a:rPr lang="ru-RU" sz="165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Осуществление </a:t>
            </a:r>
            <a:r>
              <a:rPr lang="ru-RU" sz="1650" dirty="0">
                <a:latin typeface="Segoe UI" pitchFamily="34" charset="0"/>
                <a:ea typeface="Segoe UI" pitchFamily="34" charset="0"/>
                <a:cs typeface="Segoe UI" pitchFamily="34" charset="0"/>
              </a:rPr>
              <a:t>предпринимательской</a:t>
            </a:r>
            <a:r>
              <a:rPr lang="en-US" sz="165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65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деятельности не </a:t>
            </a:r>
            <a:r>
              <a:rPr lang="ru-RU" sz="1650" dirty="0">
                <a:latin typeface="Segoe UI" pitchFamily="34" charset="0"/>
                <a:ea typeface="Segoe UI" pitchFamily="34" charset="0"/>
                <a:cs typeface="Segoe UI" pitchFamily="34" charset="0"/>
              </a:rPr>
              <a:t>менее 3 месяцев на территории Кировской </a:t>
            </a:r>
            <a:r>
              <a:rPr lang="ru-RU" sz="165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области.</a:t>
            </a:r>
          </a:p>
          <a:p>
            <a:pPr marL="342900" indent="-342900" eaLnBrk="1" hangingPunct="1">
              <a:buClr>
                <a:srgbClr val="1E447E"/>
              </a:buClr>
              <a:buFont typeface="Calibri Light" pitchFamily="34" charset="0"/>
              <a:buAutoNum type="arabicPeriod"/>
            </a:pPr>
            <a:endParaRPr lang="ru-RU" sz="165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 eaLnBrk="1" hangingPunct="1">
              <a:buClr>
                <a:srgbClr val="1E447E"/>
              </a:buClr>
              <a:buFont typeface="Calibri Light" pitchFamily="34" charset="0"/>
              <a:buAutoNum type="arabicPeriod"/>
            </a:pPr>
            <a:r>
              <a:rPr lang="ru-RU" sz="1650" dirty="0">
                <a:latin typeface="Segoe UI" pitchFamily="34" charset="0"/>
                <a:ea typeface="Segoe UI" pitchFamily="34" charset="0"/>
                <a:cs typeface="Segoe UI" pitchFamily="34" charset="0"/>
              </a:rPr>
              <a:t>Соответствие условиям ФЗ №209-ФЗ «О развитии малого и среднего </a:t>
            </a:r>
            <a:r>
              <a:rPr lang="ru-RU" sz="165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предпринимательства </a:t>
            </a:r>
            <a:r>
              <a:rPr lang="ru-RU" sz="1650" dirty="0">
                <a:latin typeface="Segoe UI" pitchFamily="34" charset="0"/>
                <a:ea typeface="Segoe UI" pitchFamily="34" charset="0"/>
                <a:cs typeface="Segoe UI" pitchFamily="34" charset="0"/>
              </a:rPr>
              <a:t>в РФ</a:t>
            </a:r>
            <a:r>
              <a:rPr lang="ru-RU" sz="165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».</a:t>
            </a:r>
          </a:p>
          <a:p>
            <a:pPr marL="342900" indent="-342900" eaLnBrk="1" hangingPunct="1">
              <a:buClr>
                <a:srgbClr val="1E447E"/>
              </a:buClr>
              <a:buFont typeface="Calibri Light" pitchFamily="34" charset="0"/>
              <a:buAutoNum type="arabicPeriod"/>
            </a:pPr>
            <a:endParaRPr lang="en-US" sz="165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 eaLnBrk="1" hangingPunct="1">
              <a:buClr>
                <a:srgbClr val="1E447E"/>
              </a:buClr>
              <a:buFont typeface="Calibri Light" pitchFamily="34" charset="0"/>
              <a:buAutoNum type="arabicPeriod"/>
            </a:pPr>
            <a:r>
              <a:rPr lang="ru-RU" sz="1650" dirty="0">
                <a:latin typeface="Segoe UI" pitchFamily="34" charset="0"/>
                <a:ea typeface="Segoe UI" pitchFamily="34" charset="0"/>
                <a:cs typeface="Segoe UI" pitchFamily="34" charset="0"/>
              </a:rPr>
              <a:t>Отсутствие задолженности по налоговым  и иным  обязательным платежам перед бюджетами всех уровней на последнюю отчетную дату перед датой обращения за получением </a:t>
            </a:r>
            <a:r>
              <a:rPr lang="ru-RU" sz="165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поручительства.</a:t>
            </a:r>
          </a:p>
          <a:p>
            <a:pPr marL="342900" indent="-342900" eaLnBrk="1" hangingPunct="1">
              <a:buClr>
                <a:srgbClr val="1E447E"/>
              </a:buClr>
              <a:buFont typeface="Calibri Light" pitchFamily="34" charset="0"/>
              <a:buAutoNum type="arabicPeriod"/>
            </a:pPr>
            <a:endParaRPr lang="ru-RU" sz="1650" dirty="0" smtClean="0"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342900" indent="-342900" eaLnBrk="1" hangingPunct="1">
              <a:buClr>
                <a:srgbClr val="1E447E"/>
              </a:buClr>
              <a:buFont typeface="Calibri Light" pitchFamily="34" charset="0"/>
              <a:buAutoNum type="arabicPeriod"/>
            </a:pPr>
            <a:r>
              <a:rPr lang="ru-RU" sz="165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Представление </a:t>
            </a:r>
            <a:r>
              <a:rPr lang="ru-RU" sz="1650" dirty="0">
                <a:latin typeface="Segoe UI" pitchFamily="34" charset="0"/>
                <a:ea typeface="Segoe UI" pitchFamily="34" charset="0"/>
                <a:cs typeface="Segoe UI" pitchFamily="34" charset="0"/>
              </a:rPr>
              <a:t>залога в размере не менее 30%</a:t>
            </a:r>
            <a:r>
              <a:rPr lang="en-US" sz="1650" dirty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650" dirty="0">
                <a:latin typeface="Segoe UI" pitchFamily="34" charset="0"/>
                <a:ea typeface="Segoe UI" pitchFamily="34" charset="0"/>
                <a:cs typeface="Segoe UI" pitchFamily="34" charset="0"/>
              </a:rPr>
              <a:t>от суммы кредита с учетом начисленных процентов.</a:t>
            </a:r>
          </a:p>
          <a:p>
            <a:pPr marL="342900" indent="-342900" eaLnBrk="1" hangingPunct="1">
              <a:buClr>
                <a:srgbClr val="1E447E"/>
              </a:buClr>
              <a:buFont typeface="Calibri Light" pitchFamily="34" charset="0"/>
              <a:buAutoNum type="arabicPeriod"/>
            </a:pPr>
            <a:endParaRPr lang="ru-RU" sz="1650" b="1" dirty="0">
              <a:latin typeface="Segoe UI Semibold" pitchFamily="34" charset="0"/>
              <a:ea typeface="Segoe UI Semibold" pitchFamily="34" charset="0"/>
              <a:cs typeface="Segoe UI Semibold" pitchFamily="34" charset="0"/>
            </a:endParaRPr>
          </a:p>
          <a:p>
            <a:pPr marL="342900" indent="-342900" eaLnBrk="1" hangingPunct="1">
              <a:buClr>
                <a:srgbClr val="1E447E"/>
              </a:buClr>
              <a:buFont typeface="Calibri Light" pitchFamily="34" charset="0"/>
              <a:buAutoNum type="arabicPeriod"/>
            </a:pPr>
            <a:endParaRPr lang="ru-RU" sz="1650" dirty="0">
              <a:latin typeface="Segoe UI Semibold" pitchFamily="34" charset="0"/>
              <a:ea typeface="Segoe UI Semibold" pitchFamily="34" charset="0"/>
              <a:cs typeface="Segoe UI Semibold" pitchFamily="34" charset="0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F51F4B3-7F31-4985-84CB-02A7F4B5CA58}" type="datetime1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КОФПМСП </a:t>
            </a:r>
            <a:r>
              <a:rPr lang="ru-RU" dirty="0" smtClean="0"/>
              <a:t>МКК</a:t>
            </a:r>
            <a:endParaRPr lang="ru-RU" dirty="0"/>
          </a:p>
        </p:txBody>
      </p:sp>
      <p:sp>
        <p:nvSpPr>
          <p:cNvPr id="205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D451E3-C700-4CEB-8F23-CCCF60683DF0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  <p:pic>
        <p:nvPicPr>
          <p:cNvPr id="2056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88363" y="6435725"/>
            <a:ext cx="582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http://ssyda.ru/baners/image/image0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20" t="2301" r="7121" b="10960"/>
          <a:stretch>
            <a:fillRect/>
          </a:stretch>
        </p:blipFill>
        <p:spPr bwMode="auto">
          <a:xfrm>
            <a:off x="6786578" y="4714884"/>
            <a:ext cx="1571636" cy="162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86808" cy="785818"/>
          </a:xfrm>
        </p:spPr>
        <p:txBody>
          <a:bodyPr/>
          <a:lstStyle/>
          <a:p>
            <a:pPr algn="ctr" eaLnBrk="1" hangingPunct="1">
              <a:buClr>
                <a:srgbClr val="548235"/>
              </a:buClr>
              <a:buFont typeface="Georgia" pitchFamily="18" charset="0"/>
              <a:buNone/>
            </a:pPr>
            <a:r>
              <a:rPr lang="ru-RU" sz="3000" dirty="0" smtClean="0">
                <a:solidFill>
                  <a:srgbClr val="1E44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itchFamily="34" charset="0"/>
                <a:ea typeface="Segoe UI Semibold" pitchFamily="34" charset="0"/>
                <a:cs typeface="Segoe UI Semibold" pitchFamily="34" charset="0"/>
              </a:rPr>
              <a:t>Вознаграждение за предоставление поручительства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79388" y="4754563"/>
            <a:ext cx="8785225" cy="1079500"/>
          </a:xfrm>
          <a:prstGeom prst="rect">
            <a:avLst/>
          </a:prstGeom>
          <a:solidFill>
            <a:srgbClr val="0B7371"/>
          </a:solidFill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370" tIns="45687" rIns="91370" bIns="45687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Поручительство предоставляется без взимания платы (вознаграждения), если при этом поручительства выдаются для обеспечения обязательств, основанных на договоре, предусматривающем финансирование в сумме не менее 1 000 000 рублей и не более</a:t>
            </a:r>
            <a:r>
              <a:rPr lang="en-US" sz="1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3 000 000 рублей в отношении одного Заемщика/Принципала.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7F33C47-AC69-4343-9F58-ADB10363BAE8}" type="datetime1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КОФПМСП </a:t>
            </a:r>
            <a:r>
              <a:rPr lang="ru-RU" dirty="0" smtClean="0"/>
              <a:t>МКК</a:t>
            </a:r>
            <a:endParaRPr lang="ru-RU" dirty="0"/>
          </a:p>
        </p:txBody>
      </p:sp>
      <p:sp>
        <p:nvSpPr>
          <p:cNvPr id="615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A861C3-F4EF-48FE-9F52-D43A96F7E21B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79388" y="1470025"/>
            <a:ext cx="8785225" cy="2762250"/>
          </a:xfrm>
          <a:prstGeom prst="rect">
            <a:avLst/>
          </a:prstGeom>
          <a:noFill/>
          <a:ln w="38100">
            <a:solidFill>
              <a:srgbClr val="1E4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Сумма поручительства до 500 тыс.руб. :</a:t>
            </a:r>
          </a:p>
          <a:p>
            <a:pPr eaLnBrk="1" hangingPunct="1">
              <a:defRPr/>
            </a:pPr>
            <a:r>
              <a:rPr lang="ru-RU" sz="16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Единовременная оплата в размере 1% от суммы предоставленного поручительства. </a:t>
            </a:r>
            <a:endParaRPr lang="en-US" sz="1600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 eaLnBrk="1" hangingPunct="1">
              <a:defRPr/>
            </a:pPr>
            <a:endParaRPr lang="en-US" sz="1600" b="1" dirty="0">
              <a:solidFill>
                <a:schemeClr val="tx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 eaLnBrk="1" hangingPunct="1">
              <a:defRPr/>
            </a:pPr>
            <a:r>
              <a:rPr lang="ru-RU" sz="1600" b="1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Сумма поручительства свыше 500 тыс.руб.:</a:t>
            </a:r>
          </a:p>
          <a:p>
            <a:pPr eaLnBrk="1" hangingPunct="1">
              <a:defRPr/>
            </a:pPr>
            <a:r>
              <a:rPr lang="ru-RU" sz="1600" u="sng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 вариант: </a:t>
            </a:r>
            <a:r>
              <a:rPr lang="ru-RU" sz="16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Единовременная оплата в размере 3 % от суммы предоставленного поручительства. </a:t>
            </a:r>
          </a:p>
          <a:p>
            <a:pPr eaLnBrk="1" hangingPunct="1">
              <a:defRPr/>
            </a:pPr>
            <a:r>
              <a:rPr lang="ru-RU" sz="1600" u="sng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 вариант: </a:t>
            </a:r>
            <a:r>
              <a:rPr lang="ru-RU" sz="16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Вознаграждение состоит из единовременного платежа и ежемесячных платежей:</a:t>
            </a:r>
          </a:p>
          <a:p>
            <a:pPr eaLnBrk="1" hangingPunct="1">
              <a:defRPr/>
            </a:pPr>
            <a:r>
              <a:rPr lang="ru-RU" sz="16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 единовременный платеж в размере 1 % от суммы предоставленного поручительства. </a:t>
            </a:r>
          </a:p>
          <a:p>
            <a:pPr eaLnBrk="1" hangingPunct="1">
              <a:defRPr/>
            </a:pPr>
            <a:r>
              <a:rPr lang="ru-RU" sz="1600" dirty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 ежемесячный платеж в размере 1% годовых от оставшегося размера предоставленного поручительства</a:t>
            </a:r>
          </a:p>
        </p:txBody>
      </p:sp>
      <p:pic>
        <p:nvPicPr>
          <p:cNvPr id="6152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88363" y="6435725"/>
            <a:ext cx="582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10456</TotalTime>
  <Words>945</Words>
  <Application>Microsoft Office PowerPoint</Application>
  <PresentationFormat>Экран (4:3)</PresentationFormat>
  <Paragraphs>175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Слайд 1</vt:lpstr>
      <vt:lpstr>Слайд 2</vt:lpstr>
      <vt:lpstr>Льготное кредитование субъектов малого и среднего предпринимательства</vt:lpstr>
      <vt:lpstr>Виды и размеры льготных займов</vt:lpstr>
      <vt:lpstr>Основные условия предоставления займов СМСП</vt:lpstr>
      <vt:lpstr>Слайд 6</vt:lpstr>
      <vt:lpstr>Условия гарантийного кредитования</vt:lpstr>
      <vt:lpstr>Слайд 8</vt:lpstr>
      <vt:lpstr>Вознаграждение за предоставление поручительства</vt:lpstr>
      <vt:lpstr>Партнерами Областного фонда являются 8 банков: </vt:lpstr>
      <vt:lpstr>Слайд 11</vt:lpstr>
      <vt:lpstr>Работа с кредитной кооперацией</vt:lpstr>
      <vt:lpstr>Основные условия предоставления поддержки кооперативам</vt:lpstr>
      <vt:lpstr>Слайд 14</vt:lpstr>
      <vt:lpstr>Информационно-консультационная и  организационная поддержка  субъектов малого и среднего предпринимательства</vt:lpstr>
      <vt:lpstr>Слайд 16</vt:lpstr>
      <vt:lpstr>Слайд 17</vt:lpstr>
    </vt:vector>
  </TitlesOfParts>
  <Company>АКО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o231tnv</dc:creator>
  <cp:lastModifiedBy>ГущинаЕВ</cp:lastModifiedBy>
  <cp:revision>995</cp:revision>
  <cp:lastPrinted>2014-12-01T08:00:03Z</cp:lastPrinted>
  <dcterms:created xsi:type="dcterms:W3CDTF">2010-02-10T09:10:32Z</dcterms:created>
  <dcterms:modified xsi:type="dcterms:W3CDTF">2017-03-14T05:09:40Z</dcterms:modified>
</cp:coreProperties>
</file>