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401" r:id="rId2"/>
    <p:sldId id="448" r:id="rId3"/>
    <p:sldId id="449" r:id="rId4"/>
    <p:sldId id="459" r:id="rId5"/>
    <p:sldId id="451" r:id="rId6"/>
    <p:sldId id="460" r:id="rId7"/>
    <p:sldId id="457" r:id="rId8"/>
    <p:sldId id="430" r:id="rId9"/>
    <p:sldId id="461" r:id="rId10"/>
    <p:sldId id="462" r:id="rId11"/>
    <p:sldId id="453" r:id="rId12"/>
    <p:sldId id="33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D35C8D-8890-482E-B3DB-FA40B4C4AE84}">
          <p14:sldIdLst>
            <p14:sldId id="401"/>
            <p14:sldId id="448"/>
            <p14:sldId id="449"/>
            <p14:sldId id="459"/>
            <p14:sldId id="451"/>
            <p14:sldId id="460"/>
            <p14:sldId id="457"/>
            <p14:sldId id="430"/>
            <p14:sldId id="461"/>
            <p14:sldId id="462"/>
            <p14:sldId id="453"/>
            <p14:sldId id="3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E1"/>
    <a:srgbClr val="E0A7E1"/>
    <a:srgbClr val="CC70CE"/>
    <a:srgbClr val="9F7935"/>
    <a:srgbClr val="BA2B0E"/>
    <a:srgbClr val="B11743"/>
    <a:srgbClr val="D7E92B"/>
    <a:srgbClr val="9FE133"/>
    <a:srgbClr val="B6C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4" y="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87759222609917"/>
          <c:y val="0.1484850944073594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Млрд. руб.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BA2B0E"/>
              </a:solidFill>
            </c:spPr>
          </c:dPt>
          <c:dPt>
            <c:idx val="1"/>
            <c:invertIfNegative val="0"/>
            <c:bubble3D val="0"/>
            <c:spPr>
              <a:solidFill>
                <a:srgbClr val="B6C84C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Ущерб от ЧС*, 2018</c:v>
                </c:pt>
                <c:pt idx="1">
                  <c:v>Выделено из ФБ**, 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7.3</c:v>
                </c:pt>
                <c:pt idx="1">
                  <c:v>3.6</c:v>
                </c:pt>
                <c:pt idx="2" formatCode="0.0">
                  <c:v>2.5</c:v>
                </c:pt>
                <c:pt idx="3">
                  <c:v>2.5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96576"/>
        <c:axId val="120298112"/>
      </c:barChart>
      <c:catAx>
        <c:axId val="120296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0298112"/>
        <c:crosses val="autoZero"/>
        <c:auto val="1"/>
        <c:lblAlgn val="ctr"/>
        <c:lblOffset val="100"/>
        <c:noMultiLvlLbl val="0"/>
      </c:catAx>
      <c:valAx>
        <c:axId val="120298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29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 июля 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Посевная площадь, тыс. га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1 июля 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Посевная площадь, тыс. га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25760"/>
        <c:axId val="134524928"/>
      </c:barChart>
      <c:catAx>
        <c:axId val="13432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4524928"/>
        <c:crosses val="autoZero"/>
        <c:auto val="1"/>
        <c:lblAlgn val="ctr"/>
        <c:lblOffset val="100"/>
        <c:noMultiLvlLbl val="0"/>
      </c:catAx>
      <c:valAx>
        <c:axId val="134524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3257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Объем страховой премии,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Объем страховой премии,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67456"/>
        <c:axId val="142873344"/>
      </c:barChart>
      <c:catAx>
        <c:axId val="14286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2873344"/>
        <c:crosses val="autoZero"/>
        <c:auto val="1"/>
        <c:lblAlgn val="ctr"/>
        <c:lblOffset val="100"/>
        <c:noMultiLvlLbl val="0"/>
      </c:catAx>
      <c:valAx>
        <c:axId val="142873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867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  <a:latin typeface="+mj-lt"/>
              </a:defRPr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Средняя застрахованная площадь на 1 договор,</a:t>
            </a:r>
            <a:r>
              <a:rPr lang="ru-RU" sz="1600" baseline="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тыс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 га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0887728744425221"/>
          <c:y val="6.63970859426390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643968130525178E-2"/>
          <c:y val="0.25701708358523351"/>
          <c:w val="0.93071206373894966"/>
          <c:h val="0.64951392770369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0.0</c:formatCode>
                <c:ptCount val="7"/>
                <c:pt idx="0">
                  <c:v>2.06</c:v>
                </c:pt>
                <c:pt idx="1">
                  <c:v>1.9</c:v>
                </c:pt>
                <c:pt idx="2">
                  <c:v>2.64</c:v>
                </c:pt>
                <c:pt idx="3">
                  <c:v>3.33</c:v>
                </c:pt>
                <c:pt idx="4">
                  <c:v>2.68</c:v>
                </c:pt>
                <c:pt idx="5">
                  <c:v>2.79</c:v>
                </c:pt>
                <c:pt idx="6">
                  <c:v>2.54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16992"/>
        <c:axId val="142972032"/>
      </c:barChart>
      <c:catAx>
        <c:axId val="14291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972032"/>
        <c:crosses val="autoZero"/>
        <c:auto val="1"/>
        <c:lblAlgn val="ctr"/>
        <c:lblOffset val="100"/>
        <c:noMultiLvlLbl val="0"/>
      </c:catAx>
      <c:valAx>
        <c:axId val="1429720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291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7FC5F-25C0-4D32-8A2A-9BCEA47B2CC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B65D02-3F1C-4D25-81C5-C68BCAD35A57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2010</a:t>
          </a:r>
          <a:endParaRPr lang="ru-RU" sz="2400" dirty="0">
            <a:latin typeface="+mj-lt"/>
          </a:endParaRPr>
        </a:p>
      </dgm:t>
    </dgm:pt>
    <dgm:pt modelId="{7A66D75E-C456-47B0-A85F-05DD03B62195}" type="parTrans" cxnId="{1351EC20-3D74-4120-A606-F34AB4F41E0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BE5F890-C14D-48C1-9465-BEF6B2335F8C}" type="sibTrans" cxnId="{1351EC20-3D74-4120-A606-F34AB4F41E0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89210B4-BC05-46B1-95BF-D4916782C01C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2012</a:t>
          </a:r>
          <a:endParaRPr lang="ru-RU" sz="2400" dirty="0">
            <a:latin typeface="+mj-lt"/>
          </a:endParaRPr>
        </a:p>
      </dgm:t>
    </dgm:pt>
    <dgm:pt modelId="{DE07D177-11CC-4F33-B2C5-E48419C64062}" type="parTrans" cxnId="{5FBEFF89-9D2F-453E-8C5F-ECD8E6B9C9B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BAA6097-D056-4778-9234-C32445F8FDDC}" type="sibTrans" cxnId="{5FBEFF89-9D2F-453E-8C5F-ECD8E6B9C9B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5EEE91C-CC71-49DE-BD85-AF0CE0BC7AF8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2014-2017</a:t>
          </a:r>
          <a:endParaRPr lang="ru-RU" sz="2400" dirty="0">
            <a:latin typeface="+mj-lt"/>
          </a:endParaRPr>
        </a:p>
      </dgm:t>
    </dgm:pt>
    <dgm:pt modelId="{9BBA0F11-B537-4816-9DFC-C106748DC251}" type="parTrans" cxnId="{865C101C-BEDE-4F4F-A382-29DC37520E0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15C236C-60FF-4940-8E8B-F12AAE13F07E}" type="sibTrans" cxnId="{865C101C-BEDE-4F4F-A382-29DC37520E0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E3CEE93-795C-43F8-BF41-A909EA71989F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2013</a:t>
          </a:r>
          <a:endParaRPr lang="ru-RU" sz="2400" dirty="0">
            <a:latin typeface="+mj-lt"/>
          </a:endParaRPr>
        </a:p>
      </dgm:t>
    </dgm:pt>
    <dgm:pt modelId="{7589ED34-A354-4E3E-BE68-46CC93221BC9}" type="parTrans" cxnId="{53377342-9506-4FC1-8718-6860838E51CC}">
      <dgm:prSet/>
      <dgm:spPr/>
      <dgm:t>
        <a:bodyPr/>
        <a:lstStyle/>
        <a:p>
          <a:endParaRPr lang="ru-RU"/>
        </a:p>
      </dgm:t>
    </dgm:pt>
    <dgm:pt modelId="{24C84211-D512-4409-B2B9-A7F33201BC3E}" type="sibTrans" cxnId="{53377342-9506-4FC1-8718-6860838E51CC}">
      <dgm:prSet/>
      <dgm:spPr/>
      <dgm:t>
        <a:bodyPr/>
        <a:lstStyle/>
        <a:p>
          <a:endParaRPr lang="ru-RU"/>
        </a:p>
      </dgm:t>
    </dgm:pt>
    <dgm:pt modelId="{38E9BD54-E755-4D82-8BA1-C7A878246874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</a:rPr>
            <a:t>2018</a:t>
          </a:r>
          <a:endParaRPr lang="ru-RU" sz="2400" dirty="0">
            <a:latin typeface="+mj-lt"/>
          </a:endParaRPr>
        </a:p>
      </dgm:t>
    </dgm:pt>
    <dgm:pt modelId="{11637E3C-3D4D-4197-ABE5-D1214E03C6EE}" type="parTrans" cxnId="{87D7181A-172C-4330-96B5-C42E57D22353}">
      <dgm:prSet/>
      <dgm:spPr/>
      <dgm:t>
        <a:bodyPr/>
        <a:lstStyle/>
        <a:p>
          <a:endParaRPr lang="ru-RU"/>
        </a:p>
      </dgm:t>
    </dgm:pt>
    <dgm:pt modelId="{9599A790-81A8-42A3-927B-60C4844DC1AE}" type="sibTrans" cxnId="{87D7181A-172C-4330-96B5-C42E57D22353}">
      <dgm:prSet/>
      <dgm:spPr/>
      <dgm:t>
        <a:bodyPr/>
        <a:lstStyle/>
        <a:p>
          <a:endParaRPr lang="ru-RU"/>
        </a:p>
      </dgm:t>
    </dgm:pt>
    <dgm:pt modelId="{90D1BD01-4643-4B02-8687-03F29CBDBD4B}" type="pres">
      <dgm:prSet presAssocID="{D977FC5F-25C0-4D32-8A2A-9BCEA47B2CC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1F90F1-B97C-4EF2-8CDA-7931D316803B}" type="pres">
      <dgm:prSet presAssocID="{D977FC5F-25C0-4D32-8A2A-9BCEA47B2CC2}" presName="arrow" presStyleLbl="bgShp" presStyleIdx="0" presStyleCnt="1"/>
      <dgm:spPr/>
      <dgm:t>
        <a:bodyPr/>
        <a:lstStyle/>
        <a:p>
          <a:endParaRPr lang="ru-RU"/>
        </a:p>
      </dgm:t>
    </dgm:pt>
    <dgm:pt modelId="{BC41B4B7-D1CC-4A65-A7F1-933D9C786F83}" type="pres">
      <dgm:prSet presAssocID="{D977FC5F-25C0-4D32-8A2A-9BCEA47B2CC2}" presName="arrowDiagram5" presStyleCnt="0"/>
      <dgm:spPr/>
    </dgm:pt>
    <dgm:pt modelId="{8F982DA8-6D44-42AA-B0D3-D9F65A8084E1}" type="pres">
      <dgm:prSet presAssocID="{57B65D02-3F1C-4D25-81C5-C68BCAD35A57}" presName="bullet5a" presStyleLbl="node1" presStyleIdx="0" presStyleCnt="5"/>
      <dgm:spPr/>
    </dgm:pt>
    <dgm:pt modelId="{717F1881-98C1-47B2-9EEF-09BDF45B39ED}" type="pres">
      <dgm:prSet presAssocID="{57B65D02-3F1C-4D25-81C5-C68BCAD35A57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7BBD7-A591-4472-B7EF-3B4F4FABA126}" type="pres">
      <dgm:prSet presAssocID="{C89210B4-BC05-46B1-95BF-D4916782C01C}" presName="bullet5b" presStyleLbl="node1" presStyleIdx="1" presStyleCnt="5"/>
      <dgm:spPr/>
    </dgm:pt>
    <dgm:pt modelId="{7E3CCBEE-6746-468D-A827-90F75DE4F846}" type="pres">
      <dgm:prSet presAssocID="{C89210B4-BC05-46B1-95BF-D4916782C01C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06697-A05A-4AD5-BE9A-F4613FFDCEB9}" type="pres">
      <dgm:prSet presAssocID="{3E3CEE93-795C-43F8-BF41-A909EA71989F}" presName="bullet5c" presStyleLbl="node1" presStyleIdx="2" presStyleCnt="5"/>
      <dgm:spPr/>
    </dgm:pt>
    <dgm:pt modelId="{92E221CB-7210-4B22-8D1A-DFCFED094377}" type="pres">
      <dgm:prSet presAssocID="{3E3CEE93-795C-43F8-BF41-A909EA71989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FEA91-ECB3-4A6B-A4FB-9DC0FF73381E}" type="pres">
      <dgm:prSet presAssocID="{25EEE91C-CC71-49DE-BD85-AF0CE0BC7AF8}" presName="bullet5d" presStyleLbl="node1" presStyleIdx="3" presStyleCnt="5"/>
      <dgm:spPr/>
    </dgm:pt>
    <dgm:pt modelId="{8D176ADD-528F-4284-88FC-DA2DE3B2082B}" type="pres">
      <dgm:prSet presAssocID="{25EEE91C-CC71-49DE-BD85-AF0CE0BC7AF8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6D9E0-90C6-4772-BE95-06DF266FF996}" type="pres">
      <dgm:prSet presAssocID="{38E9BD54-E755-4D82-8BA1-C7A878246874}" presName="bullet5e" presStyleLbl="node1" presStyleIdx="4" presStyleCnt="5"/>
      <dgm:spPr/>
    </dgm:pt>
    <dgm:pt modelId="{DCFC5279-97CF-494D-91CF-C489F9D9DA85}" type="pres">
      <dgm:prSet presAssocID="{38E9BD54-E755-4D82-8BA1-C7A87824687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24E1C1-F830-472E-B6B9-AF7E553ECCD4}" type="presOf" srcId="{D977FC5F-25C0-4D32-8A2A-9BCEA47B2CC2}" destId="{90D1BD01-4643-4B02-8687-03F29CBDBD4B}" srcOrd="0" destOrd="0" presId="urn:microsoft.com/office/officeart/2005/8/layout/arrow2"/>
    <dgm:cxn modelId="{444B7236-2765-40EA-8EC6-BD3D031161E4}" type="presOf" srcId="{38E9BD54-E755-4D82-8BA1-C7A878246874}" destId="{DCFC5279-97CF-494D-91CF-C489F9D9DA85}" srcOrd="0" destOrd="0" presId="urn:microsoft.com/office/officeart/2005/8/layout/arrow2"/>
    <dgm:cxn modelId="{5FBEFF89-9D2F-453E-8C5F-ECD8E6B9C9BC}" srcId="{D977FC5F-25C0-4D32-8A2A-9BCEA47B2CC2}" destId="{C89210B4-BC05-46B1-95BF-D4916782C01C}" srcOrd="1" destOrd="0" parTransId="{DE07D177-11CC-4F33-B2C5-E48419C64062}" sibTransId="{6BAA6097-D056-4778-9234-C32445F8FDDC}"/>
    <dgm:cxn modelId="{C91662E1-744E-46B6-8418-7D511A2DD587}" type="presOf" srcId="{25EEE91C-CC71-49DE-BD85-AF0CE0BC7AF8}" destId="{8D176ADD-528F-4284-88FC-DA2DE3B2082B}" srcOrd="0" destOrd="0" presId="urn:microsoft.com/office/officeart/2005/8/layout/arrow2"/>
    <dgm:cxn modelId="{87D7181A-172C-4330-96B5-C42E57D22353}" srcId="{D977FC5F-25C0-4D32-8A2A-9BCEA47B2CC2}" destId="{38E9BD54-E755-4D82-8BA1-C7A878246874}" srcOrd="4" destOrd="0" parTransId="{11637E3C-3D4D-4197-ABE5-D1214E03C6EE}" sibTransId="{9599A790-81A8-42A3-927B-60C4844DC1AE}"/>
    <dgm:cxn modelId="{5CD3C127-07A1-4EA2-A1FB-8B57193D6D43}" type="presOf" srcId="{3E3CEE93-795C-43F8-BF41-A909EA71989F}" destId="{92E221CB-7210-4B22-8D1A-DFCFED094377}" srcOrd="0" destOrd="0" presId="urn:microsoft.com/office/officeart/2005/8/layout/arrow2"/>
    <dgm:cxn modelId="{865C101C-BEDE-4F4F-A382-29DC37520E06}" srcId="{D977FC5F-25C0-4D32-8A2A-9BCEA47B2CC2}" destId="{25EEE91C-CC71-49DE-BD85-AF0CE0BC7AF8}" srcOrd="3" destOrd="0" parTransId="{9BBA0F11-B537-4816-9DFC-C106748DC251}" sibTransId="{615C236C-60FF-4940-8E8B-F12AAE13F07E}"/>
    <dgm:cxn modelId="{1622497D-7A10-4828-8B1E-2531F98999D9}" type="presOf" srcId="{C89210B4-BC05-46B1-95BF-D4916782C01C}" destId="{7E3CCBEE-6746-468D-A827-90F75DE4F846}" srcOrd="0" destOrd="0" presId="urn:microsoft.com/office/officeart/2005/8/layout/arrow2"/>
    <dgm:cxn modelId="{2E5DFB5D-4C1F-4F40-941D-D86EF4EC4F28}" type="presOf" srcId="{57B65D02-3F1C-4D25-81C5-C68BCAD35A57}" destId="{717F1881-98C1-47B2-9EEF-09BDF45B39ED}" srcOrd="0" destOrd="0" presId="urn:microsoft.com/office/officeart/2005/8/layout/arrow2"/>
    <dgm:cxn modelId="{1351EC20-3D74-4120-A606-F34AB4F41E07}" srcId="{D977FC5F-25C0-4D32-8A2A-9BCEA47B2CC2}" destId="{57B65D02-3F1C-4D25-81C5-C68BCAD35A57}" srcOrd="0" destOrd="0" parTransId="{7A66D75E-C456-47B0-A85F-05DD03B62195}" sibTransId="{ABE5F890-C14D-48C1-9465-BEF6B2335F8C}"/>
    <dgm:cxn modelId="{53377342-9506-4FC1-8718-6860838E51CC}" srcId="{D977FC5F-25C0-4D32-8A2A-9BCEA47B2CC2}" destId="{3E3CEE93-795C-43F8-BF41-A909EA71989F}" srcOrd="2" destOrd="0" parTransId="{7589ED34-A354-4E3E-BE68-46CC93221BC9}" sibTransId="{24C84211-D512-4409-B2B9-A7F33201BC3E}"/>
    <dgm:cxn modelId="{49DE3161-F308-4A43-9BF0-20524A4F59AB}" type="presParOf" srcId="{90D1BD01-4643-4B02-8687-03F29CBDBD4B}" destId="{B01F90F1-B97C-4EF2-8CDA-7931D316803B}" srcOrd="0" destOrd="0" presId="urn:microsoft.com/office/officeart/2005/8/layout/arrow2"/>
    <dgm:cxn modelId="{7E3B6BB3-8908-4ABD-AED2-1B2BEB153A71}" type="presParOf" srcId="{90D1BD01-4643-4B02-8687-03F29CBDBD4B}" destId="{BC41B4B7-D1CC-4A65-A7F1-933D9C786F83}" srcOrd="1" destOrd="0" presId="urn:microsoft.com/office/officeart/2005/8/layout/arrow2"/>
    <dgm:cxn modelId="{CB23352E-1B9E-49EE-9BB5-33AE7B67E0A6}" type="presParOf" srcId="{BC41B4B7-D1CC-4A65-A7F1-933D9C786F83}" destId="{8F982DA8-6D44-42AA-B0D3-D9F65A8084E1}" srcOrd="0" destOrd="0" presId="urn:microsoft.com/office/officeart/2005/8/layout/arrow2"/>
    <dgm:cxn modelId="{80453D9E-9F75-44F1-88DF-A776CB6AA7B0}" type="presParOf" srcId="{BC41B4B7-D1CC-4A65-A7F1-933D9C786F83}" destId="{717F1881-98C1-47B2-9EEF-09BDF45B39ED}" srcOrd="1" destOrd="0" presId="urn:microsoft.com/office/officeart/2005/8/layout/arrow2"/>
    <dgm:cxn modelId="{9EC79911-8DA7-4174-9899-24CF468AA3CA}" type="presParOf" srcId="{BC41B4B7-D1CC-4A65-A7F1-933D9C786F83}" destId="{7457BBD7-A591-4472-B7EF-3B4F4FABA126}" srcOrd="2" destOrd="0" presId="urn:microsoft.com/office/officeart/2005/8/layout/arrow2"/>
    <dgm:cxn modelId="{2B52385F-7506-419C-B47E-3F77297D70D9}" type="presParOf" srcId="{BC41B4B7-D1CC-4A65-A7F1-933D9C786F83}" destId="{7E3CCBEE-6746-468D-A827-90F75DE4F846}" srcOrd="3" destOrd="0" presId="urn:microsoft.com/office/officeart/2005/8/layout/arrow2"/>
    <dgm:cxn modelId="{DD5430A7-5526-4DF7-9D32-7A81E9D51871}" type="presParOf" srcId="{BC41B4B7-D1CC-4A65-A7F1-933D9C786F83}" destId="{43306697-A05A-4AD5-BE9A-F4613FFDCEB9}" srcOrd="4" destOrd="0" presId="urn:microsoft.com/office/officeart/2005/8/layout/arrow2"/>
    <dgm:cxn modelId="{033A739F-AB9F-4563-844D-75F969D3DF12}" type="presParOf" srcId="{BC41B4B7-D1CC-4A65-A7F1-933D9C786F83}" destId="{92E221CB-7210-4B22-8D1A-DFCFED094377}" srcOrd="5" destOrd="0" presId="urn:microsoft.com/office/officeart/2005/8/layout/arrow2"/>
    <dgm:cxn modelId="{6B64C1ED-B275-4E36-8497-7B2179B3A4DD}" type="presParOf" srcId="{BC41B4B7-D1CC-4A65-A7F1-933D9C786F83}" destId="{D04FEA91-ECB3-4A6B-A4FB-9DC0FF73381E}" srcOrd="6" destOrd="0" presId="urn:microsoft.com/office/officeart/2005/8/layout/arrow2"/>
    <dgm:cxn modelId="{A292BD3E-7F8F-494A-8E86-3A32FAAEDB3F}" type="presParOf" srcId="{BC41B4B7-D1CC-4A65-A7F1-933D9C786F83}" destId="{8D176ADD-528F-4284-88FC-DA2DE3B2082B}" srcOrd="7" destOrd="0" presId="urn:microsoft.com/office/officeart/2005/8/layout/arrow2"/>
    <dgm:cxn modelId="{63674484-B038-40BD-B48C-5D65448719EA}" type="presParOf" srcId="{BC41B4B7-D1CC-4A65-A7F1-933D9C786F83}" destId="{3A66D9E0-90C6-4772-BE95-06DF266FF996}" srcOrd="8" destOrd="0" presId="urn:microsoft.com/office/officeart/2005/8/layout/arrow2"/>
    <dgm:cxn modelId="{81EA05AC-39F2-4EA9-9268-518685D2B0D0}" type="presParOf" srcId="{BC41B4B7-D1CC-4A65-A7F1-933D9C786F83}" destId="{DCFC5279-97CF-494D-91CF-C489F9D9DA85}" srcOrd="9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8E6F1-8AD7-4D23-AD5A-F7758FC1548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5C58B4-782B-4618-B6B4-59B8E385B418}">
      <dgm:prSet/>
      <dgm:spPr/>
      <dgm:t>
        <a:bodyPr/>
        <a:lstStyle/>
        <a:p>
          <a:pPr rtl="0"/>
          <a:r>
            <a:rPr lang="ru-RU" dirty="0" smtClean="0"/>
            <a:t>Изменение закона об агростраховании</a:t>
          </a:r>
          <a:endParaRPr lang="ru-RU" dirty="0"/>
        </a:p>
      </dgm:t>
    </dgm:pt>
    <dgm:pt modelId="{897C4507-0F26-4DA1-85C5-2BAD64088082}" type="parTrans" cxnId="{00F69135-DC3A-4DBD-9602-755B814108B2}">
      <dgm:prSet/>
      <dgm:spPr/>
      <dgm:t>
        <a:bodyPr/>
        <a:lstStyle/>
        <a:p>
          <a:endParaRPr lang="ru-RU"/>
        </a:p>
      </dgm:t>
    </dgm:pt>
    <dgm:pt modelId="{6AE17C2A-1210-426A-A5EE-8B98D6CF494D}" type="sibTrans" cxnId="{00F69135-DC3A-4DBD-9602-755B814108B2}">
      <dgm:prSet/>
      <dgm:spPr/>
      <dgm:t>
        <a:bodyPr/>
        <a:lstStyle/>
        <a:p>
          <a:endParaRPr lang="ru-RU"/>
        </a:p>
      </dgm:t>
    </dgm:pt>
    <dgm:pt modelId="{13CA2D2A-3FD1-494A-9E01-67F13A8BDD3B}">
      <dgm:prSet/>
      <dgm:spPr/>
      <dgm:t>
        <a:bodyPr/>
        <a:lstStyle/>
        <a:p>
          <a:pPr rtl="0"/>
          <a:r>
            <a:rPr lang="ru-RU" dirty="0" smtClean="0"/>
            <a:t>Контроль МСХ РФ совместно с НСА за организацией агрострахования в регионах</a:t>
          </a:r>
          <a:endParaRPr lang="ru-RU" dirty="0"/>
        </a:p>
      </dgm:t>
    </dgm:pt>
    <dgm:pt modelId="{D39F6A69-EE9D-4210-8366-A98AF1E38B36}" type="parTrans" cxnId="{EFD68DD0-CFB8-4376-BCD8-111A1675CC47}">
      <dgm:prSet/>
      <dgm:spPr/>
      <dgm:t>
        <a:bodyPr/>
        <a:lstStyle/>
        <a:p>
          <a:endParaRPr lang="ru-RU"/>
        </a:p>
      </dgm:t>
    </dgm:pt>
    <dgm:pt modelId="{07C8D955-9E63-45D3-89EA-06F91EE78508}" type="sibTrans" cxnId="{EFD68DD0-CFB8-4376-BCD8-111A1675CC47}">
      <dgm:prSet/>
      <dgm:spPr/>
      <dgm:t>
        <a:bodyPr/>
        <a:lstStyle/>
        <a:p>
          <a:endParaRPr lang="ru-RU"/>
        </a:p>
      </dgm:t>
    </dgm:pt>
    <dgm:pt modelId="{05273CD3-DC31-4341-999B-740AD9FD5025}">
      <dgm:prSet/>
      <dgm:spPr/>
      <dgm:t>
        <a:bodyPr/>
        <a:lstStyle/>
        <a:p>
          <a:pPr rtl="0"/>
          <a:r>
            <a:rPr lang="ru-RU" dirty="0" smtClean="0"/>
            <a:t>Предоставление повышенной погектарной господдержки</a:t>
          </a:r>
          <a:endParaRPr lang="ru-RU" dirty="0"/>
        </a:p>
      </dgm:t>
    </dgm:pt>
    <dgm:pt modelId="{464D8570-9459-418F-BEAF-0D8A3C4A2A13}" type="parTrans" cxnId="{5F0D9D98-E28B-4A6E-BF56-51D0436CA395}">
      <dgm:prSet/>
      <dgm:spPr/>
      <dgm:t>
        <a:bodyPr/>
        <a:lstStyle/>
        <a:p>
          <a:endParaRPr lang="ru-RU"/>
        </a:p>
      </dgm:t>
    </dgm:pt>
    <dgm:pt modelId="{DE00733D-0730-4F27-8F9E-62037A9938F4}" type="sibTrans" cxnId="{5F0D9D98-E28B-4A6E-BF56-51D0436CA395}">
      <dgm:prSet/>
      <dgm:spPr/>
      <dgm:t>
        <a:bodyPr/>
        <a:lstStyle/>
        <a:p>
          <a:endParaRPr lang="ru-RU"/>
        </a:p>
      </dgm:t>
    </dgm:pt>
    <dgm:pt modelId="{6F223116-AAFF-4784-B475-466D132C6AF0}">
      <dgm:prSet/>
      <dgm:spPr/>
      <dgm:t>
        <a:bodyPr/>
        <a:lstStyle/>
        <a:p>
          <a:pPr rtl="0"/>
          <a:r>
            <a:rPr lang="ru-RU" dirty="0" smtClean="0"/>
            <a:t>Изменения порядка предоставления помощи при ЧС </a:t>
          </a:r>
          <a:endParaRPr lang="ru-RU" dirty="0"/>
        </a:p>
      </dgm:t>
    </dgm:pt>
    <dgm:pt modelId="{2826829D-1110-4B6B-BFC1-037AE650DC6A}" type="parTrans" cxnId="{6E666F05-4CC3-4F72-8D9E-0B4913A02047}">
      <dgm:prSet/>
      <dgm:spPr/>
      <dgm:t>
        <a:bodyPr/>
        <a:lstStyle/>
        <a:p>
          <a:endParaRPr lang="ru-RU"/>
        </a:p>
      </dgm:t>
    </dgm:pt>
    <dgm:pt modelId="{37105A3D-62D1-4135-90D9-6C0443473F62}" type="sibTrans" cxnId="{6E666F05-4CC3-4F72-8D9E-0B4913A02047}">
      <dgm:prSet/>
      <dgm:spPr/>
      <dgm:t>
        <a:bodyPr/>
        <a:lstStyle/>
        <a:p>
          <a:endParaRPr lang="ru-RU"/>
        </a:p>
      </dgm:t>
    </dgm:pt>
    <dgm:pt modelId="{A676B3F7-AF88-4244-ABEC-60A4834ED58F}">
      <dgm:prSet/>
      <dgm:spPr/>
      <dgm:t>
        <a:bodyPr/>
        <a:lstStyle/>
        <a:p>
          <a:pPr rtl="0"/>
          <a:r>
            <a:rPr lang="ru-RU" dirty="0" smtClean="0"/>
            <a:t>Мероприятия НСА и Банка России по информированию аграриев</a:t>
          </a:r>
        </a:p>
      </dgm:t>
    </dgm:pt>
    <dgm:pt modelId="{B01DE46C-3587-4128-B60C-C114C436AABA}" type="parTrans" cxnId="{BE01C0C5-8F45-4BCC-A414-FB0C386117BC}">
      <dgm:prSet/>
      <dgm:spPr/>
      <dgm:t>
        <a:bodyPr/>
        <a:lstStyle/>
        <a:p>
          <a:endParaRPr lang="ru-RU"/>
        </a:p>
      </dgm:t>
    </dgm:pt>
    <dgm:pt modelId="{10584287-C310-4328-8BD0-3EE517B76BC9}" type="sibTrans" cxnId="{BE01C0C5-8F45-4BCC-A414-FB0C386117BC}">
      <dgm:prSet/>
      <dgm:spPr/>
      <dgm:t>
        <a:bodyPr/>
        <a:lstStyle/>
        <a:p>
          <a:endParaRPr lang="ru-RU"/>
        </a:p>
      </dgm:t>
    </dgm:pt>
    <dgm:pt modelId="{D29638BB-1854-4C28-BD0D-66F2565111C4}" type="pres">
      <dgm:prSet presAssocID="{E168E6F1-8AD7-4D23-AD5A-F7758FC154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7C81DBF-563C-489B-8D9F-BB327EC6D938}" type="pres">
      <dgm:prSet presAssocID="{E168E6F1-8AD7-4D23-AD5A-F7758FC15484}" presName="Name1" presStyleCnt="0"/>
      <dgm:spPr/>
    </dgm:pt>
    <dgm:pt modelId="{A7137134-7CF5-4FC4-AEC1-31AD3FB1DA27}" type="pres">
      <dgm:prSet presAssocID="{E168E6F1-8AD7-4D23-AD5A-F7758FC15484}" presName="cycle" presStyleCnt="0"/>
      <dgm:spPr/>
    </dgm:pt>
    <dgm:pt modelId="{E085CE84-E2F8-44A0-814B-9A70378BDB86}" type="pres">
      <dgm:prSet presAssocID="{E168E6F1-8AD7-4D23-AD5A-F7758FC15484}" presName="srcNode" presStyleLbl="node1" presStyleIdx="0" presStyleCnt="5"/>
      <dgm:spPr/>
    </dgm:pt>
    <dgm:pt modelId="{1F5793E4-88F2-457C-ABE6-3FF14E6E65A7}" type="pres">
      <dgm:prSet presAssocID="{E168E6F1-8AD7-4D23-AD5A-F7758FC15484}" presName="conn" presStyleLbl="parChTrans1D2" presStyleIdx="0" presStyleCnt="1"/>
      <dgm:spPr/>
      <dgm:t>
        <a:bodyPr/>
        <a:lstStyle/>
        <a:p>
          <a:endParaRPr lang="ru-RU"/>
        </a:p>
      </dgm:t>
    </dgm:pt>
    <dgm:pt modelId="{AD052949-9D42-49DC-980C-D9D6F6C6DA1C}" type="pres">
      <dgm:prSet presAssocID="{E168E6F1-8AD7-4D23-AD5A-F7758FC15484}" presName="extraNode" presStyleLbl="node1" presStyleIdx="0" presStyleCnt="5"/>
      <dgm:spPr/>
    </dgm:pt>
    <dgm:pt modelId="{695D3CE6-C37D-4511-B015-6A25671B0E11}" type="pres">
      <dgm:prSet presAssocID="{E168E6F1-8AD7-4D23-AD5A-F7758FC15484}" presName="dstNode" presStyleLbl="node1" presStyleIdx="0" presStyleCnt="5"/>
      <dgm:spPr/>
    </dgm:pt>
    <dgm:pt modelId="{E0CBD15F-62B8-46A9-ADA2-4D54D928FBEB}" type="pres">
      <dgm:prSet presAssocID="{575C58B4-782B-4618-B6B4-59B8E385B41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103AB-FD59-4908-823D-2D3118484356}" type="pres">
      <dgm:prSet presAssocID="{575C58B4-782B-4618-B6B4-59B8E385B418}" presName="accent_1" presStyleCnt="0"/>
      <dgm:spPr/>
    </dgm:pt>
    <dgm:pt modelId="{E52BE992-B8FD-4874-B7A4-4C285464A10D}" type="pres">
      <dgm:prSet presAssocID="{575C58B4-782B-4618-B6B4-59B8E385B418}" presName="accentRepeatNode" presStyleLbl="solidFgAcc1" presStyleIdx="0" presStyleCnt="5"/>
      <dgm:spPr/>
    </dgm:pt>
    <dgm:pt modelId="{234D8B10-2052-4E16-AD9A-696B91783345}" type="pres">
      <dgm:prSet presAssocID="{13CA2D2A-3FD1-494A-9E01-67F13A8BDD3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37FDF-D9AF-490E-ACFB-169FC91364A5}" type="pres">
      <dgm:prSet presAssocID="{13CA2D2A-3FD1-494A-9E01-67F13A8BDD3B}" presName="accent_2" presStyleCnt="0"/>
      <dgm:spPr/>
    </dgm:pt>
    <dgm:pt modelId="{4F2470B1-A383-4894-A83E-B58BE7F6069A}" type="pres">
      <dgm:prSet presAssocID="{13CA2D2A-3FD1-494A-9E01-67F13A8BDD3B}" presName="accentRepeatNode" presStyleLbl="solidFgAcc1" presStyleIdx="1" presStyleCnt="5"/>
      <dgm:spPr/>
    </dgm:pt>
    <dgm:pt modelId="{35E90FCA-45B9-461B-96A7-A44B982DAFFE}" type="pres">
      <dgm:prSet presAssocID="{05273CD3-DC31-4341-999B-740AD9FD502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D058C-BEC8-4E16-8F7B-A8C18FBCBAB0}" type="pres">
      <dgm:prSet presAssocID="{05273CD3-DC31-4341-999B-740AD9FD5025}" presName="accent_3" presStyleCnt="0"/>
      <dgm:spPr/>
    </dgm:pt>
    <dgm:pt modelId="{1A8BFAA1-4092-4B4D-A225-4D5996A689C4}" type="pres">
      <dgm:prSet presAssocID="{05273CD3-DC31-4341-999B-740AD9FD5025}" presName="accentRepeatNode" presStyleLbl="solidFgAcc1" presStyleIdx="2" presStyleCnt="5"/>
      <dgm:spPr/>
    </dgm:pt>
    <dgm:pt modelId="{01BCD7FD-921E-4A0A-A91C-2AC26CC20AB7}" type="pres">
      <dgm:prSet presAssocID="{6F223116-AAFF-4784-B475-466D132C6AF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047FF-E483-4778-9516-3F1864FBA421}" type="pres">
      <dgm:prSet presAssocID="{6F223116-AAFF-4784-B475-466D132C6AF0}" presName="accent_4" presStyleCnt="0"/>
      <dgm:spPr/>
    </dgm:pt>
    <dgm:pt modelId="{1CEF8572-1DF6-44D7-A74F-5EDCF5F1C6B2}" type="pres">
      <dgm:prSet presAssocID="{6F223116-AAFF-4784-B475-466D132C6AF0}" presName="accentRepeatNode" presStyleLbl="solidFgAcc1" presStyleIdx="3" presStyleCnt="5"/>
      <dgm:spPr/>
    </dgm:pt>
    <dgm:pt modelId="{FFDDF98C-232B-48F9-A566-29AB5407FEA1}" type="pres">
      <dgm:prSet presAssocID="{A676B3F7-AF88-4244-ABEC-60A4834ED58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F9CF1-EA6C-4BE6-BC9A-439F53BD33BC}" type="pres">
      <dgm:prSet presAssocID="{A676B3F7-AF88-4244-ABEC-60A4834ED58F}" presName="accent_5" presStyleCnt="0"/>
      <dgm:spPr/>
    </dgm:pt>
    <dgm:pt modelId="{5669FCE6-B09E-472D-A6F6-FC3F181EF2D2}" type="pres">
      <dgm:prSet presAssocID="{A676B3F7-AF88-4244-ABEC-60A4834ED58F}" presName="accentRepeatNode" presStyleLbl="solidFgAcc1" presStyleIdx="4" presStyleCnt="5"/>
      <dgm:spPr/>
    </dgm:pt>
  </dgm:ptLst>
  <dgm:cxnLst>
    <dgm:cxn modelId="{5B59811E-A3CF-4DA6-A3B1-C63875335354}" type="presOf" srcId="{13CA2D2A-3FD1-494A-9E01-67F13A8BDD3B}" destId="{234D8B10-2052-4E16-AD9A-696B91783345}" srcOrd="0" destOrd="0" presId="urn:microsoft.com/office/officeart/2008/layout/VerticalCurvedList"/>
    <dgm:cxn modelId="{9FF5D95A-7BEF-489B-8BFA-4BA75AD5CD5F}" type="presOf" srcId="{05273CD3-DC31-4341-999B-740AD9FD5025}" destId="{35E90FCA-45B9-461B-96A7-A44B982DAFFE}" srcOrd="0" destOrd="0" presId="urn:microsoft.com/office/officeart/2008/layout/VerticalCurvedList"/>
    <dgm:cxn modelId="{7ADE856C-DEE5-4043-9A3F-61F1FA7B387A}" type="presOf" srcId="{575C58B4-782B-4618-B6B4-59B8E385B418}" destId="{E0CBD15F-62B8-46A9-ADA2-4D54D928FBEB}" srcOrd="0" destOrd="0" presId="urn:microsoft.com/office/officeart/2008/layout/VerticalCurvedList"/>
    <dgm:cxn modelId="{00F69135-DC3A-4DBD-9602-755B814108B2}" srcId="{E168E6F1-8AD7-4D23-AD5A-F7758FC15484}" destId="{575C58B4-782B-4618-B6B4-59B8E385B418}" srcOrd="0" destOrd="0" parTransId="{897C4507-0F26-4DA1-85C5-2BAD64088082}" sibTransId="{6AE17C2A-1210-426A-A5EE-8B98D6CF494D}"/>
    <dgm:cxn modelId="{BE01C0C5-8F45-4BCC-A414-FB0C386117BC}" srcId="{E168E6F1-8AD7-4D23-AD5A-F7758FC15484}" destId="{A676B3F7-AF88-4244-ABEC-60A4834ED58F}" srcOrd="4" destOrd="0" parTransId="{B01DE46C-3587-4128-B60C-C114C436AABA}" sibTransId="{10584287-C310-4328-8BD0-3EE517B76BC9}"/>
    <dgm:cxn modelId="{32389D4F-7BAA-43BD-98A2-D288F84D25AA}" type="presOf" srcId="{6F223116-AAFF-4784-B475-466D132C6AF0}" destId="{01BCD7FD-921E-4A0A-A91C-2AC26CC20AB7}" srcOrd="0" destOrd="0" presId="urn:microsoft.com/office/officeart/2008/layout/VerticalCurvedList"/>
    <dgm:cxn modelId="{5D9BFF33-3D8D-4222-91D4-2A4606F52071}" type="presOf" srcId="{A676B3F7-AF88-4244-ABEC-60A4834ED58F}" destId="{FFDDF98C-232B-48F9-A566-29AB5407FEA1}" srcOrd="0" destOrd="0" presId="urn:microsoft.com/office/officeart/2008/layout/VerticalCurvedList"/>
    <dgm:cxn modelId="{C309CDED-3935-4382-83D2-9E27F610006A}" type="presOf" srcId="{6AE17C2A-1210-426A-A5EE-8B98D6CF494D}" destId="{1F5793E4-88F2-457C-ABE6-3FF14E6E65A7}" srcOrd="0" destOrd="0" presId="urn:microsoft.com/office/officeart/2008/layout/VerticalCurvedList"/>
    <dgm:cxn modelId="{EFD68DD0-CFB8-4376-BCD8-111A1675CC47}" srcId="{E168E6F1-8AD7-4D23-AD5A-F7758FC15484}" destId="{13CA2D2A-3FD1-494A-9E01-67F13A8BDD3B}" srcOrd="1" destOrd="0" parTransId="{D39F6A69-EE9D-4210-8366-A98AF1E38B36}" sibTransId="{07C8D955-9E63-45D3-89EA-06F91EE78508}"/>
    <dgm:cxn modelId="{A5D19885-5C32-480D-8C4F-6029C0FBB412}" type="presOf" srcId="{E168E6F1-8AD7-4D23-AD5A-F7758FC15484}" destId="{D29638BB-1854-4C28-BD0D-66F2565111C4}" srcOrd="0" destOrd="0" presId="urn:microsoft.com/office/officeart/2008/layout/VerticalCurvedList"/>
    <dgm:cxn modelId="{5F0D9D98-E28B-4A6E-BF56-51D0436CA395}" srcId="{E168E6F1-8AD7-4D23-AD5A-F7758FC15484}" destId="{05273CD3-DC31-4341-999B-740AD9FD5025}" srcOrd="2" destOrd="0" parTransId="{464D8570-9459-418F-BEAF-0D8A3C4A2A13}" sibTransId="{DE00733D-0730-4F27-8F9E-62037A9938F4}"/>
    <dgm:cxn modelId="{6E666F05-4CC3-4F72-8D9E-0B4913A02047}" srcId="{E168E6F1-8AD7-4D23-AD5A-F7758FC15484}" destId="{6F223116-AAFF-4784-B475-466D132C6AF0}" srcOrd="3" destOrd="0" parTransId="{2826829D-1110-4B6B-BFC1-037AE650DC6A}" sibTransId="{37105A3D-62D1-4135-90D9-6C0443473F62}"/>
    <dgm:cxn modelId="{70C7BEAC-A681-4446-B506-9E446496DC85}" type="presParOf" srcId="{D29638BB-1854-4C28-BD0D-66F2565111C4}" destId="{F7C81DBF-563C-489B-8D9F-BB327EC6D938}" srcOrd="0" destOrd="0" presId="urn:microsoft.com/office/officeart/2008/layout/VerticalCurvedList"/>
    <dgm:cxn modelId="{2CF69EC2-26BB-4E9E-B393-6115DB29047B}" type="presParOf" srcId="{F7C81DBF-563C-489B-8D9F-BB327EC6D938}" destId="{A7137134-7CF5-4FC4-AEC1-31AD3FB1DA27}" srcOrd="0" destOrd="0" presId="urn:microsoft.com/office/officeart/2008/layout/VerticalCurvedList"/>
    <dgm:cxn modelId="{8480E27C-49C6-441E-A80F-7D4753D62C68}" type="presParOf" srcId="{A7137134-7CF5-4FC4-AEC1-31AD3FB1DA27}" destId="{E085CE84-E2F8-44A0-814B-9A70378BDB86}" srcOrd="0" destOrd="0" presId="urn:microsoft.com/office/officeart/2008/layout/VerticalCurvedList"/>
    <dgm:cxn modelId="{BFD872E3-8A08-4EB2-9458-F2B2360C7C81}" type="presParOf" srcId="{A7137134-7CF5-4FC4-AEC1-31AD3FB1DA27}" destId="{1F5793E4-88F2-457C-ABE6-3FF14E6E65A7}" srcOrd="1" destOrd="0" presId="urn:microsoft.com/office/officeart/2008/layout/VerticalCurvedList"/>
    <dgm:cxn modelId="{4949C7C6-517C-458E-BD52-8E3279C9BDC3}" type="presParOf" srcId="{A7137134-7CF5-4FC4-AEC1-31AD3FB1DA27}" destId="{AD052949-9D42-49DC-980C-D9D6F6C6DA1C}" srcOrd="2" destOrd="0" presId="urn:microsoft.com/office/officeart/2008/layout/VerticalCurvedList"/>
    <dgm:cxn modelId="{128BBAB0-304D-4E50-8F60-F6BD97ACD554}" type="presParOf" srcId="{A7137134-7CF5-4FC4-AEC1-31AD3FB1DA27}" destId="{695D3CE6-C37D-4511-B015-6A25671B0E11}" srcOrd="3" destOrd="0" presId="urn:microsoft.com/office/officeart/2008/layout/VerticalCurvedList"/>
    <dgm:cxn modelId="{BCA2DBD3-68D4-4891-A98C-A30FDE8A4C6B}" type="presParOf" srcId="{F7C81DBF-563C-489B-8D9F-BB327EC6D938}" destId="{E0CBD15F-62B8-46A9-ADA2-4D54D928FBEB}" srcOrd="1" destOrd="0" presId="urn:microsoft.com/office/officeart/2008/layout/VerticalCurvedList"/>
    <dgm:cxn modelId="{6C6DB45A-B231-4AC2-A769-2D1C625498BC}" type="presParOf" srcId="{F7C81DBF-563C-489B-8D9F-BB327EC6D938}" destId="{4F1103AB-FD59-4908-823D-2D3118484356}" srcOrd="2" destOrd="0" presId="urn:microsoft.com/office/officeart/2008/layout/VerticalCurvedList"/>
    <dgm:cxn modelId="{94783C97-8040-473C-9C49-341D8BA9B58D}" type="presParOf" srcId="{4F1103AB-FD59-4908-823D-2D3118484356}" destId="{E52BE992-B8FD-4874-B7A4-4C285464A10D}" srcOrd="0" destOrd="0" presId="urn:microsoft.com/office/officeart/2008/layout/VerticalCurvedList"/>
    <dgm:cxn modelId="{36DAE019-3463-4072-9AF2-AAD575F85367}" type="presParOf" srcId="{F7C81DBF-563C-489B-8D9F-BB327EC6D938}" destId="{234D8B10-2052-4E16-AD9A-696B91783345}" srcOrd="3" destOrd="0" presId="urn:microsoft.com/office/officeart/2008/layout/VerticalCurvedList"/>
    <dgm:cxn modelId="{AF8FC54F-FAAD-4322-92BC-953129D74D94}" type="presParOf" srcId="{F7C81DBF-563C-489B-8D9F-BB327EC6D938}" destId="{7BC37FDF-D9AF-490E-ACFB-169FC91364A5}" srcOrd="4" destOrd="0" presId="urn:microsoft.com/office/officeart/2008/layout/VerticalCurvedList"/>
    <dgm:cxn modelId="{57B59AE6-92D7-48FE-9434-4F8CBAD9330A}" type="presParOf" srcId="{7BC37FDF-D9AF-490E-ACFB-169FC91364A5}" destId="{4F2470B1-A383-4894-A83E-B58BE7F6069A}" srcOrd="0" destOrd="0" presId="urn:microsoft.com/office/officeart/2008/layout/VerticalCurvedList"/>
    <dgm:cxn modelId="{58AE0D39-16FF-417D-8ED6-ED698554E786}" type="presParOf" srcId="{F7C81DBF-563C-489B-8D9F-BB327EC6D938}" destId="{35E90FCA-45B9-461B-96A7-A44B982DAFFE}" srcOrd="5" destOrd="0" presId="urn:microsoft.com/office/officeart/2008/layout/VerticalCurvedList"/>
    <dgm:cxn modelId="{CB7ADA02-1CEA-425D-B14F-89A497A0DC28}" type="presParOf" srcId="{F7C81DBF-563C-489B-8D9F-BB327EC6D938}" destId="{356D058C-BEC8-4E16-8F7B-A8C18FBCBAB0}" srcOrd="6" destOrd="0" presId="urn:microsoft.com/office/officeart/2008/layout/VerticalCurvedList"/>
    <dgm:cxn modelId="{14AC6F2C-E3C3-4E49-925B-8E516FFBA268}" type="presParOf" srcId="{356D058C-BEC8-4E16-8F7B-A8C18FBCBAB0}" destId="{1A8BFAA1-4092-4B4D-A225-4D5996A689C4}" srcOrd="0" destOrd="0" presId="urn:microsoft.com/office/officeart/2008/layout/VerticalCurvedList"/>
    <dgm:cxn modelId="{8723EDC8-760B-4842-A094-44E342666653}" type="presParOf" srcId="{F7C81DBF-563C-489B-8D9F-BB327EC6D938}" destId="{01BCD7FD-921E-4A0A-A91C-2AC26CC20AB7}" srcOrd="7" destOrd="0" presId="urn:microsoft.com/office/officeart/2008/layout/VerticalCurvedList"/>
    <dgm:cxn modelId="{2958E69D-165A-456F-887F-6485EF9FA8EB}" type="presParOf" srcId="{F7C81DBF-563C-489B-8D9F-BB327EC6D938}" destId="{7B6047FF-E483-4778-9516-3F1864FBA421}" srcOrd="8" destOrd="0" presId="urn:microsoft.com/office/officeart/2008/layout/VerticalCurvedList"/>
    <dgm:cxn modelId="{587B32D1-ADE0-410A-83FC-F0AF1906294B}" type="presParOf" srcId="{7B6047FF-E483-4778-9516-3F1864FBA421}" destId="{1CEF8572-1DF6-44D7-A74F-5EDCF5F1C6B2}" srcOrd="0" destOrd="0" presId="urn:microsoft.com/office/officeart/2008/layout/VerticalCurvedList"/>
    <dgm:cxn modelId="{D5F722CC-3692-49F0-B18F-D5833C3E0C75}" type="presParOf" srcId="{F7C81DBF-563C-489B-8D9F-BB327EC6D938}" destId="{FFDDF98C-232B-48F9-A566-29AB5407FEA1}" srcOrd="9" destOrd="0" presId="urn:microsoft.com/office/officeart/2008/layout/VerticalCurvedList"/>
    <dgm:cxn modelId="{4EAB00E9-B737-430E-977D-CDF7D361F3E4}" type="presParOf" srcId="{F7C81DBF-563C-489B-8D9F-BB327EC6D938}" destId="{B85F9CF1-EA6C-4BE6-BC9A-439F53BD33BC}" srcOrd="10" destOrd="0" presId="urn:microsoft.com/office/officeart/2008/layout/VerticalCurvedList"/>
    <dgm:cxn modelId="{0F3519E5-6B94-426F-98EA-F32D791EAB8B}" type="presParOf" srcId="{B85F9CF1-EA6C-4BE6-BC9A-439F53BD33BC}" destId="{5669FCE6-B09E-472D-A6F6-FC3F181EF2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33748-F473-47A4-8F42-58D6A031120A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AA05B7D-6945-42F3-A33C-9145A28BB4EF}">
      <dgm:prSet phldrT="[Текст]" custT="1"/>
      <dgm:spPr/>
      <dgm:t>
        <a:bodyPr/>
        <a:lstStyle/>
        <a:p>
          <a:r>
            <a:rPr lang="ru-RU" sz="1600" dirty="0" smtClean="0"/>
            <a:t>1. Снятие порога и расширение уровня франшиз</a:t>
          </a:r>
          <a:endParaRPr lang="ru-RU" sz="1600" dirty="0"/>
        </a:p>
      </dgm:t>
    </dgm:pt>
    <dgm:pt modelId="{75E924F1-99ED-43C7-857F-7833119EC030}" type="parTrans" cxnId="{D4A116BA-78F1-4BF9-881D-E51C9C482894}">
      <dgm:prSet/>
      <dgm:spPr/>
      <dgm:t>
        <a:bodyPr/>
        <a:lstStyle/>
        <a:p>
          <a:endParaRPr lang="ru-RU" sz="1600"/>
        </a:p>
      </dgm:t>
    </dgm:pt>
    <dgm:pt modelId="{12D6F3B3-BD45-4DF1-B07C-55A3285AF3B6}" type="sibTrans" cxnId="{D4A116BA-78F1-4BF9-881D-E51C9C482894}">
      <dgm:prSet/>
      <dgm:spPr/>
      <dgm:t>
        <a:bodyPr/>
        <a:lstStyle/>
        <a:p>
          <a:endParaRPr lang="ru-RU" sz="1600"/>
        </a:p>
      </dgm:t>
    </dgm:pt>
    <dgm:pt modelId="{CEDA9637-7B26-454B-BBC7-7997B2B85430}">
      <dgm:prSet phldrT="[Текст]" custT="1"/>
      <dgm:spPr/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Порог: </a:t>
          </a:r>
          <a:r>
            <a:rPr lang="ru-RU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0%</a:t>
          </a:r>
          <a:r>
            <a:rPr lang="ru-RU" sz="11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вместо </a:t>
          </a:r>
          <a:r>
            <a:rPr lang="ru-RU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20%</a:t>
          </a:r>
          <a:endParaRPr lang="ru-RU" sz="1100" dirty="0"/>
        </a:p>
      </dgm:t>
    </dgm:pt>
    <dgm:pt modelId="{D4D3AE86-D984-4A95-B8E7-3B7E8FB0A13C}" type="parTrans" cxnId="{64AF70E5-DD33-4D62-9D95-0273F8F68728}">
      <dgm:prSet/>
      <dgm:spPr/>
      <dgm:t>
        <a:bodyPr/>
        <a:lstStyle/>
        <a:p>
          <a:endParaRPr lang="ru-RU" sz="1600"/>
        </a:p>
      </dgm:t>
    </dgm:pt>
    <dgm:pt modelId="{01F33173-D9D0-4307-AE1D-53DB54134D4C}" type="sibTrans" cxnId="{64AF70E5-DD33-4D62-9D95-0273F8F68728}">
      <dgm:prSet/>
      <dgm:spPr/>
      <dgm:t>
        <a:bodyPr/>
        <a:lstStyle/>
        <a:p>
          <a:endParaRPr lang="ru-RU" sz="1600"/>
        </a:p>
      </dgm:t>
    </dgm:pt>
    <dgm:pt modelId="{20CDC026-88F2-4CA6-807F-FB4017179A08}">
      <dgm:prSet phldrT="[Текст]" custT="1"/>
      <dgm:spPr/>
      <dgm:t>
        <a:bodyPr/>
        <a:lstStyle/>
        <a:p>
          <a:r>
            <a:rPr lang="ru-RU" sz="1600" dirty="0" smtClean="0"/>
            <a:t>3</a:t>
          </a:r>
          <a:r>
            <a:rPr lang="ru-RU" sz="1400" dirty="0" smtClean="0"/>
            <a:t>. Возможность страхования отдельных рисков</a:t>
          </a:r>
          <a:endParaRPr lang="ru-RU" sz="1400" dirty="0"/>
        </a:p>
      </dgm:t>
    </dgm:pt>
    <dgm:pt modelId="{30E401B1-82D1-492D-A399-461A17A066DA}" type="parTrans" cxnId="{15150FAF-2DB3-47E2-810D-20A47AE3B080}">
      <dgm:prSet/>
      <dgm:spPr/>
      <dgm:t>
        <a:bodyPr/>
        <a:lstStyle/>
        <a:p>
          <a:endParaRPr lang="ru-RU" sz="1600"/>
        </a:p>
      </dgm:t>
    </dgm:pt>
    <dgm:pt modelId="{AB7443C3-7250-48BF-A2E3-E314C72B9197}" type="sibTrans" cxnId="{15150FAF-2DB3-47E2-810D-20A47AE3B080}">
      <dgm:prSet/>
      <dgm:spPr/>
      <dgm:t>
        <a:bodyPr/>
        <a:lstStyle/>
        <a:p>
          <a:endParaRPr lang="ru-RU" sz="1600"/>
        </a:p>
      </dgm:t>
    </dgm:pt>
    <dgm:pt modelId="{945D2C79-DEB8-406C-AF26-EF1A2124B155}">
      <dgm:prSet phldrT="[Текст]" custT="1"/>
      <dgm:spPr/>
      <dgm:t>
        <a:bodyPr/>
        <a:lstStyle/>
        <a:p>
          <a:r>
            <a:rPr lang="ru-RU" sz="1100" dirty="0" smtClean="0"/>
            <a:t>Можно застраховать урожай как по мультирисковой программе, так и по перечню отдельных рисков</a:t>
          </a:r>
          <a:endParaRPr lang="ru-RU" sz="1100" dirty="0"/>
        </a:p>
      </dgm:t>
    </dgm:pt>
    <dgm:pt modelId="{CE29A6DA-03AC-4FA7-8C4B-C044CFB2C377}" type="parTrans" cxnId="{6C7C87C5-EA35-41B2-9FE2-A73BF074BEE6}">
      <dgm:prSet/>
      <dgm:spPr/>
      <dgm:t>
        <a:bodyPr/>
        <a:lstStyle/>
        <a:p>
          <a:endParaRPr lang="ru-RU" sz="1600"/>
        </a:p>
      </dgm:t>
    </dgm:pt>
    <dgm:pt modelId="{273E822D-C9C9-4155-8E39-ABF768181A65}" type="sibTrans" cxnId="{6C7C87C5-EA35-41B2-9FE2-A73BF074BEE6}">
      <dgm:prSet/>
      <dgm:spPr/>
      <dgm:t>
        <a:bodyPr/>
        <a:lstStyle/>
        <a:p>
          <a:endParaRPr lang="ru-RU" sz="1600"/>
        </a:p>
      </dgm:t>
    </dgm:pt>
    <dgm:pt modelId="{E7A5627C-78C4-47E3-9DF9-C4BE10E134D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4. </a:t>
          </a:r>
          <a:r>
            <a:rPr lang="ru-RU" sz="1400" dirty="0" smtClean="0"/>
            <a:t>Возможность сострахования, уточнение порядка субсидирования для агрохолдингов</a:t>
          </a:r>
          <a:endParaRPr lang="ru-RU" sz="1600" dirty="0"/>
        </a:p>
      </dgm:t>
    </dgm:pt>
    <dgm:pt modelId="{90B169B9-2482-47EA-B4E0-FC51422ED49B}" type="parTrans" cxnId="{3373A4B0-13F6-411E-AA0C-E6ACADAB46CA}">
      <dgm:prSet/>
      <dgm:spPr/>
      <dgm:t>
        <a:bodyPr/>
        <a:lstStyle/>
        <a:p>
          <a:endParaRPr lang="ru-RU" sz="1600"/>
        </a:p>
      </dgm:t>
    </dgm:pt>
    <dgm:pt modelId="{AC277B28-F4F4-4876-AE2F-18B458F455A3}" type="sibTrans" cxnId="{3373A4B0-13F6-411E-AA0C-E6ACADAB46CA}">
      <dgm:prSet/>
      <dgm:spPr/>
      <dgm:t>
        <a:bodyPr/>
        <a:lstStyle/>
        <a:p>
          <a:endParaRPr lang="ru-RU" sz="1600"/>
        </a:p>
      </dgm:t>
    </dgm:pt>
    <dgm:pt modelId="{A2FA259E-94E8-46B5-ADCC-73D2791329D3}">
      <dgm:prSet phldrT="[Текст]" custT="1"/>
      <dgm:spPr/>
      <dgm:t>
        <a:bodyPr/>
        <a:lstStyle/>
        <a:p>
          <a:r>
            <a:rPr lang="ru-RU" sz="1600" dirty="0" smtClean="0"/>
            <a:t>5. Правовой статус космического мониторинга</a:t>
          </a:r>
          <a:endParaRPr lang="ru-RU" sz="1600" dirty="0"/>
        </a:p>
      </dgm:t>
    </dgm:pt>
    <dgm:pt modelId="{E0992DEE-0B3A-485E-903E-69C3297ADC95}" type="parTrans" cxnId="{D2553F27-2D7B-469F-B9DE-0E45DDE00787}">
      <dgm:prSet/>
      <dgm:spPr/>
      <dgm:t>
        <a:bodyPr/>
        <a:lstStyle/>
        <a:p>
          <a:endParaRPr lang="ru-RU" sz="1600"/>
        </a:p>
      </dgm:t>
    </dgm:pt>
    <dgm:pt modelId="{D84BA5C6-B300-4702-8A6A-9B8F8D9F7F74}" type="sibTrans" cxnId="{D2553F27-2D7B-469F-B9DE-0E45DDE00787}">
      <dgm:prSet/>
      <dgm:spPr/>
      <dgm:t>
        <a:bodyPr/>
        <a:lstStyle/>
        <a:p>
          <a:endParaRPr lang="ru-RU" sz="1600"/>
        </a:p>
      </dgm:t>
    </dgm:pt>
    <dgm:pt modelId="{BB3A7447-C8C8-4576-AE4B-87F06F6B9704}">
      <dgm:prSet custT="1"/>
      <dgm:spPr/>
      <dgm:t>
        <a:bodyPr/>
        <a:lstStyle/>
        <a:p>
          <a:r>
            <a:rPr lang="ru-RU" sz="1100" dirty="0" smtClean="0"/>
            <a:t>Экспертиза может проводиться на основании материалов, полученных в результате авиационного или космического иониторинга</a:t>
          </a:r>
          <a:endParaRPr lang="ru-RU" sz="1100" dirty="0"/>
        </a:p>
      </dgm:t>
    </dgm:pt>
    <dgm:pt modelId="{4C0CDCAD-8B83-489F-9B2E-2FF3525E7683}" type="parTrans" cxnId="{B588E587-7E29-4D7B-A51A-7BFA48539694}">
      <dgm:prSet/>
      <dgm:spPr/>
      <dgm:t>
        <a:bodyPr/>
        <a:lstStyle/>
        <a:p>
          <a:endParaRPr lang="ru-RU" sz="1600"/>
        </a:p>
      </dgm:t>
    </dgm:pt>
    <dgm:pt modelId="{3AAB7819-1F76-4EBB-9A54-9083E14E497F}" type="sibTrans" cxnId="{B588E587-7E29-4D7B-A51A-7BFA48539694}">
      <dgm:prSet/>
      <dgm:spPr/>
      <dgm:t>
        <a:bodyPr/>
        <a:lstStyle/>
        <a:p>
          <a:endParaRPr lang="ru-RU" sz="1600"/>
        </a:p>
      </dgm:t>
    </dgm:pt>
    <dgm:pt modelId="{E6659452-98B7-4A21-B38C-9A7CBBF02EB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" dirty="0" smtClean="0"/>
            <a:t> </a:t>
          </a:r>
          <a:endParaRPr lang="ru-RU" sz="100" dirty="0"/>
        </a:p>
      </dgm:t>
    </dgm:pt>
    <dgm:pt modelId="{6014C2B1-5182-400C-A2E7-5409A475AAC0}" type="parTrans" cxnId="{0FA53504-41BA-4149-81B2-7B3FB6FB3766}">
      <dgm:prSet/>
      <dgm:spPr/>
      <dgm:t>
        <a:bodyPr/>
        <a:lstStyle/>
        <a:p>
          <a:endParaRPr lang="ru-RU" sz="1600"/>
        </a:p>
      </dgm:t>
    </dgm:pt>
    <dgm:pt modelId="{E0C8339B-A7D0-4C9A-A0DF-2C93B7775B2A}" type="sibTrans" cxnId="{0FA53504-41BA-4149-81B2-7B3FB6FB3766}">
      <dgm:prSet/>
      <dgm:spPr/>
      <dgm:t>
        <a:bodyPr/>
        <a:lstStyle/>
        <a:p>
          <a:endParaRPr lang="ru-RU" sz="1600"/>
        </a:p>
      </dgm:t>
    </dgm:pt>
    <dgm:pt modelId="{F3A4CDCC-3DA3-4471-8A98-95A6C2C90757}">
      <dgm:prSet phldrT="[Текст]" custT="1"/>
      <dgm:spPr/>
      <dgm:t>
        <a:bodyPr/>
        <a:lstStyle/>
        <a:p>
          <a:r>
            <a:rPr lang="ru-RU" sz="1600" dirty="0" smtClean="0"/>
            <a:t>2. Расширение перечня рисков </a:t>
          </a:r>
          <a:endParaRPr lang="ru-RU" sz="1600" dirty="0"/>
        </a:p>
      </dgm:t>
    </dgm:pt>
    <dgm:pt modelId="{A43C32EE-B552-4044-A4B3-73D5FA8C8648}" type="parTrans" cxnId="{7B010261-0505-4E8B-851B-2E91E2572A8C}">
      <dgm:prSet/>
      <dgm:spPr/>
      <dgm:t>
        <a:bodyPr/>
        <a:lstStyle/>
        <a:p>
          <a:endParaRPr lang="ru-RU" sz="1400"/>
        </a:p>
      </dgm:t>
    </dgm:pt>
    <dgm:pt modelId="{F5E41667-3A83-4619-81AA-53B1F4E1264C}" type="sibTrans" cxnId="{7B010261-0505-4E8B-851B-2E91E2572A8C}">
      <dgm:prSet/>
      <dgm:spPr/>
      <dgm:t>
        <a:bodyPr/>
        <a:lstStyle/>
        <a:p>
          <a:endParaRPr lang="ru-RU" sz="1400"/>
        </a:p>
      </dgm:t>
    </dgm:pt>
    <dgm:pt modelId="{8B515745-8CCD-444F-A6C8-1EE0EC4EF4F0}">
      <dgm:prSet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/>
            <a:t>+ риски</a:t>
          </a:r>
          <a:r>
            <a:rPr lang="ru-RU" sz="1100" baseline="0" dirty="0" smtClean="0"/>
            <a:t>: сильный ливень, сильный или продолжительный дождь, раннее появление или установление снежного покрова, промерзание верхнего слоя почвы</a:t>
          </a:r>
          <a:endParaRPr lang="ru-RU" sz="1100" dirty="0" smtClean="0"/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100" b="1" dirty="0">
            <a:solidFill>
              <a:srgbClr val="CA3F3C"/>
            </a:solidFill>
            <a:latin typeface="+mj-lt"/>
            <a:cs typeface="Arial" panose="020B0604020202020204" pitchFamily="34" charset="0"/>
          </a:endParaRPr>
        </a:p>
      </dgm:t>
    </dgm:pt>
    <dgm:pt modelId="{6ECE22F4-2DF0-4C84-B376-0BED837908C6}" type="parTrans" cxnId="{49BDF690-A493-4921-8254-BFAC58955725}">
      <dgm:prSet/>
      <dgm:spPr/>
      <dgm:t>
        <a:bodyPr/>
        <a:lstStyle/>
        <a:p>
          <a:endParaRPr lang="ru-RU"/>
        </a:p>
      </dgm:t>
    </dgm:pt>
    <dgm:pt modelId="{D3940D43-84D5-4C0A-8688-60EAC80B856E}" type="sibTrans" cxnId="{49BDF690-A493-4921-8254-BFAC58955725}">
      <dgm:prSet/>
      <dgm:spPr/>
      <dgm:t>
        <a:bodyPr/>
        <a:lstStyle/>
        <a:p>
          <a:endParaRPr lang="ru-RU"/>
        </a:p>
      </dgm:t>
    </dgm:pt>
    <dgm:pt modelId="{F3C8BC4E-E6C2-498D-9272-934DC610CFC5}">
      <dgm:prSet custT="1"/>
      <dgm:spPr/>
      <dgm:t>
        <a:bodyPr/>
        <a:lstStyle/>
        <a:p>
          <a:endParaRPr lang="ru-RU" sz="400" dirty="0"/>
        </a:p>
      </dgm:t>
    </dgm:pt>
    <dgm:pt modelId="{CAC304BA-E1D2-42A6-8E68-D6DAB69F5E83}" type="parTrans" cxnId="{12070B73-975B-40B2-8D09-72E505326ADE}">
      <dgm:prSet/>
      <dgm:spPr/>
      <dgm:t>
        <a:bodyPr/>
        <a:lstStyle/>
        <a:p>
          <a:endParaRPr lang="ru-RU"/>
        </a:p>
      </dgm:t>
    </dgm:pt>
    <dgm:pt modelId="{B973154B-73AE-4146-B141-185A571B5B1A}" type="sibTrans" cxnId="{12070B73-975B-40B2-8D09-72E505326ADE}">
      <dgm:prSet/>
      <dgm:spPr/>
      <dgm:t>
        <a:bodyPr/>
        <a:lstStyle/>
        <a:p>
          <a:endParaRPr lang="ru-RU"/>
        </a:p>
      </dgm:t>
    </dgm:pt>
    <dgm:pt modelId="{0E6FB540-6F76-4D70-B9DB-2F8F98EEA383}">
      <dgm:prSet custT="1"/>
      <dgm:spPr/>
      <dgm:t>
        <a:bodyPr/>
        <a:lstStyle/>
        <a:p>
          <a:r>
            <a:rPr lang="ru-RU" sz="11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Франшиза (урожай): </a:t>
          </a:r>
          <a:r>
            <a:rPr lang="ru-RU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10</a:t>
          </a:r>
          <a:r>
            <a:rPr lang="en-US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-</a:t>
          </a:r>
          <a:r>
            <a:rPr lang="ru-RU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5</a:t>
          </a:r>
          <a:r>
            <a:rPr lang="en-US" sz="1100" b="1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0 % </a:t>
          </a:r>
          <a:r>
            <a:rPr lang="ru-RU" sz="1100" dirty="0" smtClean="0">
              <a:solidFill>
                <a:schemeClr val="tx1"/>
              </a:solidFill>
              <a:latin typeface="+mj-lt"/>
            </a:rPr>
            <a:t>страховой суммы</a:t>
          </a:r>
          <a:r>
            <a:rPr lang="en-US" sz="11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100" i="1" dirty="0" smtClean="0">
              <a:solidFill>
                <a:schemeClr val="tx1"/>
              </a:solidFill>
              <a:latin typeface="+mj-lt"/>
            </a:rPr>
            <a:t>(</a:t>
          </a:r>
          <a:r>
            <a:rPr lang="ru-RU" sz="1100" i="1" dirty="0" smtClean="0">
              <a:solidFill>
                <a:schemeClr val="tx1"/>
              </a:solidFill>
              <a:latin typeface="+mj-lt"/>
            </a:rPr>
            <a:t>сейчас </a:t>
          </a:r>
          <a:r>
            <a:rPr lang="en-US" sz="1100" i="1" baseline="0" dirty="0" smtClean="0">
              <a:solidFill>
                <a:schemeClr val="tx1"/>
              </a:solidFill>
              <a:latin typeface="+mj-lt"/>
            </a:rPr>
            <a:t>0-30 %</a:t>
          </a:r>
          <a:r>
            <a:rPr lang="ru-RU" sz="1100" i="1" baseline="0" dirty="0" smtClean="0">
              <a:solidFill>
                <a:schemeClr val="tx1"/>
              </a:solidFill>
              <a:latin typeface="+mj-lt"/>
            </a:rPr>
            <a:t>)</a:t>
          </a:r>
          <a:endParaRPr lang="ru-RU" sz="1100" dirty="0"/>
        </a:p>
      </dgm:t>
    </dgm:pt>
    <dgm:pt modelId="{140ACEFB-7B99-46DA-869E-E6F3FFD14D69}" type="parTrans" cxnId="{49D83BF2-A554-4D6B-8060-9E6FF896DF59}">
      <dgm:prSet/>
      <dgm:spPr/>
      <dgm:t>
        <a:bodyPr/>
        <a:lstStyle/>
        <a:p>
          <a:endParaRPr lang="ru-RU"/>
        </a:p>
      </dgm:t>
    </dgm:pt>
    <dgm:pt modelId="{C3ABB1B3-E389-49F8-93F6-7C4AF130C0D9}" type="sibTrans" cxnId="{49D83BF2-A554-4D6B-8060-9E6FF896DF59}">
      <dgm:prSet/>
      <dgm:spPr/>
      <dgm:t>
        <a:bodyPr/>
        <a:lstStyle/>
        <a:p>
          <a:endParaRPr lang="ru-RU"/>
        </a:p>
      </dgm:t>
    </dgm:pt>
    <dgm:pt modelId="{83CF7887-7318-43DB-A6FB-45932E5A228D}">
      <dgm:prSet custT="1"/>
      <dgm:spPr/>
      <dgm:t>
        <a:bodyPr/>
        <a:lstStyle/>
        <a:p>
          <a:r>
            <a:rPr lang="ru-RU" sz="1100" dirty="0" smtClean="0"/>
            <a:t>Страховая сумма: </a:t>
          </a:r>
          <a:r>
            <a:rPr kumimoji="0" lang="en-US" sz="1100" b="1" i="0" u="none" strike="noStrike" cap="none" spc="0" normalizeH="0" baseline="0" noProof="0" dirty="0" smtClean="0">
              <a:ln>
                <a:noFill/>
              </a:ln>
              <a:solidFill>
                <a:srgbClr val="CA3F3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rPr>
            <a:t>100-70 %</a:t>
          </a:r>
          <a:r>
            <a:rPr kumimoji="0" lang="en-US" sz="1100" b="0" i="0" u="none" strike="noStrike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rPr>
            <a:t> </a:t>
          </a:r>
          <a:r>
            <a:rPr kumimoji="0" lang="ru-RU" sz="1100" b="0" i="0" u="none" strike="noStrike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rPr>
            <a:t>страховой стоимости </a:t>
          </a:r>
          <a:r>
            <a:rPr lang="en-US" sz="1100" i="1" dirty="0" smtClean="0">
              <a:solidFill>
                <a:schemeClr val="tx1"/>
              </a:solidFill>
              <a:latin typeface="+mj-lt"/>
            </a:rPr>
            <a:t>(</a:t>
          </a:r>
          <a:r>
            <a:rPr lang="ru-RU" sz="1100" i="1" dirty="0" smtClean="0">
              <a:solidFill>
                <a:schemeClr val="tx1"/>
              </a:solidFill>
              <a:latin typeface="+mj-lt"/>
            </a:rPr>
            <a:t>сейчас 1</a:t>
          </a:r>
          <a:r>
            <a:rPr lang="en-US" sz="1100" i="1" dirty="0" smtClean="0">
              <a:solidFill>
                <a:schemeClr val="tx1"/>
              </a:solidFill>
              <a:latin typeface="+mj-lt"/>
            </a:rPr>
            <a:t>00-80 %)</a:t>
          </a:r>
          <a:endParaRPr lang="ru-RU" sz="1100" i="1" dirty="0">
            <a:solidFill>
              <a:schemeClr val="tx1"/>
            </a:solidFill>
            <a:latin typeface="+mj-lt"/>
          </a:endParaRPr>
        </a:p>
      </dgm:t>
    </dgm:pt>
    <dgm:pt modelId="{37A04F29-8001-46E2-88A9-FC23DF69EAEB}" type="parTrans" cxnId="{F57859AC-DC33-4704-92C3-ED943C250DB2}">
      <dgm:prSet/>
      <dgm:spPr/>
      <dgm:t>
        <a:bodyPr/>
        <a:lstStyle/>
        <a:p>
          <a:endParaRPr lang="ru-RU"/>
        </a:p>
      </dgm:t>
    </dgm:pt>
    <dgm:pt modelId="{67672A39-333C-4F8A-B0C9-6776E84E03D9}" type="sibTrans" cxnId="{F57859AC-DC33-4704-92C3-ED943C250DB2}">
      <dgm:prSet/>
      <dgm:spPr/>
      <dgm:t>
        <a:bodyPr/>
        <a:lstStyle/>
        <a:p>
          <a:endParaRPr lang="ru-RU"/>
        </a:p>
      </dgm:t>
    </dgm:pt>
    <dgm:pt modelId="{83DE96AB-92A4-4A44-9478-9BCE2D423612}">
      <dgm:prSet custT="1"/>
      <dgm:spPr/>
      <dgm:t>
        <a:bodyPr/>
        <a:lstStyle/>
        <a:p>
          <a:r>
            <a:rPr lang="ru-RU" sz="1100" dirty="0" smtClean="0"/>
            <a:t>Возможность страхования одного объекта несколькими СК (разделение крупных рисков для передачи в страхование)</a:t>
          </a:r>
          <a:endParaRPr lang="ru-RU" sz="1100" dirty="0"/>
        </a:p>
      </dgm:t>
    </dgm:pt>
    <dgm:pt modelId="{E5D3F346-C2F6-4604-8D81-9B688E8C1115}" type="parTrans" cxnId="{73C8AD31-0B0C-46A0-9866-767FFF79CE68}">
      <dgm:prSet/>
      <dgm:spPr/>
      <dgm:t>
        <a:bodyPr/>
        <a:lstStyle/>
        <a:p>
          <a:endParaRPr lang="ru-RU"/>
        </a:p>
      </dgm:t>
    </dgm:pt>
    <dgm:pt modelId="{20836538-329C-4C37-BFE8-E169C52A5379}" type="sibTrans" cxnId="{73C8AD31-0B0C-46A0-9866-767FFF79CE68}">
      <dgm:prSet/>
      <dgm:spPr/>
      <dgm:t>
        <a:bodyPr/>
        <a:lstStyle/>
        <a:p>
          <a:endParaRPr lang="ru-RU"/>
        </a:p>
      </dgm:t>
    </dgm:pt>
    <dgm:pt modelId="{AB30DC7D-7BB7-4B59-A236-B91E6CF09BF1}">
      <dgm:prSet custT="1"/>
      <dgm:spPr/>
      <dgm:t>
        <a:bodyPr/>
        <a:lstStyle/>
        <a:p>
          <a:r>
            <a:rPr lang="ru-RU" sz="1100" dirty="0" smtClean="0"/>
            <a:t>Объект страхования - посевы или поголовье в рамках </a:t>
          </a:r>
          <a:r>
            <a:rPr lang="ru-RU" sz="1100" b="1" dirty="0" smtClean="0"/>
            <a:t>одного субъекта РФ</a:t>
          </a:r>
          <a:endParaRPr lang="ru-RU" sz="1100" b="1" dirty="0"/>
        </a:p>
      </dgm:t>
    </dgm:pt>
    <dgm:pt modelId="{3E03574B-B907-44A2-A08D-72372C5E38AB}" type="parTrans" cxnId="{085B5E7C-B329-41A1-BE11-860BB6A758B4}">
      <dgm:prSet/>
      <dgm:spPr/>
      <dgm:t>
        <a:bodyPr/>
        <a:lstStyle/>
        <a:p>
          <a:endParaRPr lang="ru-RU"/>
        </a:p>
      </dgm:t>
    </dgm:pt>
    <dgm:pt modelId="{E04498A5-C434-47E4-AD9C-7FE55114571A}" type="sibTrans" cxnId="{085B5E7C-B329-41A1-BE11-860BB6A758B4}">
      <dgm:prSet/>
      <dgm:spPr/>
      <dgm:t>
        <a:bodyPr/>
        <a:lstStyle/>
        <a:p>
          <a:endParaRPr lang="ru-RU"/>
        </a:p>
      </dgm:t>
    </dgm:pt>
    <dgm:pt modelId="{5C8580AA-7742-4534-B796-89D9876B2178}">
      <dgm:prSet phldrT="[Текст]" custT="1"/>
      <dgm:spPr/>
      <dgm:t>
        <a:bodyPr/>
        <a:lstStyle/>
        <a:p>
          <a:r>
            <a:rPr lang="ru-RU" sz="900" i="1" dirty="0" smtClean="0"/>
            <a:t>Но: не решается задача адаптации условий страхования к особенностям некоторых направлений (страхование озимых, индексное страхование затрат, теплицы и др.)</a:t>
          </a:r>
          <a:endParaRPr lang="ru-RU" sz="900" i="1" dirty="0"/>
        </a:p>
      </dgm:t>
    </dgm:pt>
    <dgm:pt modelId="{582B67A8-DADC-4D98-84C2-83D58F71A70F}" type="parTrans" cxnId="{CE0DCF98-8D40-49B7-BB5C-481D3041B9FE}">
      <dgm:prSet/>
      <dgm:spPr/>
      <dgm:t>
        <a:bodyPr/>
        <a:lstStyle/>
        <a:p>
          <a:endParaRPr lang="ru-RU"/>
        </a:p>
      </dgm:t>
    </dgm:pt>
    <dgm:pt modelId="{C7D6214C-2197-4A59-882F-85C147DF36A8}" type="sibTrans" cxnId="{CE0DCF98-8D40-49B7-BB5C-481D3041B9FE}">
      <dgm:prSet/>
      <dgm:spPr/>
      <dgm:t>
        <a:bodyPr/>
        <a:lstStyle/>
        <a:p>
          <a:endParaRPr lang="ru-RU"/>
        </a:p>
      </dgm:t>
    </dgm:pt>
    <dgm:pt modelId="{0E23A5D1-D4C5-436D-970F-676218D4CDBB}" type="pres">
      <dgm:prSet presAssocID="{E8A33748-F473-47A4-8F42-58D6A031120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051DAF-B8E9-4824-BEB7-F08E64DAA735}" type="pres">
      <dgm:prSet presAssocID="{3AA05B7D-6945-42F3-A33C-9145A28BB4EF}" presName="linNode" presStyleCnt="0"/>
      <dgm:spPr/>
      <dgm:t>
        <a:bodyPr/>
        <a:lstStyle/>
        <a:p>
          <a:endParaRPr lang="ru-RU"/>
        </a:p>
      </dgm:t>
    </dgm:pt>
    <dgm:pt modelId="{C98AB623-4A77-4508-B231-A7BFE7BC4C88}" type="pres">
      <dgm:prSet presAssocID="{3AA05B7D-6945-42F3-A33C-9145A28BB4EF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5DEEE-2FC6-411A-AA45-FF2B0D82FB0E}" type="pres">
      <dgm:prSet presAssocID="{3AA05B7D-6945-42F3-A33C-9145A28BB4EF}" presName="childShp" presStyleLbl="bgAccFollowNode1" presStyleIdx="0" presStyleCnt="5" custScaleY="147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CA1A2-D15F-4C01-92CD-06761764FB5C}" type="pres">
      <dgm:prSet presAssocID="{12D6F3B3-BD45-4DF1-B07C-55A3285AF3B6}" presName="spacing" presStyleCnt="0"/>
      <dgm:spPr/>
      <dgm:t>
        <a:bodyPr/>
        <a:lstStyle/>
        <a:p>
          <a:endParaRPr lang="ru-RU"/>
        </a:p>
      </dgm:t>
    </dgm:pt>
    <dgm:pt modelId="{83865592-7CE5-4223-9A66-DF6C21AC8722}" type="pres">
      <dgm:prSet presAssocID="{F3A4CDCC-3DA3-4471-8A98-95A6C2C90757}" presName="linNode" presStyleCnt="0"/>
      <dgm:spPr/>
      <dgm:t>
        <a:bodyPr/>
        <a:lstStyle/>
        <a:p>
          <a:endParaRPr lang="ru-RU"/>
        </a:p>
      </dgm:t>
    </dgm:pt>
    <dgm:pt modelId="{2F239E29-2131-4C9D-81A4-F3E51A3F0F4A}" type="pres">
      <dgm:prSet presAssocID="{F3A4CDCC-3DA3-4471-8A98-95A6C2C90757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D8C57-3D5D-437E-BADE-152F0B7F3EAE}" type="pres">
      <dgm:prSet presAssocID="{F3A4CDCC-3DA3-4471-8A98-95A6C2C90757}" presName="childShp" presStyleLbl="bgAccFollowNode1" presStyleIdx="1" presStyleCnt="5" custScaleY="130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DEE2F-15B6-4B70-A7C8-1409F30DE2BA}" type="pres">
      <dgm:prSet presAssocID="{F5E41667-3A83-4619-81AA-53B1F4E1264C}" presName="spacing" presStyleCnt="0"/>
      <dgm:spPr/>
      <dgm:t>
        <a:bodyPr/>
        <a:lstStyle/>
        <a:p>
          <a:endParaRPr lang="ru-RU"/>
        </a:p>
      </dgm:t>
    </dgm:pt>
    <dgm:pt modelId="{7C8CCD01-0611-4852-A204-B2C1FDD409BA}" type="pres">
      <dgm:prSet presAssocID="{20CDC026-88F2-4CA6-807F-FB4017179A08}" presName="linNode" presStyleCnt="0"/>
      <dgm:spPr/>
      <dgm:t>
        <a:bodyPr/>
        <a:lstStyle/>
        <a:p>
          <a:endParaRPr lang="ru-RU"/>
        </a:p>
      </dgm:t>
    </dgm:pt>
    <dgm:pt modelId="{0737D471-93B2-4B02-B582-A0A734A039A9}" type="pres">
      <dgm:prSet presAssocID="{20CDC026-88F2-4CA6-807F-FB4017179A08}" presName="parentShp" presStyleLbl="node1" presStyleIdx="2" presStyleCnt="5" custLinFactNeighborX="-1938" custLinFactNeighborY="3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59C24-A684-4576-AD9D-1995E85AA4F2}" type="pres">
      <dgm:prSet presAssocID="{20CDC026-88F2-4CA6-807F-FB4017179A08}" presName="childShp" presStyleLbl="bgAccFollowNode1" presStyleIdx="2" presStyleCnt="5" custScaleY="154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6D59B-D694-4D02-9E95-86E0E94B12C0}" type="pres">
      <dgm:prSet presAssocID="{AB7443C3-7250-48BF-A2E3-E314C72B9197}" presName="spacing" presStyleCnt="0"/>
      <dgm:spPr/>
      <dgm:t>
        <a:bodyPr/>
        <a:lstStyle/>
        <a:p>
          <a:endParaRPr lang="ru-RU"/>
        </a:p>
      </dgm:t>
    </dgm:pt>
    <dgm:pt modelId="{CF67B6CD-7E90-46EE-B1C0-3FA46675085A}" type="pres">
      <dgm:prSet presAssocID="{E7A5627C-78C4-47E3-9DF9-C4BE10E134D4}" presName="linNode" presStyleCnt="0"/>
      <dgm:spPr/>
      <dgm:t>
        <a:bodyPr/>
        <a:lstStyle/>
        <a:p>
          <a:endParaRPr lang="ru-RU"/>
        </a:p>
      </dgm:t>
    </dgm:pt>
    <dgm:pt modelId="{270901E0-71FD-4430-8592-083C265E49A6}" type="pres">
      <dgm:prSet presAssocID="{E7A5627C-78C4-47E3-9DF9-C4BE10E134D4}" presName="parentShp" presStyleLbl="node1" presStyleIdx="3" presStyleCnt="5" custScaleY="122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2BB65-BB2A-43D3-B40F-5D6374F7A61B}" type="pres">
      <dgm:prSet presAssocID="{E7A5627C-78C4-47E3-9DF9-C4BE10E134D4}" presName="childShp" presStyleLbl="bgAccFollowNode1" presStyleIdx="3" presStyleCnt="5" custScaleY="142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8EC8-BC48-45CC-8E71-5BB5E1AFBFB9}" type="pres">
      <dgm:prSet presAssocID="{AC277B28-F4F4-4876-AE2F-18B458F455A3}" presName="spacing" presStyleCnt="0"/>
      <dgm:spPr/>
      <dgm:t>
        <a:bodyPr/>
        <a:lstStyle/>
        <a:p>
          <a:endParaRPr lang="ru-RU"/>
        </a:p>
      </dgm:t>
    </dgm:pt>
    <dgm:pt modelId="{FE37CFB1-456D-44A1-8EC6-737E7F682F33}" type="pres">
      <dgm:prSet presAssocID="{A2FA259E-94E8-46B5-ADCC-73D2791329D3}" presName="linNode" presStyleCnt="0"/>
      <dgm:spPr/>
      <dgm:t>
        <a:bodyPr/>
        <a:lstStyle/>
        <a:p>
          <a:endParaRPr lang="ru-RU"/>
        </a:p>
      </dgm:t>
    </dgm:pt>
    <dgm:pt modelId="{944E5054-9111-4260-8D6C-65F705D02C63}" type="pres">
      <dgm:prSet presAssocID="{A2FA259E-94E8-46B5-ADCC-73D2791329D3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24CD8-C428-45D8-AD32-4F19A72BA91B}" type="pres">
      <dgm:prSet presAssocID="{A2FA259E-94E8-46B5-ADCC-73D2791329D3}" presName="childShp" presStyleLbl="bgAccFollowNode1" presStyleIdx="4" presStyleCnt="5" custLinFactNeighborX="-1163" custLinFactNeighborY="-4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7C87C5-EA35-41B2-9FE2-A73BF074BEE6}" srcId="{20CDC026-88F2-4CA6-807F-FB4017179A08}" destId="{945D2C79-DEB8-406C-AF26-EF1A2124B155}" srcOrd="0" destOrd="0" parTransId="{CE29A6DA-03AC-4FA7-8C4B-C044CFB2C377}" sibTransId="{273E822D-C9C9-4155-8E39-ABF768181A65}"/>
    <dgm:cxn modelId="{51D4DA3C-2C8D-44B8-803C-530BBA8674E4}" type="presOf" srcId="{BB3A7447-C8C8-4576-AE4B-87F06F6B9704}" destId="{14924CD8-C428-45D8-AD32-4F19A72BA91B}" srcOrd="0" destOrd="0" presId="urn:microsoft.com/office/officeart/2005/8/layout/vList6"/>
    <dgm:cxn modelId="{30F6E7F9-DFD9-4AF0-8A76-63CC0AF05996}" type="presOf" srcId="{83DE96AB-92A4-4A44-9478-9BCE2D423612}" destId="{73C2BB65-BB2A-43D3-B40F-5D6374F7A61B}" srcOrd="0" destOrd="1" presId="urn:microsoft.com/office/officeart/2005/8/layout/vList6"/>
    <dgm:cxn modelId="{C1A97A17-A0D9-4930-B15C-AE551F0EEDE8}" type="presOf" srcId="{E6659452-98B7-4A21-B38C-9A7CBBF02EB5}" destId="{73C2BB65-BB2A-43D3-B40F-5D6374F7A61B}" srcOrd="0" destOrd="0" presId="urn:microsoft.com/office/officeart/2005/8/layout/vList6"/>
    <dgm:cxn modelId="{21D53048-7F8C-416E-871E-963464679D7C}" type="presOf" srcId="{F3C8BC4E-E6C2-498D-9272-934DC610CFC5}" destId="{73C2BB65-BB2A-43D3-B40F-5D6374F7A61B}" srcOrd="0" destOrd="3" presId="urn:microsoft.com/office/officeart/2005/8/layout/vList6"/>
    <dgm:cxn modelId="{085B5E7C-B329-41A1-BE11-860BB6A758B4}" srcId="{E7A5627C-78C4-47E3-9DF9-C4BE10E134D4}" destId="{AB30DC7D-7BB7-4B59-A236-B91E6CF09BF1}" srcOrd="2" destOrd="0" parTransId="{3E03574B-B907-44A2-A08D-72372C5E38AB}" sibTransId="{E04498A5-C434-47E4-AD9C-7FE55114571A}"/>
    <dgm:cxn modelId="{5B715F1E-3E3B-4BDC-BCF3-3CFFD6B2AA03}" type="presOf" srcId="{3AA05B7D-6945-42F3-A33C-9145A28BB4EF}" destId="{C98AB623-4A77-4508-B231-A7BFE7BC4C88}" srcOrd="0" destOrd="0" presId="urn:microsoft.com/office/officeart/2005/8/layout/vList6"/>
    <dgm:cxn modelId="{E2E5A659-33BA-4662-B11C-BEABCB49FF29}" type="presOf" srcId="{945D2C79-DEB8-406C-AF26-EF1A2124B155}" destId="{F3059C24-A684-4576-AD9D-1995E85AA4F2}" srcOrd="0" destOrd="0" presId="urn:microsoft.com/office/officeart/2005/8/layout/vList6"/>
    <dgm:cxn modelId="{7B010261-0505-4E8B-851B-2E91E2572A8C}" srcId="{E8A33748-F473-47A4-8F42-58D6A031120A}" destId="{F3A4CDCC-3DA3-4471-8A98-95A6C2C90757}" srcOrd="1" destOrd="0" parTransId="{A43C32EE-B552-4044-A4B3-73D5FA8C8648}" sibTransId="{F5E41667-3A83-4619-81AA-53B1F4E1264C}"/>
    <dgm:cxn modelId="{CB570AFB-A09D-4D4A-899E-E7F18420970D}" type="presOf" srcId="{E8A33748-F473-47A4-8F42-58D6A031120A}" destId="{0E23A5D1-D4C5-436D-970F-676218D4CDBB}" srcOrd="0" destOrd="0" presId="urn:microsoft.com/office/officeart/2005/8/layout/vList6"/>
    <dgm:cxn modelId="{CEAB9636-FAA9-4941-B55D-EA3C71AE2FB6}" type="presOf" srcId="{CEDA9637-7B26-454B-BBC7-7997B2B85430}" destId="{D855DEEE-2FC6-411A-AA45-FF2B0D82FB0E}" srcOrd="0" destOrd="0" presId="urn:microsoft.com/office/officeart/2005/8/layout/vList6"/>
    <dgm:cxn modelId="{0C3D8010-92FF-46E6-AB69-A5F5C9C26B38}" type="presOf" srcId="{F3A4CDCC-3DA3-4471-8A98-95A6C2C90757}" destId="{2F239E29-2131-4C9D-81A4-F3E51A3F0F4A}" srcOrd="0" destOrd="0" presId="urn:microsoft.com/office/officeart/2005/8/layout/vList6"/>
    <dgm:cxn modelId="{64AF70E5-DD33-4D62-9D95-0273F8F68728}" srcId="{3AA05B7D-6945-42F3-A33C-9145A28BB4EF}" destId="{CEDA9637-7B26-454B-BBC7-7997B2B85430}" srcOrd="0" destOrd="0" parTransId="{D4D3AE86-D984-4A95-B8E7-3B7E8FB0A13C}" sibTransId="{01F33173-D9D0-4307-AE1D-53DB54134D4C}"/>
    <dgm:cxn modelId="{B588E587-7E29-4D7B-A51A-7BFA48539694}" srcId="{A2FA259E-94E8-46B5-ADCC-73D2791329D3}" destId="{BB3A7447-C8C8-4576-AE4B-87F06F6B9704}" srcOrd="0" destOrd="0" parTransId="{4C0CDCAD-8B83-489F-9B2E-2FF3525E7683}" sibTransId="{3AAB7819-1F76-4EBB-9A54-9083E14E497F}"/>
    <dgm:cxn modelId="{F2331CF6-2D14-42F2-851A-F6E84B80920B}" type="presOf" srcId="{0E6FB540-6F76-4D70-B9DB-2F8F98EEA383}" destId="{D855DEEE-2FC6-411A-AA45-FF2B0D82FB0E}" srcOrd="0" destOrd="1" presId="urn:microsoft.com/office/officeart/2005/8/layout/vList6"/>
    <dgm:cxn modelId="{12070B73-975B-40B2-8D09-72E505326ADE}" srcId="{E7A5627C-78C4-47E3-9DF9-C4BE10E134D4}" destId="{F3C8BC4E-E6C2-498D-9272-934DC610CFC5}" srcOrd="3" destOrd="0" parTransId="{CAC304BA-E1D2-42A6-8E68-D6DAB69F5E83}" sibTransId="{B973154B-73AE-4146-B141-185A571B5B1A}"/>
    <dgm:cxn modelId="{3373A4B0-13F6-411E-AA0C-E6ACADAB46CA}" srcId="{E8A33748-F473-47A4-8F42-58D6A031120A}" destId="{E7A5627C-78C4-47E3-9DF9-C4BE10E134D4}" srcOrd="3" destOrd="0" parTransId="{90B169B9-2482-47EA-B4E0-FC51422ED49B}" sibTransId="{AC277B28-F4F4-4876-AE2F-18B458F455A3}"/>
    <dgm:cxn modelId="{CE0DCF98-8D40-49B7-BB5C-481D3041B9FE}" srcId="{20CDC026-88F2-4CA6-807F-FB4017179A08}" destId="{5C8580AA-7742-4534-B796-89D9876B2178}" srcOrd="1" destOrd="0" parTransId="{582B67A8-DADC-4D98-84C2-83D58F71A70F}" sibTransId="{C7D6214C-2197-4A59-882F-85C147DF36A8}"/>
    <dgm:cxn modelId="{0FA53504-41BA-4149-81B2-7B3FB6FB3766}" srcId="{E7A5627C-78C4-47E3-9DF9-C4BE10E134D4}" destId="{E6659452-98B7-4A21-B38C-9A7CBBF02EB5}" srcOrd="0" destOrd="0" parTransId="{6014C2B1-5182-400C-A2E7-5409A475AAC0}" sibTransId="{E0C8339B-A7D0-4C9A-A0DF-2C93B7775B2A}"/>
    <dgm:cxn modelId="{F57859AC-DC33-4704-92C3-ED943C250DB2}" srcId="{3AA05B7D-6945-42F3-A33C-9145A28BB4EF}" destId="{83CF7887-7318-43DB-A6FB-45932E5A228D}" srcOrd="2" destOrd="0" parTransId="{37A04F29-8001-46E2-88A9-FC23DF69EAEB}" sibTransId="{67672A39-333C-4F8A-B0C9-6776E84E03D9}"/>
    <dgm:cxn modelId="{15150FAF-2DB3-47E2-810D-20A47AE3B080}" srcId="{E8A33748-F473-47A4-8F42-58D6A031120A}" destId="{20CDC026-88F2-4CA6-807F-FB4017179A08}" srcOrd="2" destOrd="0" parTransId="{30E401B1-82D1-492D-A399-461A17A066DA}" sibTransId="{AB7443C3-7250-48BF-A2E3-E314C72B9197}"/>
    <dgm:cxn modelId="{49BDF690-A493-4921-8254-BFAC58955725}" srcId="{F3A4CDCC-3DA3-4471-8A98-95A6C2C90757}" destId="{8B515745-8CCD-444F-A6C8-1EE0EC4EF4F0}" srcOrd="0" destOrd="0" parTransId="{6ECE22F4-2DF0-4C84-B376-0BED837908C6}" sibTransId="{D3940D43-84D5-4C0A-8688-60EAC80B856E}"/>
    <dgm:cxn modelId="{A2992E8F-F791-4578-B890-9B44D082ACF7}" type="presOf" srcId="{5C8580AA-7742-4534-B796-89D9876B2178}" destId="{F3059C24-A684-4576-AD9D-1995E85AA4F2}" srcOrd="0" destOrd="1" presId="urn:microsoft.com/office/officeart/2005/8/layout/vList6"/>
    <dgm:cxn modelId="{2CF6FB61-C816-4426-9982-7B9E70C83116}" type="presOf" srcId="{8B515745-8CCD-444F-A6C8-1EE0EC4EF4F0}" destId="{610D8C57-3D5D-437E-BADE-152F0B7F3EAE}" srcOrd="0" destOrd="0" presId="urn:microsoft.com/office/officeart/2005/8/layout/vList6"/>
    <dgm:cxn modelId="{F2B7B2B5-5A51-4791-B13F-F626FA72C328}" type="presOf" srcId="{A2FA259E-94E8-46B5-ADCC-73D2791329D3}" destId="{944E5054-9111-4260-8D6C-65F705D02C63}" srcOrd="0" destOrd="0" presId="urn:microsoft.com/office/officeart/2005/8/layout/vList6"/>
    <dgm:cxn modelId="{D2553F27-2D7B-469F-B9DE-0E45DDE00787}" srcId="{E8A33748-F473-47A4-8F42-58D6A031120A}" destId="{A2FA259E-94E8-46B5-ADCC-73D2791329D3}" srcOrd="4" destOrd="0" parTransId="{E0992DEE-0B3A-485E-903E-69C3297ADC95}" sibTransId="{D84BA5C6-B300-4702-8A6A-9B8F8D9F7F74}"/>
    <dgm:cxn modelId="{73C8AD31-0B0C-46A0-9866-767FFF79CE68}" srcId="{E7A5627C-78C4-47E3-9DF9-C4BE10E134D4}" destId="{83DE96AB-92A4-4A44-9478-9BCE2D423612}" srcOrd="1" destOrd="0" parTransId="{E5D3F346-C2F6-4604-8D81-9B688E8C1115}" sibTransId="{20836538-329C-4C37-BFE8-E169C52A5379}"/>
    <dgm:cxn modelId="{49D83BF2-A554-4D6B-8060-9E6FF896DF59}" srcId="{3AA05B7D-6945-42F3-A33C-9145A28BB4EF}" destId="{0E6FB540-6F76-4D70-B9DB-2F8F98EEA383}" srcOrd="1" destOrd="0" parTransId="{140ACEFB-7B99-46DA-869E-E6F3FFD14D69}" sibTransId="{C3ABB1B3-E389-49F8-93F6-7C4AF130C0D9}"/>
    <dgm:cxn modelId="{C9DCD2E5-0F55-4570-92B6-80401EAEF10B}" type="presOf" srcId="{20CDC026-88F2-4CA6-807F-FB4017179A08}" destId="{0737D471-93B2-4B02-B582-A0A734A039A9}" srcOrd="0" destOrd="0" presId="urn:microsoft.com/office/officeart/2005/8/layout/vList6"/>
    <dgm:cxn modelId="{D4A116BA-78F1-4BF9-881D-E51C9C482894}" srcId="{E8A33748-F473-47A4-8F42-58D6A031120A}" destId="{3AA05B7D-6945-42F3-A33C-9145A28BB4EF}" srcOrd="0" destOrd="0" parTransId="{75E924F1-99ED-43C7-857F-7833119EC030}" sibTransId="{12D6F3B3-BD45-4DF1-B07C-55A3285AF3B6}"/>
    <dgm:cxn modelId="{6E9D0D6F-7D8C-4489-AD1A-786AF027CD58}" type="presOf" srcId="{AB30DC7D-7BB7-4B59-A236-B91E6CF09BF1}" destId="{73C2BB65-BB2A-43D3-B40F-5D6374F7A61B}" srcOrd="0" destOrd="2" presId="urn:microsoft.com/office/officeart/2005/8/layout/vList6"/>
    <dgm:cxn modelId="{803FA7B8-FCB8-4387-9259-76CA1643CE8B}" type="presOf" srcId="{83CF7887-7318-43DB-A6FB-45932E5A228D}" destId="{D855DEEE-2FC6-411A-AA45-FF2B0D82FB0E}" srcOrd="0" destOrd="2" presId="urn:microsoft.com/office/officeart/2005/8/layout/vList6"/>
    <dgm:cxn modelId="{1C28558A-EFE2-4F90-BE17-4F539B003275}" type="presOf" srcId="{E7A5627C-78C4-47E3-9DF9-C4BE10E134D4}" destId="{270901E0-71FD-4430-8592-083C265E49A6}" srcOrd="0" destOrd="0" presId="urn:microsoft.com/office/officeart/2005/8/layout/vList6"/>
    <dgm:cxn modelId="{5C7FEA1D-984D-442C-AED4-F484EB42DC69}" type="presParOf" srcId="{0E23A5D1-D4C5-436D-970F-676218D4CDBB}" destId="{46051DAF-B8E9-4824-BEB7-F08E64DAA735}" srcOrd="0" destOrd="0" presId="urn:microsoft.com/office/officeart/2005/8/layout/vList6"/>
    <dgm:cxn modelId="{0633BD98-6943-43C9-88BA-8F294A783E70}" type="presParOf" srcId="{46051DAF-B8E9-4824-BEB7-F08E64DAA735}" destId="{C98AB623-4A77-4508-B231-A7BFE7BC4C88}" srcOrd="0" destOrd="0" presId="urn:microsoft.com/office/officeart/2005/8/layout/vList6"/>
    <dgm:cxn modelId="{3E187E78-67C9-426B-8FCE-0831A0443DA7}" type="presParOf" srcId="{46051DAF-B8E9-4824-BEB7-F08E64DAA735}" destId="{D855DEEE-2FC6-411A-AA45-FF2B0D82FB0E}" srcOrd="1" destOrd="0" presId="urn:microsoft.com/office/officeart/2005/8/layout/vList6"/>
    <dgm:cxn modelId="{41D1D79F-02B0-4E22-9DE3-8ADAA44F08A2}" type="presParOf" srcId="{0E23A5D1-D4C5-436D-970F-676218D4CDBB}" destId="{94CCA1A2-D15F-4C01-92CD-06761764FB5C}" srcOrd="1" destOrd="0" presId="urn:microsoft.com/office/officeart/2005/8/layout/vList6"/>
    <dgm:cxn modelId="{503088B1-5555-4670-B95A-8F3B697E35BE}" type="presParOf" srcId="{0E23A5D1-D4C5-436D-970F-676218D4CDBB}" destId="{83865592-7CE5-4223-9A66-DF6C21AC8722}" srcOrd="2" destOrd="0" presId="urn:microsoft.com/office/officeart/2005/8/layout/vList6"/>
    <dgm:cxn modelId="{E6D808DA-B74C-4233-B69C-08BBFD93ECD2}" type="presParOf" srcId="{83865592-7CE5-4223-9A66-DF6C21AC8722}" destId="{2F239E29-2131-4C9D-81A4-F3E51A3F0F4A}" srcOrd="0" destOrd="0" presId="urn:microsoft.com/office/officeart/2005/8/layout/vList6"/>
    <dgm:cxn modelId="{498751B3-21B3-4715-84F8-67A4443B79B8}" type="presParOf" srcId="{83865592-7CE5-4223-9A66-DF6C21AC8722}" destId="{610D8C57-3D5D-437E-BADE-152F0B7F3EAE}" srcOrd="1" destOrd="0" presId="urn:microsoft.com/office/officeart/2005/8/layout/vList6"/>
    <dgm:cxn modelId="{2393EE5E-F7D5-4E34-8A1C-15113FDB6ED7}" type="presParOf" srcId="{0E23A5D1-D4C5-436D-970F-676218D4CDBB}" destId="{278DEE2F-15B6-4B70-A7C8-1409F30DE2BA}" srcOrd="3" destOrd="0" presId="urn:microsoft.com/office/officeart/2005/8/layout/vList6"/>
    <dgm:cxn modelId="{FE88A980-CE5F-461D-9702-B913FDBECF27}" type="presParOf" srcId="{0E23A5D1-D4C5-436D-970F-676218D4CDBB}" destId="{7C8CCD01-0611-4852-A204-B2C1FDD409BA}" srcOrd="4" destOrd="0" presId="urn:microsoft.com/office/officeart/2005/8/layout/vList6"/>
    <dgm:cxn modelId="{498FE3F9-3C39-4635-AD1E-3CDC73C9B8DB}" type="presParOf" srcId="{7C8CCD01-0611-4852-A204-B2C1FDD409BA}" destId="{0737D471-93B2-4B02-B582-A0A734A039A9}" srcOrd="0" destOrd="0" presId="urn:microsoft.com/office/officeart/2005/8/layout/vList6"/>
    <dgm:cxn modelId="{5853FCBC-4EA7-49E5-B77D-4C760D4B6D5F}" type="presParOf" srcId="{7C8CCD01-0611-4852-A204-B2C1FDD409BA}" destId="{F3059C24-A684-4576-AD9D-1995E85AA4F2}" srcOrd="1" destOrd="0" presId="urn:microsoft.com/office/officeart/2005/8/layout/vList6"/>
    <dgm:cxn modelId="{AB7812F8-FC13-4F68-AAC6-F30F42947BD6}" type="presParOf" srcId="{0E23A5D1-D4C5-436D-970F-676218D4CDBB}" destId="{F286D59B-D694-4D02-9E95-86E0E94B12C0}" srcOrd="5" destOrd="0" presId="urn:microsoft.com/office/officeart/2005/8/layout/vList6"/>
    <dgm:cxn modelId="{36250BAC-2D60-4F29-8EDD-DD1C58FDA32C}" type="presParOf" srcId="{0E23A5D1-D4C5-436D-970F-676218D4CDBB}" destId="{CF67B6CD-7E90-46EE-B1C0-3FA46675085A}" srcOrd="6" destOrd="0" presId="urn:microsoft.com/office/officeart/2005/8/layout/vList6"/>
    <dgm:cxn modelId="{CD41CEC6-8190-46B6-BBC6-9F7366D27749}" type="presParOf" srcId="{CF67B6CD-7E90-46EE-B1C0-3FA46675085A}" destId="{270901E0-71FD-4430-8592-083C265E49A6}" srcOrd="0" destOrd="0" presId="urn:microsoft.com/office/officeart/2005/8/layout/vList6"/>
    <dgm:cxn modelId="{44509549-B11A-4F5A-8E66-D42536E43E59}" type="presParOf" srcId="{CF67B6CD-7E90-46EE-B1C0-3FA46675085A}" destId="{73C2BB65-BB2A-43D3-B40F-5D6374F7A61B}" srcOrd="1" destOrd="0" presId="urn:microsoft.com/office/officeart/2005/8/layout/vList6"/>
    <dgm:cxn modelId="{EF33C916-10D2-466E-95E2-3B4A4F572592}" type="presParOf" srcId="{0E23A5D1-D4C5-436D-970F-676218D4CDBB}" destId="{CBF38EC8-BC48-45CC-8E71-5BB5E1AFBFB9}" srcOrd="7" destOrd="0" presId="urn:microsoft.com/office/officeart/2005/8/layout/vList6"/>
    <dgm:cxn modelId="{4B090083-24B3-4FDF-B2F6-AC74CF6AC481}" type="presParOf" srcId="{0E23A5D1-D4C5-436D-970F-676218D4CDBB}" destId="{FE37CFB1-456D-44A1-8EC6-737E7F682F33}" srcOrd="8" destOrd="0" presId="urn:microsoft.com/office/officeart/2005/8/layout/vList6"/>
    <dgm:cxn modelId="{336FA36A-BB58-4694-9109-D4DC495AEBEF}" type="presParOf" srcId="{FE37CFB1-456D-44A1-8EC6-737E7F682F33}" destId="{944E5054-9111-4260-8D6C-65F705D02C63}" srcOrd="0" destOrd="0" presId="urn:microsoft.com/office/officeart/2005/8/layout/vList6"/>
    <dgm:cxn modelId="{9DD00380-ECC5-4592-ADDE-839933EC4CB1}" type="presParOf" srcId="{FE37CFB1-456D-44A1-8EC6-737E7F682F33}" destId="{14924CD8-C428-45D8-AD32-4F19A72BA91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B06BCF-2B5C-45B8-BC18-7DB53F0F88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5D7531-D7BD-457A-BEA3-13BC91281B6A}">
      <dgm:prSet phldrT="[Текст]" custT="1"/>
      <dgm:spPr/>
      <dgm:t>
        <a:bodyPr/>
        <a:lstStyle/>
        <a:p>
          <a:r>
            <a:rPr lang="ru-RU" sz="1400" dirty="0" smtClean="0"/>
            <a:t>3. Более высокая степень риска</a:t>
          </a:r>
        </a:p>
        <a:p>
          <a:r>
            <a:rPr lang="ru-RU" sz="1400" dirty="0" smtClean="0"/>
            <a:t>(повышенная вероятность полной гибели посевов)</a:t>
          </a:r>
          <a:endParaRPr lang="ru-RU" sz="1400" dirty="0"/>
        </a:p>
      </dgm:t>
    </dgm:pt>
    <dgm:pt modelId="{12702A33-3A8B-4B89-824A-F39E1D70F550}" type="parTrans" cxnId="{F6BFF83B-F5BF-4ED4-A02A-3405A5E6B22E}">
      <dgm:prSet/>
      <dgm:spPr/>
      <dgm:t>
        <a:bodyPr/>
        <a:lstStyle/>
        <a:p>
          <a:endParaRPr lang="ru-RU" sz="2000"/>
        </a:p>
      </dgm:t>
    </dgm:pt>
    <dgm:pt modelId="{A4CCC675-859B-4698-A094-CD5C57555671}" type="sibTrans" cxnId="{F6BFF83B-F5BF-4ED4-A02A-3405A5E6B22E}">
      <dgm:prSet/>
      <dgm:spPr/>
      <dgm:t>
        <a:bodyPr/>
        <a:lstStyle/>
        <a:p>
          <a:endParaRPr lang="ru-RU" sz="2000"/>
        </a:p>
      </dgm:t>
    </dgm:pt>
    <dgm:pt modelId="{965F6448-A403-4494-ABB6-D181D1204A5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4. Сложности в работе со страховой документацией, необходимой для заключения договора и получения </a:t>
          </a:r>
          <a:r>
            <a:rPr lang="ru-RU" sz="1400" dirty="0" smtClean="0"/>
            <a:t>субсидий</a:t>
          </a:r>
          <a:endParaRPr lang="ru-RU" sz="1400" dirty="0"/>
        </a:p>
      </dgm:t>
    </dgm:pt>
    <dgm:pt modelId="{3169EA34-D5BF-4BA8-8CFF-398AC0EBCD52}" type="parTrans" cxnId="{AF6E534B-9D18-472C-BE9F-7A55A6C671BF}">
      <dgm:prSet/>
      <dgm:spPr/>
      <dgm:t>
        <a:bodyPr/>
        <a:lstStyle/>
        <a:p>
          <a:endParaRPr lang="ru-RU" sz="2000"/>
        </a:p>
      </dgm:t>
    </dgm:pt>
    <dgm:pt modelId="{053C8C20-EC68-4390-B37C-813111015332}" type="sibTrans" cxnId="{AF6E534B-9D18-472C-BE9F-7A55A6C671BF}">
      <dgm:prSet/>
      <dgm:spPr/>
      <dgm:t>
        <a:bodyPr/>
        <a:lstStyle/>
        <a:p>
          <a:endParaRPr lang="ru-RU" sz="2000"/>
        </a:p>
      </dgm:t>
    </dgm:pt>
    <dgm:pt modelId="{7A96F954-4025-4D41-82CA-DCE02D6386E5}">
      <dgm:prSet phldrT="[Текст]" custT="1"/>
      <dgm:spPr/>
      <dgm:t>
        <a:bodyPr/>
        <a:lstStyle/>
        <a:p>
          <a:r>
            <a:rPr lang="ru-RU" sz="1400" dirty="0" smtClean="0"/>
            <a:t>5. Отсутствие опыта страхования по другим видам, как следствие – отсутствие понимания, как приобретать страхование и взаимодействовать со страховщиком</a:t>
          </a:r>
          <a:endParaRPr lang="ru-RU" sz="1400" dirty="0"/>
        </a:p>
      </dgm:t>
    </dgm:pt>
    <dgm:pt modelId="{AE465454-60A1-4397-B0BC-4435C03FD8EE}" type="parTrans" cxnId="{1BA56C9C-8FCB-43BB-89FE-DFC52460E23E}">
      <dgm:prSet/>
      <dgm:spPr/>
      <dgm:t>
        <a:bodyPr/>
        <a:lstStyle/>
        <a:p>
          <a:endParaRPr lang="ru-RU" sz="2000"/>
        </a:p>
      </dgm:t>
    </dgm:pt>
    <dgm:pt modelId="{CC7C94FC-FBAF-4C0D-A127-3BAA7074225F}" type="sibTrans" cxnId="{1BA56C9C-8FCB-43BB-89FE-DFC52460E23E}">
      <dgm:prSet/>
      <dgm:spPr/>
      <dgm:t>
        <a:bodyPr/>
        <a:lstStyle/>
        <a:p>
          <a:endParaRPr lang="ru-RU" sz="2000"/>
        </a:p>
      </dgm:t>
    </dgm:pt>
    <dgm:pt modelId="{9D3E2F70-DAE4-4152-BE69-ABD299F4E678}">
      <dgm:prSet phldrT="[Текст]" custT="1"/>
      <dgm:spPr/>
      <dgm:t>
        <a:bodyPr/>
        <a:lstStyle/>
        <a:p>
          <a:r>
            <a:rPr lang="ru-RU" sz="1400" dirty="0" smtClean="0"/>
            <a:t>1. Высокая стоимость страхования для агрария и высокие расходы для страховой компании</a:t>
          </a:r>
          <a:endParaRPr lang="ru-RU" sz="1400" dirty="0"/>
        </a:p>
      </dgm:t>
    </dgm:pt>
    <dgm:pt modelId="{C80F6ED7-33C8-40BE-8EC6-7078ECBD77FE}" type="parTrans" cxnId="{6D63D8D0-C9F6-42CD-9BCA-45304F655C5A}">
      <dgm:prSet/>
      <dgm:spPr/>
      <dgm:t>
        <a:bodyPr/>
        <a:lstStyle/>
        <a:p>
          <a:endParaRPr lang="ru-RU" sz="2000"/>
        </a:p>
      </dgm:t>
    </dgm:pt>
    <dgm:pt modelId="{B8F2AE60-6DBA-40B5-906F-D1AD36081FF0}" type="sibTrans" cxnId="{6D63D8D0-C9F6-42CD-9BCA-45304F655C5A}">
      <dgm:prSet/>
      <dgm:spPr/>
      <dgm:t>
        <a:bodyPr/>
        <a:lstStyle/>
        <a:p>
          <a:endParaRPr lang="ru-RU" sz="2000"/>
        </a:p>
      </dgm:t>
    </dgm:pt>
    <dgm:pt modelId="{55AE29E8-511B-4E45-AC4D-6720E5F2B163}">
      <dgm:prSet phldrT="[Текст]" custT="1"/>
      <dgm:spPr/>
      <dgm:t>
        <a:bodyPr/>
        <a:lstStyle/>
        <a:p>
          <a:r>
            <a:rPr lang="ru-RU" sz="1400" dirty="0" smtClean="0"/>
            <a:t>2. Отсутствие официальной статистической отчетности для расчета урожайности (в т. ч. отсутствие длительной истории производства)</a:t>
          </a:r>
          <a:endParaRPr lang="ru-RU" sz="1400" dirty="0"/>
        </a:p>
      </dgm:t>
    </dgm:pt>
    <dgm:pt modelId="{EB3CC9DE-AC53-4926-B37B-8A2D580E68B6}" type="parTrans" cxnId="{9D651695-3282-49EE-8290-A6309439FE49}">
      <dgm:prSet/>
      <dgm:spPr/>
      <dgm:t>
        <a:bodyPr/>
        <a:lstStyle/>
        <a:p>
          <a:endParaRPr lang="ru-RU" sz="2000"/>
        </a:p>
      </dgm:t>
    </dgm:pt>
    <dgm:pt modelId="{96DCDEA2-9061-4351-B15F-EBF3ACF90F21}" type="sibTrans" cxnId="{9D651695-3282-49EE-8290-A6309439FE49}">
      <dgm:prSet/>
      <dgm:spPr/>
      <dgm:t>
        <a:bodyPr/>
        <a:lstStyle/>
        <a:p>
          <a:endParaRPr lang="ru-RU" sz="2000"/>
        </a:p>
      </dgm:t>
    </dgm:pt>
    <dgm:pt modelId="{21B3F685-561C-436D-8AD7-8D158F3BD465}" type="pres">
      <dgm:prSet presAssocID="{DCB06BCF-2B5C-45B8-BC18-7DB53F0F88A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29D31FA-EE24-4512-8881-7E31929488C9}" type="pres">
      <dgm:prSet presAssocID="{DCB06BCF-2B5C-45B8-BC18-7DB53F0F88AB}" presName="Name1" presStyleCnt="0"/>
      <dgm:spPr/>
    </dgm:pt>
    <dgm:pt modelId="{C2C134C6-65D7-4F87-AF9A-09D0833C4538}" type="pres">
      <dgm:prSet presAssocID="{DCB06BCF-2B5C-45B8-BC18-7DB53F0F88AB}" presName="cycle" presStyleCnt="0"/>
      <dgm:spPr/>
    </dgm:pt>
    <dgm:pt modelId="{600B896B-6AB8-472D-AC39-03476469502F}" type="pres">
      <dgm:prSet presAssocID="{DCB06BCF-2B5C-45B8-BC18-7DB53F0F88AB}" presName="srcNode" presStyleLbl="node1" presStyleIdx="0" presStyleCnt="5"/>
      <dgm:spPr/>
    </dgm:pt>
    <dgm:pt modelId="{F7012789-3342-42B2-93C7-F1324FEF0EC8}" type="pres">
      <dgm:prSet presAssocID="{DCB06BCF-2B5C-45B8-BC18-7DB53F0F88AB}" presName="conn" presStyleLbl="parChTrans1D2" presStyleIdx="0" presStyleCnt="1"/>
      <dgm:spPr/>
      <dgm:t>
        <a:bodyPr/>
        <a:lstStyle/>
        <a:p>
          <a:endParaRPr lang="ru-RU"/>
        </a:p>
      </dgm:t>
    </dgm:pt>
    <dgm:pt modelId="{574B94C1-6ED4-40CB-9B79-C3DBA0B0DB81}" type="pres">
      <dgm:prSet presAssocID="{DCB06BCF-2B5C-45B8-BC18-7DB53F0F88AB}" presName="extraNode" presStyleLbl="node1" presStyleIdx="0" presStyleCnt="5"/>
      <dgm:spPr/>
    </dgm:pt>
    <dgm:pt modelId="{9D699049-103E-46A3-A912-0AC07F33F01F}" type="pres">
      <dgm:prSet presAssocID="{DCB06BCF-2B5C-45B8-BC18-7DB53F0F88AB}" presName="dstNode" presStyleLbl="node1" presStyleIdx="0" presStyleCnt="5"/>
      <dgm:spPr/>
    </dgm:pt>
    <dgm:pt modelId="{4A0E15C1-C079-40C7-9019-14AC2AEA5C5D}" type="pres">
      <dgm:prSet presAssocID="{9D3E2F70-DAE4-4152-BE69-ABD299F4E67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5142D-3B50-4200-B2FC-2F364601BAA9}" type="pres">
      <dgm:prSet presAssocID="{9D3E2F70-DAE4-4152-BE69-ABD299F4E678}" presName="accent_1" presStyleCnt="0"/>
      <dgm:spPr/>
    </dgm:pt>
    <dgm:pt modelId="{EB965DB3-7478-4CD2-B99D-D83E2ABDCAF1}" type="pres">
      <dgm:prSet presAssocID="{9D3E2F70-DAE4-4152-BE69-ABD299F4E678}" presName="accentRepeatNode" presStyleLbl="solidFgAcc1" presStyleIdx="0" presStyleCnt="5"/>
      <dgm:spPr/>
    </dgm:pt>
    <dgm:pt modelId="{5D98D35E-9D28-4A6B-A079-2C320643C534}" type="pres">
      <dgm:prSet presAssocID="{55AE29E8-511B-4E45-AC4D-6720E5F2B16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15EFA-51C3-423A-9E2B-B1656F34376C}" type="pres">
      <dgm:prSet presAssocID="{55AE29E8-511B-4E45-AC4D-6720E5F2B163}" presName="accent_2" presStyleCnt="0"/>
      <dgm:spPr/>
    </dgm:pt>
    <dgm:pt modelId="{991210F5-83F2-41E9-9AED-8F2CB8B5FEC1}" type="pres">
      <dgm:prSet presAssocID="{55AE29E8-511B-4E45-AC4D-6720E5F2B163}" presName="accentRepeatNode" presStyleLbl="solidFgAcc1" presStyleIdx="1" presStyleCnt="5"/>
      <dgm:spPr/>
    </dgm:pt>
    <dgm:pt modelId="{C9DE154B-03ED-4F30-9CFF-B387A8C979D2}" type="pres">
      <dgm:prSet presAssocID="{485D7531-D7BD-457A-BEA3-13BC91281B6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A614E-7788-4EF5-B68B-699E28435EA7}" type="pres">
      <dgm:prSet presAssocID="{485D7531-D7BD-457A-BEA3-13BC91281B6A}" presName="accent_3" presStyleCnt="0"/>
      <dgm:spPr/>
    </dgm:pt>
    <dgm:pt modelId="{B650CAFB-2E89-4311-9A8A-8D618B557936}" type="pres">
      <dgm:prSet presAssocID="{485D7531-D7BD-457A-BEA3-13BC91281B6A}" presName="accentRepeatNode" presStyleLbl="solidFgAcc1" presStyleIdx="2" presStyleCnt="5"/>
      <dgm:spPr/>
    </dgm:pt>
    <dgm:pt modelId="{DCFA12BB-6368-496D-95A7-E9E1C6633D89}" type="pres">
      <dgm:prSet presAssocID="{965F6448-A403-4494-ABB6-D181D1204A5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894E9-2BC2-4D3A-8EDD-E91C51B04512}" type="pres">
      <dgm:prSet presAssocID="{965F6448-A403-4494-ABB6-D181D1204A52}" presName="accent_4" presStyleCnt="0"/>
      <dgm:spPr/>
    </dgm:pt>
    <dgm:pt modelId="{E6726A51-6CD7-49B8-AEEA-3E7DF3824845}" type="pres">
      <dgm:prSet presAssocID="{965F6448-A403-4494-ABB6-D181D1204A52}" presName="accentRepeatNode" presStyleLbl="solidFgAcc1" presStyleIdx="3" presStyleCnt="5"/>
      <dgm:spPr/>
    </dgm:pt>
    <dgm:pt modelId="{C2C9D019-D4EB-4DBF-ACB2-B6F5BA2CFABA}" type="pres">
      <dgm:prSet presAssocID="{7A96F954-4025-4D41-82CA-DCE02D6386E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7B357-F724-40CB-AD18-92D8C555EB4C}" type="pres">
      <dgm:prSet presAssocID="{7A96F954-4025-4D41-82CA-DCE02D6386E5}" presName="accent_5" presStyleCnt="0"/>
      <dgm:spPr/>
    </dgm:pt>
    <dgm:pt modelId="{9D725260-9A60-4147-865C-191166DF3857}" type="pres">
      <dgm:prSet presAssocID="{7A96F954-4025-4D41-82CA-DCE02D6386E5}" presName="accentRepeatNode" presStyleLbl="solidFgAcc1" presStyleIdx="4" presStyleCnt="5"/>
      <dgm:spPr/>
    </dgm:pt>
  </dgm:ptLst>
  <dgm:cxnLst>
    <dgm:cxn modelId="{8897548D-188C-4608-B319-5A1397CD41D1}" type="presOf" srcId="{965F6448-A403-4494-ABB6-D181D1204A52}" destId="{DCFA12BB-6368-496D-95A7-E9E1C6633D89}" srcOrd="0" destOrd="0" presId="urn:microsoft.com/office/officeart/2008/layout/VerticalCurvedList"/>
    <dgm:cxn modelId="{D3BC98D6-1220-4894-BF89-F079DD0CB78A}" type="presOf" srcId="{9D3E2F70-DAE4-4152-BE69-ABD299F4E678}" destId="{4A0E15C1-C079-40C7-9019-14AC2AEA5C5D}" srcOrd="0" destOrd="0" presId="urn:microsoft.com/office/officeart/2008/layout/VerticalCurvedList"/>
    <dgm:cxn modelId="{ADB092AA-97B0-46DC-9344-C39FBEC7F96A}" type="presOf" srcId="{B8F2AE60-6DBA-40B5-906F-D1AD36081FF0}" destId="{F7012789-3342-42B2-93C7-F1324FEF0EC8}" srcOrd="0" destOrd="0" presId="urn:microsoft.com/office/officeart/2008/layout/VerticalCurvedList"/>
    <dgm:cxn modelId="{8D44F015-AD20-4F35-A92B-C38A7DF7FB55}" type="presOf" srcId="{DCB06BCF-2B5C-45B8-BC18-7DB53F0F88AB}" destId="{21B3F685-561C-436D-8AD7-8D158F3BD465}" srcOrd="0" destOrd="0" presId="urn:microsoft.com/office/officeart/2008/layout/VerticalCurvedList"/>
    <dgm:cxn modelId="{AF6E534B-9D18-472C-BE9F-7A55A6C671BF}" srcId="{DCB06BCF-2B5C-45B8-BC18-7DB53F0F88AB}" destId="{965F6448-A403-4494-ABB6-D181D1204A52}" srcOrd="3" destOrd="0" parTransId="{3169EA34-D5BF-4BA8-8CFF-398AC0EBCD52}" sibTransId="{053C8C20-EC68-4390-B37C-813111015332}"/>
    <dgm:cxn modelId="{9D651695-3282-49EE-8290-A6309439FE49}" srcId="{DCB06BCF-2B5C-45B8-BC18-7DB53F0F88AB}" destId="{55AE29E8-511B-4E45-AC4D-6720E5F2B163}" srcOrd="1" destOrd="0" parTransId="{EB3CC9DE-AC53-4926-B37B-8A2D580E68B6}" sibTransId="{96DCDEA2-9061-4351-B15F-EBF3ACF90F21}"/>
    <dgm:cxn modelId="{EE10E154-1DC8-44EC-804D-FB6DC0DBA4DC}" type="presOf" srcId="{55AE29E8-511B-4E45-AC4D-6720E5F2B163}" destId="{5D98D35E-9D28-4A6B-A079-2C320643C534}" srcOrd="0" destOrd="0" presId="urn:microsoft.com/office/officeart/2008/layout/VerticalCurvedList"/>
    <dgm:cxn modelId="{A46DD2FB-51EF-4FF0-BB7C-B4E45918CF7D}" type="presOf" srcId="{7A96F954-4025-4D41-82CA-DCE02D6386E5}" destId="{C2C9D019-D4EB-4DBF-ACB2-B6F5BA2CFABA}" srcOrd="0" destOrd="0" presId="urn:microsoft.com/office/officeart/2008/layout/VerticalCurvedList"/>
    <dgm:cxn modelId="{6D63D8D0-C9F6-42CD-9BCA-45304F655C5A}" srcId="{DCB06BCF-2B5C-45B8-BC18-7DB53F0F88AB}" destId="{9D3E2F70-DAE4-4152-BE69-ABD299F4E678}" srcOrd="0" destOrd="0" parTransId="{C80F6ED7-33C8-40BE-8EC6-7078ECBD77FE}" sibTransId="{B8F2AE60-6DBA-40B5-906F-D1AD36081FF0}"/>
    <dgm:cxn modelId="{F6BFF83B-F5BF-4ED4-A02A-3405A5E6B22E}" srcId="{DCB06BCF-2B5C-45B8-BC18-7DB53F0F88AB}" destId="{485D7531-D7BD-457A-BEA3-13BC91281B6A}" srcOrd="2" destOrd="0" parTransId="{12702A33-3A8B-4B89-824A-F39E1D70F550}" sibTransId="{A4CCC675-859B-4698-A094-CD5C57555671}"/>
    <dgm:cxn modelId="{37791FE5-8985-4A90-BBE8-0DBEF06B4488}" type="presOf" srcId="{485D7531-D7BD-457A-BEA3-13BC91281B6A}" destId="{C9DE154B-03ED-4F30-9CFF-B387A8C979D2}" srcOrd="0" destOrd="0" presId="urn:microsoft.com/office/officeart/2008/layout/VerticalCurvedList"/>
    <dgm:cxn modelId="{1BA56C9C-8FCB-43BB-89FE-DFC52460E23E}" srcId="{DCB06BCF-2B5C-45B8-BC18-7DB53F0F88AB}" destId="{7A96F954-4025-4D41-82CA-DCE02D6386E5}" srcOrd="4" destOrd="0" parTransId="{AE465454-60A1-4397-B0BC-4435C03FD8EE}" sibTransId="{CC7C94FC-FBAF-4C0D-A127-3BAA7074225F}"/>
    <dgm:cxn modelId="{D8A1B7EC-3655-40E0-90F7-D9B21BC4B9E2}" type="presParOf" srcId="{21B3F685-561C-436D-8AD7-8D158F3BD465}" destId="{929D31FA-EE24-4512-8881-7E31929488C9}" srcOrd="0" destOrd="0" presId="urn:microsoft.com/office/officeart/2008/layout/VerticalCurvedList"/>
    <dgm:cxn modelId="{257E35A5-7E24-4B63-9939-D99EEDC054CA}" type="presParOf" srcId="{929D31FA-EE24-4512-8881-7E31929488C9}" destId="{C2C134C6-65D7-4F87-AF9A-09D0833C4538}" srcOrd="0" destOrd="0" presId="urn:microsoft.com/office/officeart/2008/layout/VerticalCurvedList"/>
    <dgm:cxn modelId="{3DD047F7-65C1-405B-8EFE-B5ABBB966960}" type="presParOf" srcId="{C2C134C6-65D7-4F87-AF9A-09D0833C4538}" destId="{600B896B-6AB8-472D-AC39-03476469502F}" srcOrd="0" destOrd="0" presId="urn:microsoft.com/office/officeart/2008/layout/VerticalCurvedList"/>
    <dgm:cxn modelId="{C86A676F-6F50-4B31-A669-305D42818475}" type="presParOf" srcId="{C2C134C6-65D7-4F87-AF9A-09D0833C4538}" destId="{F7012789-3342-42B2-93C7-F1324FEF0EC8}" srcOrd="1" destOrd="0" presId="urn:microsoft.com/office/officeart/2008/layout/VerticalCurvedList"/>
    <dgm:cxn modelId="{5AE32C33-E4E0-4C12-8F99-9DD6279B5437}" type="presParOf" srcId="{C2C134C6-65D7-4F87-AF9A-09D0833C4538}" destId="{574B94C1-6ED4-40CB-9B79-C3DBA0B0DB81}" srcOrd="2" destOrd="0" presId="urn:microsoft.com/office/officeart/2008/layout/VerticalCurvedList"/>
    <dgm:cxn modelId="{CF857F7B-D56B-4B85-B8B3-D53215008916}" type="presParOf" srcId="{C2C134C6-65D7-4F87-AF9A-09D0833C4538}" destId="{9D699049-103E-46A3-A912-0AC07F33F01F}" srcOrd="3" destOrd="0" presId="urn:microsoft.com/office/officeart/2008/layout/VerticalCurvedList"/>
    <dgm:cxn modelId="{BBCF0F00-B3D5-42A4-B715-9736E69291D8}" type="presParOf" srcId="{929D31FA-EE24-4512-8881-7E31929488C9}" destId="{4A0E15C1-C079-40C7-9019-14AC2AEA5C5D}" srcOrd="1" destOrd="0" presId="urn:microsoft.com/office/officeart/2008/layout/VerticalCurvedList"/>
    <dgm:cxn modelId="{C82D777E-96D2-432F-B86B-178A41C57A01}" type="presParOf" srcId="{929D31FA-EE24-4512-8881-7E31929488C9}" destId="{F025142D-3B50-4200-B2FC-2F364601BAA9}" srcOrd="2" destOrd="0" presId="urn:microsoft.com/office/officeart/2008/layout/VerticalCurvedList"/>
    <dgm:cxn modelId="{92DC888E-7835-40E7-8D6C-B9CF9D64B25F}" type="presParOf" srcId="{F025142D-3B50-4200-B2FC-2F364601BAA9}" destId="{EB965DB3-7478-4CD2-B99D-D83E2ABDCAF1}" srcOrd="0" destOrd="0" presId="urn:microsoft.com/office/officeart/2008/layout/VerticalCurvedList"/>
    <dgm:cxn modelId="{7B5580A5-CCB3-426F-AB70-CA246E5EB30A}" type="presParOf" srcId="{929D31FA-EE24-4512-8881-7E31929488C9}" destId="{5D98D35E-9D28-4A6B-A079-2C320643C534}" srcOrd="3" destOrd="0" presId="urn:microsoft.com/office/officeart/2008/layout/VerticalCurvedList"/>
    <dgm:cxn modelId="{3EA004B1-A358-477C-91D3-92F7BB13D966}" type="presParOf" srcId="{929D31FA-EE24-4512-8881-7E31929488C9}" destId="{B1815EFA-51C3-423A-9E2B-B1656F34376C}" srcOrd="4" destOrd="0" presId="urn:microsoft.com/office/officeart/2008/layout/VerticalCurvedList"/>
    <dgm:cxn modelId="{0CBB2683-9B76-46DA-9393-73AA5A413D34}" type="presParOf" srcId="{B1815EFA-51C3-423A-9E2B-B1656F34376C}" destId="{991210F5-83F2-41E9-9AED-8F2CB8B5FEC1}" srcOrd="0" destOrd="0" presId="urn:microsoft.com/office/officeart/2008/layout/VerticalCurvedList"/>
    <dgm:cxn modelId="{DD1BADB7-F3D5-4135-96FC-7B3358BBE514}" type="presParOf" srcId="{929D31FA-EE24-4512-8881-7E31929488C9}" destId="{C9DE154B-03ED-4F30-9CFF-B387A8C979D2}" srcOrd="5" destOrd="0" presId="urn:microsoft.com/office/officeart/2008/layout/VerticalCurvedList"/>
    <dgm:cxn modelId="{C09519EA-14F5-40C7-8049-EEBAE851BB50}" type="presParOf" srcId="{929D31FA-EE24-4512-8881-7E31929488C9}" destId="{5CBA614E-7788-4EF5-B68B-699E28435EA7}" srcOrd="6" destOrd="0" presId="urn:microsoft.com/office/officeart/2008/layout/VerticalCurvedList"/>
    <dgm:cxn modelId="{522DA63F-08E6-4644-988B-E9A778E0363F}" type="presParOf" srcId="{5CBA614E-7788-4EF5-B68B-699E28435EA7}" destId="{B650CAFB-2E89-4311-9A8A-8D618B557936}" srcOrd="0" destOrd="0" presId="urn:microsoft.com/office/officeart/2008/layout/VerticalCurvedList"/>
    <dgm:cxn modelId="{362E8F98-BF4D-40B4-8958-DBE74840B708}" type="presParOf" srcId="{929D31FA-EE24-4512-8881-7E31929488C9}" destId="{DCFA12BB-6368-496D-95A7-E9E1C6633D89}" srcOrd="7" destOrd="0" presId="urn:microsoft.com/office/officeart/2008/layout/VerticalCurvedList"/>
    <dgm:cxn modelId="{A4E608F9-DE42-4F6D-B3A5-0FEE9FD3D850}" type="presParOf" srcId="{929D31FA-EE24-4512-8881-7E31929488C9}" destId="{16D894E9-2BC2-4D3A-8EDD-E91C51B04512}" srcOrd="8" destOrd="0" presId="urn:microsoft.com/office/officeart/2008/layout/VerticalCurvedList"/>
    <dgm:cxn modelId="{8273263A-93A3-44C1-829C-CDF822D945FA}" type="presParOf" srcId="{16D894E9-2BC2-4D3A-8EDD-E91C51B04512}" destId="{E6726A51-6CD7-49B8-AEEA-3E7DF3824845}" srcOrd="0" destOrd="0" presId="urn:microsoft.com/office/officeart/2008/layout/VerticalCurvedList"/>
    <dgm:cxn modelId="{D876E316-5FCE-4F3C-8749-8F745655F22C}" type="presParOf" srcId="{929D31FA-EE24-4512-8881-7E31929488C9}" destId="{C2C9D019-D4EB-4DBF-ACB2-B6F5BA2CFABA}" srcOrd="9" destOrd="0" presId="urn:microsoft.com/office/officeart/2008/layout/VerticalCurvedList"/>
    <dgm:cxn modelId="{6155D83A-5DC6-431F-8651-D26E964D0955}" type="presParOf" srcId="{929D31FA-EE24-4512-8881-7E31929488C9}" destId="{7507B357-F724-40CB-AD18-92D8C555EB4C}" srcOrd="10" destOrd="0" presId="urn:microsoft.com/office/officeart/2008/layout/VerticalCurvedList"/>
    <dgm:cxn modelId="{3401848E-B58A-47F0-B2E2-3A6A78B88F1A}" type="presParOf" srcId="{7507B357-F724-40CB-AD18-92D8C555EB4C}" destId="{9D725260-9A60-4147-865C-191166DF38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4F1273-3243-44C7-8D48-4CE7D6297F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D6E2C-B46C-45C4-8799-7A038F330E96}">
      <dgm:prSet phldrT="[Текст]" custT="1"/>
      <dgm:spPr/>
      <dgm:t>
        <a:bodyPr/>
        <a:lstStyle/>
        <a:p>
          <a:r>
            <a:rPr lang="ru-RU" sz="2000" dirty="0" smtClean="0"/>
            <a:t>1. Адаптация страховых программ к особенностям МФХ</a:t>
          </a:r>
          <a:endParaRPr lang="ru-RU" sz="2000" dirty="0"/>
        </a:p>
      </dgm:t>
    </dgm:pt>
    <dgm:pt modelId="{64318664-FDE6-446C-A250-038FA1F4D51D}" type="parTrans" cxnId="{151527A1-7AE6-4ED3-997B-FB94AEBA5F63}">
      <dgm:prSet/>
      <dgm:spPr/>
      <dgm:t>
        <a:bodyPr/>
        <a:lstStyle/>
        <a:p>
          <a:endParaRPr lang="ru-RU" sz="1600"/>
        </a:p>
      </dgm:t>
    </dgm:pt>
    <dgm:pt modelId="{344361FF-F78A-4AD1-961D-7EF43B33F7B1}" type="sibTrans" cxnId="{151527A1-7AE6-4ED3-997B-FB94AEBA5F63}">
      <dgm:prSet/>
      <dgm:spPr/>
      <dgm:t>
        <a:bodyPr/>
        <a:lstStyle/>
        <a:p>
          <a:endParaRPr lang="ru-RU" sz="1600"/>
        </a:p>
      </dgm:t>
    </dgm:pt>
    <dgm:pt modelId="{C1E9F9D6-EE46-4392-9143-6372690BBF2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2">
                  <a:lumMod val="50000"/>
                </a:schemeClr>
              </a:solidFill>
            </a:rPr>
            <a:t>Дополнительные страховые программы с иными подходами (например, индексное страхование)</a:t>
          </a:r>
          <a:endParaRPr lang="ru-RU" sz="1600" dirty="0">
            <a:solidFill>
              <a:schemeClr val="accent2">
                <a:lumMod val="50000"/>
              </a:schemeClr>
            </a:solidFill>
          </a:endParaRPr>
        </a:p>
      </dgm:t>
    </dgm:pt>
    <dgm:pt modelId="{F6A7C5C6-078F-4161-A196-33970E27F219}" type="parTrans" cxnId="{920DBCC7-E1F8-4AD5-8683-267A712475AB}">
      <dgm:prSet/>
      <dgm:spPr/>
      <dgm:t>
        <a:bodyPr/>
        <a:lstStyle/>
        <a:p>
          <a:endParaRPr lang="ru-RU" sz="1600"/>
        </a:p>
      </dgm:t>
    </dgm:pt>
    <dgm:pt modelId="{830D543A-697A-46C9-B3F3-457DA8B71FCF}" type="sibTrans" cxnId="{920DBCC7-E1F8-4AD5-8683-267A712475AB}">
      <dgm:prSet/>
      <dgm:spPr/>
      <dgm:t>
        <a:bodyPr/>
        <a:lstStyle/>
        <a:p>
          <a:endParaRPr lang="ru-RU" sz="1600"/>
        </a:p>
      </dgm:t>
    </dgm:pt>
    <dgm:pt modelId="{61642EC9-914A-47FD-8149-698441CA0D5F}">
      <dgm:prSet phldrT="[Текст]" custT="1"/>
      <dgm:spPr/>
      <dgm:t>
        <a:bodyPr/>
        <a:lstStyle/>
        <a:p>
          <a:r>
            <a:rPr lang="ru-RU" sz="2000" dirty="0" smtClean="0"/>
            <a:t>2. Использование кооперации для организации страхования</a:t>
          </a:r>
          <a:endParaRPr lang="ru-RU" sz="2000" dirty="0"/>
        </a:p>
      </dgm:t>
    </dgm:pt>
    <dgm:pt modelId="{96D99E97-E437-4249-8B4A-9563542BD8F1}" type="parTrans" cxnId="{7E993D28-D9DD-4877-96AA-2A15CB884965}">
      <dgm:prSet/>
      <dgm:spPr/>
      <dgm:t>
        <a:bodyPr/>
        <a:lstStyle/>
        <a:p>
          <a:endParaRPr lang="ru-RU" sz="1600"/>
        </a:p>
      </dgm:t>
    </dgm:pt>
    <dgm:pt modelId="{94F29CF3-A7D4-4B57-8379-9E98F0B96589}" type="sibTrans" cxnId="{7E993D28-D9DD-4877-96AA-2A15CB884965}">
      <dgm:prSet/>
      <dgm:spPr/>
      <dgm:t>
        <a:bodyPr/>
        <a:lstStyle/>
        <a:p>
          <a:endParaRPr lang="ru-RU" sz="1600"/>
        </a:p>
      </dgm:t>
    </dgm:pt>
    <dgm:pt modelId="{9FA255EC-4D52-4FF6-9D8A-4688FCAE6C77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600" dirty="0" smtClean="0">
              <a:solidFill>
                <a:schemeClr val="accent2">
                  <a:lumMod val="50000"/>
                </a:schemeClr>
              </a:solidFill>
            </a:rPr>
            <a:t>Развитие и привлечение к страхованию с/х кооперативов позволит аккумулировать риски малых хозяйств и снизить цену страхования</a:t>
          </a:r>
          <a:endParaRPr lang="ru-RU" sz="1600" dirty="0">
            <a:solidFill>
              <a:schemeClr val="accent2">
                <a:lumMod val="50000"/>
              </a:schemeClr>
            </a:solidFill>
          </a:endParaRPr>
        </a:p>
      </dgm:t>
    </dgm:pt>
    <dgm:pt modelId="{C3D3045D-D172-448B-8D6F-CDCEE82DD357}" type="parTrans" cxnId="{484D9863-EDEF-442C-9627-ADDE11160D7A}">
      <dgm:prSet/>
      <dgm:spPr/>
      <dgm:t>
        <a:bodyPr/>
        <a:lstStyle/>
        <a:p>
          <a:endParaRPr lang="ru-RU" sz="1600"/>
        </a:p>
      </dgm:t>
    </dgm:pt>
    <dgm:pt modelId="{D1744268-8803-4F70-ACC3-9EF4B6BB8F2E}" type="sibTrans" cxnId="{484D9863-EDEF-442C-9627-ADDE11160D7A}">
      <dgm:prSet/>
      <dgm:spPr/>
      <dgm:t>
        <a:bodyPr/>
        <a:lstStyle/>
        <a:p>
          <a:endParaRPr lang="ru-RU" sz="1600"/>
        </a:p>
      </dgm:t>
    </dgm:pt>
    <dgm:pt modelId="{C0C10443-AB58-4F70-81C9-EA9B066461FD}">
      <dgm:prSet phldrT="[Текст]" custT="1"/>
      <dgm:spPr/>
      <dgm:t>
        <a:bodyPr/>
        <a:lstStyle/>
        <a:p>
          <a:r>
            <a:rPr lang="ru-RU" sz="2000" dirty="0" smtClean="0"/>
            <a:t>3. Совместные проекты с НСА в регионах</a:t>
          </a:r>
        </a:p>
      </dgm:t>
    </dgm:pt>
    <dgm:pt modelId="{A50C33F1-994B-4502-8319-8595ED9F1926}" type="parTrans" cxnId="{972D2D66-A360-40A5-92E0-ECB10411E3FD}">
      <dgm:prSet/>
      <dgm:spPr/>
      <dgm:t>
        <a:bodyPr/>
        <a:lstStyle/>
        <a:p>
          <a:endParaRPr lang="ru-RU" sz="1600"/>
        </a:p>
      </dgm:t>
    </dgm:pt>
    <dgm:pt modelId="{6EC04823-6ECA-4091-8075-0EF2840ABE9F}" type="sibTrans" cxnId="{972D2D66-A360-40A5-92E0-ECB10411E3FD}">
      <dgm:prSet/>
      <dgm:spPr/>
      <dgm:t>
        <a:bodyPr/>
        <a:lstStyle/>
        <a:p>
          <a:endParaRPr lang="ru-RU" sz="1600"/>
        </a:p>
      </dgm:t>
    </dgm:pt>
    <dgm:pt modelId="{8E2CA246-C41F-4C37-A500-912EC43E639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600" dirty="0" smtClean="0">
              <a:solidFill>
                <a:schemeClr val="accent2">
                  <a:lumMod val="50000"/>
                </a:schemeClr>
              </a:solidFill>
            </a:rPr>
            <a:t>Мероприятия по повышению финансовой грамотности</a:t>
          </a:r>
        </a:p>
      </dgm:t>
    </dgm:pt>
    <dgm:pt modelId="{9FC7DE7B-3F05-43F4-B403-E56DD57DF378}" type="parTrans" cxnId="{F7CA0DDE-0EBA-45BC-8749-13CEA1BE183E}">
      <dgm:prSet/>
      <dgm:spPr/>
      <dgm:t>
        <a:bodyPr/>
        <a:lstStyle/>
        <a:p>
          <a:endParaRPr lang="ru-RU" sz="1600"/>
        </a:p>
      </dgm:t>
    </dgm:pt>
    <dgm:pt modelId="{ABFA8F6F-2DFB-4202-82B8-5826FA4B52FD}" type="sibTrans" cxnId="{F7CA0DDE-0EBA-45BC-8749-13CEA1BE183E}">
      <dgm:prSet/>
      <dgm:spPr/>
      <dgm:t>
        <a:bodyPr/>
        <a:lstStyle/>
        <a:p>
          <a:endParaRPr lang="ru-RU" sz="1600"/>
        </a:p>
      </dgm:t>
    </dgm:pt>
    <dgm:pt modelId="{8C331820-A84E-47C2-AD1C-8915D3A04791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1600" dirty="0" smtClean="0">
              <a:solidFill>
                <a:schemeClr val="accent2">
                  <a:lumMod val="50000"/>
                </a:schemeClr>
              </a:solidFill>
            </a:rPr>
            <a:t>Организация «единого окна» по вопросам агрострахования на базе фермерских ассоциаций в регионах</a:t>
          </a:r>
        </a:p>
      </dgm:t>
    </dgm:pt>
    <dgm:pt modelId="{CEBF2FE2-9B51-4C06-9AFA-6E17872F2CE0}" type="parTrans" cxnId="{C1532385-2417-42F5-802A-31DE929E887B}">
      <dgm:prSet/>
      <dgm:spPr/>
      <dgm:t>
        <a:bodyPr/>
        <a:lstStyle/>
        <a:p>
          <a:endParaRPr lang="ru-RU" sz="1600"/>
        </a:p>
      </dgm:t>
    </dgm:pt>
    <dgm:pt modelId="{3CAD9477-9766-46A9-9169-6F2841B70A7F}" type="sibTrans" cxnId="{C1532385-2417-42F5-802A-31DE929E887B}">
      <dgm:prSet/>
      <dgm:spPr/>
      <dgm:t>
        <a:bodyPr/>
        <a:lstStyle/>
        <a:p>
          <a:endParaRPr lang="ru-RU" sz="1600"/>
        </a:p>
      </dgm:t>
    </dgm:pt>
    <dgm:pt modelId="{1B01605B-F24C-46AA-85D8-2E19A2518FDB}" type="pres">
      <dgm:prSet presAssocID="{564F1273-3243-44C7-8D48-4CE7D6297F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D091D-E3F0-4F3B-AAD8-65F539F260DA}" type="pres">
      <dgm:prSet presAssocID="{450D6E2C-B46C-45C4-8799-7A038F330E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EE4AE-FD5E-41E3-8351-6CAA76044360}" type="pres">
      <dgm:prSet presAssocID="{450D6E2C-B46C-45C4-8799-7A038F330E9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7831F-19DC-4E70-A560-750F02513F47}" type="pres">
      <dgm:prSet presAssocID="{61642EC9-914A-47FD-8149-698441CA0D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0C5CD-B371-431D-87E4-28467C01B9F9}" type="pres">
      <dgm:prSet presAssocID="{61642EC9-914A-47FD-8149-698441CA0D5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5A995-6D1D-4021-806D-DAFF42476FEA}" type="pres">
      <dgm:prSet presAssocID="{C0C10443-AB58-4F70-81C9-EA9B066461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2DA38-AD31-42D9-B33F-563E0820371B}" type="pres">
      <dgm:prSet presAssocID="{C0C10443-AB58-4F70-81C9-EA9B066461F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4D9863-EDEF-442C-9627-ADDE11160D7A}" srcId="{61642EC9-914A-47FD-8149-698441CA0D5F}" destId="{9FA255EC-4D52-4FF6-9D8A-4688FCAE6C77}" srcOrd="0" destOrd="0" parTransId="{C3D3045D-D172-448B-8D6F-CDCEE82DD357}" sibTransId="{D1744268-8803-4F70-ACC3-9EF4B6BB8F2E}"/>
    <dgm:cxn modelId="{78D40858-72A1-4829-8C7B-C0ADCCD64E92}" type="presOf" srcId="{C1E9F9D6-EE46-4392-9143-6372690BBF2C}" destId="{AEDEE4AE-FD5E-41E3-8351-6CAA76044360}" srcOrd="0" destOrd="0" presId="urn:microsoft.com/office/officeart/2005/8/layout/vList2"/>
    <dgm:cxn modelId="{36B9DAE0-44B8-413B-99B5-7CBA64BE3C52}" type="presOf" srcId="{8C331820-A84E-47C2-AD1C-8915D3A04791}" destId="{6062DA38-AD31-42D9-B33F-563E0820371B}" srcOrd="0" destOrd="0" presId="urn:microsoft.com/office/officeart/2005/8/layout/vList2"/>
    <dgm:cxn modelId="{C1532385-2417-42F5-802A-31DE929E887B}" srcId="{C0C10443-AB58-4F70-81C9-EA9B066461FD}" destId="{8C331820-A84E-47C2-AD1C-8915D3A04791}" srcOrd="0" destOrd="0" parTransId="{CEBF2FE2-9B51-4C06-9AFA-6E17872F2CE0}" sibTransId="{3CAD9477-9766-46A9-9169-6F2841B70A7F}"/>
    <dgm:cxn modelId="{3F9303EE-9BC5-4DB7-9F71-11A4166AA5B7}" type="presOf" srcId="{9FA255EC-4D52-4FF6-9D8A-4688FCAE6C77}" destId="{9CB0C5CD-B371-431D-87E4-28467C01B9F9}" srcOrd="0" destOrd="0" presId="urn:microsoft.com/office/officeart/2005/8/layout/vList2"/>
    <dgm:cxn modelId="{972D2D66-A360-40A5-92E0-ECB10411E3FD}" srcId="{564F1273-3243-44C7-8D48-4CE7D6297F45}" destId="{C0C10443-AB58-4F70-81C9-EA9B066461FD}" srcOrd="2" destOrd="0" parTransId="{A50C33F1-994B-4502-8319-8595ED9F1926}" sibTransId="{6EC04823-6ECA-4091-8075-0EF2840ABE9F}"/>
    <dgm:cxn modelId="{F7CA0DDE-0EBA-45BC-8749-13CEA1BE183E}" srcId="{C0C10443-AB58-4F70-81C9-EA9B066461FD}" destId="{8E2CA246-C41F-4C37-A500-912EC43E6392}" srcOrd="1" destOrd="0" parTransId="{9FC7DE7B-3F05-43F4-B403-E56DD57DF378}" sibTransId="{ABFA8F6F-2DFB-4202-82B8-5826FA4B52FD}"/>
    <dgm:cxn modelId="{2D08F294-D2CC-4494-8FB7-E0625055A91C}" type="presOf" srcId="{61642EC9-914A-47FD-8149-698441CA0D5F}" destId="{B5F7831F-19DC-4E70-A560-750F02513F47}" srcOrd="0" destOrd="0" presId="urn:microsoft.com/office/officeart/2005/8/layout/vList2"/>
    <dgm:cxn modelId="{2E729A76-5905-4262-A0BB-9899CFF0DD58}" type="presOf" srcId="{450D6E2C-B46C-45C4-8799-7A038F330E96}" destId="{59AD091D-E3F0-4F3B-AAD8-65F539F260DA}" srcOrd="0" destOrd="0" presId="urn:microsoft.com/office/officeart/2005/8/layout/vList2"/>
    <dgm:cxn modelId="{1DD042A4-7B19-4B37-B50F-BAEDFCCE83AC}" type="presOf" srcId="{8E2CA246-C41F-4C37-A500-912EC43E6392}" destId="{6062DA38-AD31-42D9-B33F-563E0820371B}" srcOrd="0" destOrd="1" presId="urn:microsoft.com/office/officeart/2005/8/layout/vList2"/>
    <dgm:cxn modelId="{31C249DF-8584-425C-AF39-944F844671B2}" type="presOf" srcId="{C0C10443-AB58-4F70-81C9-EA9B066461FD}" destId="{8275A995-6D1D-4021-806D-DAFF42476FEA}" srcOrd="0" destOrd="0" presId="urn:microsoft.com/office/officeart/2005/8/layout/vList2"/>
    <dgm:cxn modelId="{C7FD7347-3D7B-47A1-B8DC-001C508C56EE}" type="presOf" srcId="{564F1273-3243-44C7-8D48-4CE7D6297F45}" destId="{1B01605B-F24C-46AA-85D8-2E19A2518FDB}" srcOrd="0" destOrd="0" presId="urn:microsoft.com/office/officeart/2005/8/layout/vList2"/>
    <dgm:cxn modelId="{7E993D28-D9DD-4877-96AA-2A15CB884965}" srcId="{564F1273-3243-44C7-8D48-4CE7D6297F45}" destId="{61642EC9-914A-47FD-8149-698441CA0D5F}" srcOrd="1" destOrd="0" parTransId="{96D99E97-E437-4249-8B4A-9563542BD8F1}" sibTransId="{94F29CF3-A7D4-4B57-8379-9E98F0B96589}"/>
    <dgm:cxn modelId="{920DBCC7-E1F8-4AD5-8683-267A712475AB}" srcId="{450D6E2C-B46C-45C4-8799-7A038F330E96}" destId="{C1E9F9D6-EE46-4392-9143-6372690BBF2C}" srcOrd="0" destOrd="0" parTransId="{F6A7C5C6-078F-4161-A196-33970E27F219}" sibTransId="{830D543A-697A-46C9-B3F3-457DA8B71FCF}"/>
    <dgm:cxn modelId="{151527A1-7AE6-4ED3-997B-FB94AEBA5F63}" srcId="{564F1273-3243-44C7-8D48-4CE7D6297F45}" destId="{450D6E2C-B46C-45C4-8799-7A038F330E96}" srcOrd="0" destOrd="0" parTransId="{64318664-FDE6-446C-A250-038FA1F4D51D}" sibTransId="{344361FF-F78A-4AD1-961D-7EF43B33F7B1}"/>
    <dgm:cxn modelId="{D2C81007-EDB8-4E52-AAEA-DEC15B5C6297}" type="presParOf" srcId="{1B01605B-F24C-46AA-85D8-2E19A2518FDB}" destId="{59AD091D-E3F0-4F3B-AAD8-65F539F260DA}" srcOrd="0" destOrd="0" presId="urn:microsoft.com/office/officeart/2005/8/layout/vList2"/>
    <dgm:cxn modelId="{05FA63AD-3BF8-4661-9709-EEFFD90AC76F}" type="presParOf" srcId="{1B01605B-F24C-46AA-85D8-2E19A2518FDB}" destId="{AEDEE4AE-FD5E-41E3-8351-6CAA76044360}" srcOrd="1" destOrd="0" presId="urn:microsoft.com/office/officeart/2005/8/layout/vList2"/>
    <dgm:cxn modelId="{C2CDE429-80B0-4664-B397-2AE890AB1A57}" type="presParOf" srcId="{1B01605B-F24C-46AA-85D8-2E19A2518FDB}" destId="{B5F7831F-19DC-4E70-A560-750F02513F47}" srcOrd="2" destOrd="0" presId="urn:microsoft.com/office/officeart/2005/8/layout/vList2"/>
    <dgm:cxn modelId="{8656C2EE-8D3F-4B5E-AC6B-85A3DB0F8431}" type="presParOf" srcId="{1B01605B-F24C-46AA-85D8-2E19A2518FDB}" destId="{9CB0C5CD-B371-431D-87E4-28467C01B9F9}" srcOrd="3" destOrd="0" presId="urn:microsoft.com/office/officeart/2005/8/layout/vList2"/>
    <dgm:cxn modelId="{31815CCA-97BE-4A62-A105-D7E75736AF1B}" type="presParOf" srcId="{1B01605B-F24C-46AA-85D8-2E19A2518FDB}" destId="{8275A995-6D1D-4021-806D-DAFF42476FEA}" srcOrd="4" destOrd="0" presId="urn:microsoft.com/office/officeart/2005/8/layout/vList2"/>
    <dgm:cxn modelId="{4EDE3763-0349-4653-B715-BB2C4B5563BD}" type="presParOf" srcId="{1B01605B-F24C-46AA-85D8-2E19A2518FDB}" destId="{6062DA38-AD31-42D9-B33F-563E0820371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90F1-B97C-4EF2-8CDA-7931D316803B}">
      <dsp:nvSpPr>
        <dsp:cNvPr id="0" name=""/>
        <dsp:cNvSpPr/>
      </dsp:nvSpPr>
      <dsp:spPr>
        <a:xfrm>
          <a:off x="0" y="414847"/>
          <a:ext cx="5773770" cy="360860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82DA8-6D44-42AA-B0D3-D9F65A8084E1}">
      <dsp:nvSpPr>
        <dsp:cNvPr id="0" name=""/>
        <dsp:cNvSpPr/>
      </dsp:nvSpPr>
      <dsp:spPr>
        <a:xfrm>
          <a:off x="568716" y="3098207"/>
          <a:ext cx="132796" cy="132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F1881-98C1-47B2-9EEF-09BDF45B39ED}">
      <dsp:nvSpPr>
        <dsp:cNvPr id="0" name=""/>
        <dsp:cNvSpPr/>
      </dsp:nvSpPr>
      <dsp:spPr>
        <a:xfrm>
          <a:off x="635114" y="3164606"/>
          <a:ext cx="756364" cy="858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36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2010</a:t>
          </a:r>
          <a:endParaRPr lang="ru-RU" sz="2400" kern="1200" dirty="0">
            <a:latin typeface="+mj-lt"/>
          </a:endParaRPr>
        </a:p>
      </dsp:txBody>
      <dsp:txXfrm>
        <a:off x="635114" y="3164606"/>
        <a:ext cx="756364" cy="858848"/>
      </dsp:txXfrm>
    </dsp:sp>
    <dsp:sp modelId="{7457BBD7-A591-4472-B7EF-3B4F4FABA126}">
      <dsp:nvSpPr>
        <dsp:cNvPr id="0" name=""/>
        <dsp:cNvSpPr/>
      </dsp:nvSpPr>
      <dsp:spPr>
        <a:xfrm>
          <a:off x="1287550" y="2407520"/>
          <a:ext cx="207855" cy="207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CCBEE-6746-468D-A827-90F75DE4F846}">
      <dsp:nvSpPr>
        <dsp:cNvPr id="0" name=""/>
        <dsp:cNvSpPr/>
      </dsp:nvSpPr>
      <dsp:spPr>
        <a:xfrm>
          <a:off x="1391478" y="2511448"/>
          <a:ext cx="958445" cy="15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13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2012</a:t>
          </a:r>
          <a:endParaRPr lang="ru-RU" sz="2400" kern="1200" dirty="0">
            <a:latin typeface="+mj-lt"/>
          </a:endParaRPr>
        </a:p>
      </dsp:txBody>
      <dsp:txXfrm>
        <a:off x="1391478" y="2511448"/>
        <a:ext cx="958445" cy="1512006"/>
      </dsp:txXfrm>
    </dsp:sp>
    <dsp:sp modelId="{43306697-A05A-4AD5-BE9A-F4613FFDCEB9}">
      <dsp:nvSpPr>
        <dsp:cNvPr id="0" name=""/>
        <dsp:cNvSpPr/>
      </dsp:nvSpPr>
      <dsp:spPr>
        <a:xfrm>
          <a:off x="2211354" y="1856846"/>
          <a:ext cx="277141" cy="277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221CB-7210-4B22-8D1A-DFCFED094377}">
      <dsp:nvSpPr>
        <dsp:cNvPr id="0" name=""/>
        <dsp:cNvSpPr/>
      </dsp:nvSpPr>
      <dsp:spPr>
        <a:xfrm>
          <a:off x="2349924" y="1995417"/>
          <a:ext cx="1114337" cy="2028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5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2013</a:t>
          </a:r>
          <a:endParaRPr lang="ru-RU" sz="2400" kern="1200" dirty="0">
            <a:latin typeface="+mj-lt"/>
          </a:endParaRPr>
        </a:p>
      </dsp:txBody>
      <dsp:txXfrm>
        <a:off x="2349924" y="1995417"/>
        <a:ext cx="1114337" cy="2028037"/>
      </dsp:txXfrm>
    </dsp:sp>
    <dsp:sp modelId="{D04FEA91-ECB3-4A6B-A4FB-9DC0FF73381E}">
      <dsp:nvSpPr>
        <dsp:cNvPr id="0" name=""/>
        <dsp:cNvSpPr/>
      </dsp:nvSpPr>
      <dsp:spPr>
        <a:xfrm>
          <a:off x="3285275" y="1426700"/>
          <a:ext cx="357973" cy="357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76ADD-528F-4284-88FC-DA2DE3B2082B}">
      <dsp:nvSpPr>
        <dsp:cNvPr id="0" name=""/>
        <dsp:cNvSpPr/>
      </dsp:nvSpPr>
      <dsp:spPr>
        <a:xfrm>
          <a:off x="3464262" y="1605687"/>
          <a:ext cx="1154754" cy="2417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68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2014-2017</a:t>
          </a:r>
          <a:endParaRPr lang="ru-RU" sz="2400" kern="1200" dirty="0">
            <a:latin typeface="+mj-lt"/>
          </a:endParaRPr>
        </a:p>
      </dsp:txBody>
      <dsp:txXfrm>
        <a:off x="3464262" y="1605687"/>
        <a:ext cx="1154754" cy="2417766"/>
      </dsp:txXfrm>
    </dsp:sp>
    <dsp:sp modelId="{3A66D9E0-90C6-4772-BE95-06DF266FF996}">
      <dsp:nvSpPr>
        <dsp:cNvPr id="0" name=""/>
        <dsp:cNvSpPr/>
      </dsp:nvSpPr>
      <dsp:spPr>
        <a:xfrm>
          <a:off x="4390952" y="1139455"/>
          <a:ext cx="456127" cy="456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C5279-97CF-494D-91CF-C489F9D9DA85}">
      <dsp:nvSpPr>
        <dsp:cNvPr id="0" name=""/>
        <dsp:cNvSpPr/>
      </dsp:nvSpPr>
      <dsp:spPr>
        <a:xfrm>
          <a:off x="4619016" y="1367519"/>
          <a:ext cx="1154754" cy="265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6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</a:rPr>
            <a:t>2018</a:t>
          </a:r>
          <a:endParaRPr lang="ru-RU" sz="2400" kern="1200" dirty="0">
            <a:latin typeface="+mj-lt"/>
          </a:endParaRPr>
        </a:p>
      </dsp:txBody>
      <dsp:txXfrm>
        <a:off x="4619016" y="1367519"/>
        <a:ext cx="1154754" cy="2655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793E4-88F2-457C-ABE6-3FF14E6E65A7}">
      <dsp:nvSpPr>
        <dsp:cNvPr id="0" name=""/>
        <dsp:cNvSpPr/>
      </dsp:nvSpPr>
      <dsp:spPr>
        <a:xfrm>
          <a:off x="-4855606" y="-744128"/>
          <a:ext cx="5783187" cy="5783187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BD15F-62B8-46A9-ADA2-4D54D928FBEB}">
      <dsp:nvSpPr>
        <dsp:cNvPr id="0" name=""/>
        <dsp:cNvSpPr/>
      </dsp:nvSpPr>
      <dsp:spPr>
        <a:xfrm>
          <a:off x="405877" y="268347"/>
          <a:ext cx="7024120" cy="53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274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Изменение закона об агростраховании</a:t>
          </a:r>
          <a:endParaRPr lang="ru-RU" sz="1700" kern="1200" dirty="0"/>
        </a:p>
      </dsp:txBody>
      <dsp:txXfrm>
        <a:off x="405877" y="268347"/>
        <a:ext cx="7024120" cy="537038"/>
      </dsp:txXfrm>
    </dsp:sp>
    <dsp:sp modelId="{E52BE992-B8FD-4874-B7A4-4C285464A10D}">
      <dsp:nvSpPr>
        <dsp:cNvPr id="0" name=""/>
        <dsp:cNvSpPr/>
      </dsp:nvSpPr>
      <dsp:spPr>
        <a:xfrm>
          <a:off x="70228" y="201217"/>
          <a:ext cx="671297" cy="67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D8B10-2052-4E16-AD9A-696B91783345}">
      <dsp:nvSpPr>
        <dsp:cNvPr id="0" name=""/>
        <dsp:cNvSpPr/>
      </dsp:nvSpPr>
      <dsp:spPr>
        <a:xfrm>
          <a:off x="790703" y="1073646"/>
          <a:ext cx="6639294" cy="53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274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Контроль МСХ РФ совместно с НСА за организацией агрострахования в регионах</a:t>
          </a:r>
          <a:endParaRPr lang="ru-RU" sz="1700" kern="1200" dirty="0"/>
        </a:p>
      </dsp:txBody>
      <dsp:txXfrm>
        <a:off x="790703" y="1073646"/>
        <a:ext cx="6639294" cy="537038"/>
      </dsp:txXfrm>
    </dsp:sp>
    <dsp:sp modelId="{4F2470B1-A383-4894-A83E-B58BE7F6069A}">
      <dsp:nvSpPr>
        <dsp:cNvPr id="0" name=""/>
        <dsp:cNvSpPr/>
      </dsp:nvSpPr>
      <dsp:spPr>
        <a:xfrm>
          <a:off x="455054" y="1006517"/>
          <a:ext cx="671297" cy="67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90FCA-45B9-461B-96A7-A44B982DAFFE}">
      <dsp:nvSpPr>
        <dsp:cNvPr id="0" name=""/>
        <dsp:cNvSpPr/>
      </dsp:nvSpPr>
      <dsp:spPr>
        <a:xfrm>
          <a:off x="908814" y="1878946"/>
          <a:ext cx="6521184" cy="53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274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Предоставление повышенной погектарной господдержки</a:t>
          </a:r>
          <a:endParaRPr lang="ru-RU" sz="1700" kern="1200" dirty="0"/>
        </a:p>
      </dsp:txBody>
      <dsp:txXfrm>
        <a:off x="908814" y="1878946"/>
        <a:ext cx="6521184" cy="537038"/>
      </dsp:txXfrm>
    </dsp:sp>
    <dsp:sp modelId="{1A8BFAA1-4092-4B4D-A225-4D5996A689C4}">
      <dsp:nvSpPr>
        <dsp:cNvPr id="0" name=""/>
        <dsp:cNvSpPr/>
      </dsp:nvSpPr>
      <dsp:spPr>
        <a:xfrm>
          <a:off x="573165" y="1811816"/>
          <a:ext cx="671297" cy="67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CD7FD-921E-4A0A-A91C-2AC26CC20AB7}">
      <dsp:nvSpPr>
        <dsp:cNvPr id="0" name=""/>
        <dsp:cNvSpPr/>
      </dsp:nvSpPr>
      <dsp:spPr>
        <a:xfrm>
          <a:off x="790703" y="2684245"/>
          <a:ext cx="6639294" cy="53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274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Изменения порядка предоставления помощи при ЧС </a:t>
          </a:r>
          <a:endParaRPr lang="ru-RU" sz="1700" kern="1200" dirty="0"/>
        </a:p>
      </dsp:txBody>
      <dsp:txXfrm>
        <a:off x="790703" y="2684245"/>
        <a:ext cx="6639294" cy="537038"/>
      </dsp:txXfrm>
    </dsp:sp>
    <dsp:sp modelId="{1CEF8572-1DF6-44D7-A74F-5EDCF5F1C6B2}">
      <dsp:nvSpPr>
        <dsp:cNvPr id="0" name=""/>
        <dsp:cNvSpPr/>
      </dsp:nvSpPr>
      <dsp:spPr>
        <a:xfrm>
          <a:off x="455054" y="2617116"/>
          <a:ext cx="671297" cy="67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DF98C-232B-48F9-A566-29AB5407FEA1}">
      <dsp:nvSpPr>
        <dsp:cNvPr id="0" name=""/>
        <dsp:cNvSpPr/>
      </dsp:nvSpPr>
      <dsp:spPr>
        <a:xfrm>
          <a:off x="405877" y="3489545"/>
          <a:ext cx="7024120" cy="537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274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Мероприятия НСА и Банка России по информированию аграриев</a:t>
          </a:r>
        </a:p>
      </dsp:txBody>
      <dsp:txXfrm>
        <a:off x="405877" y="3489545"/>
        <a:ext cx="7024120" cy="537038"/>
      </dsp:txXfrm>
    </dsp:sp>
    <dsp:sp modelId="{5669FCE6-B09E-472D-A6F6-FC3F181EF2D2}">
      <dsp:nvSpPr>
        <dsp:cNvPr id="0" name=""/>
        <dsp:cNvSpPr/>
      </dsp:nvSpPr>
      <dsp:spPr>
        <a:xfrm>
          <a:off x="70228" y="3422415"/>
          <a:ext cx="671297" cy="67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5DEEE-2FC6-411A-AA45-FF2B0D82FB0E}">
      <dsp:nvSpPr>
        <dsp:cNvPr id="0" name=""/>
        <dsp:cNvSpPr/>
      </dsp:nvSpPr>
      <dsp:spPr>
        <a:xfrm>
          <a:off x="2477679" y="4508"/>
          <a:ext cx="3711984" cy="107732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Порог: </a:t>
          </a:r>
          <a:r>
            <a:rPr lang="ru-RU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0%</a:t>
          </a:r>
          <a:r>
            <a:rPr lang="ru-RU" sz="1100" b="1" kern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вместо </a:t>
          </a:r>
          <a:r>
            <a:rPr lang="ru-RU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20%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Франшиза (урожай): </a:t>
          </a:r>
          <a:r>
            <a:rPr lang="ru-RU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10</a:t>
          </a:r>
          <a:r>
            <a:rPr lang="en-US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-</a:t>
          </a:r>
          <a:r>
            <a:rPr lang="ru-RU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5</a:t>
          </a:r>
          <a:r>
            <a:rPr lang="en-US" sz="1100" b="1" kern="1200" dirty="0" smtClean="0">
              <a:solidFill>
                <a:srgbClr val="CA3F3C"/>
              </a:solidFill>
              <a:latin typeface="+mj-lt"/>
              <a:cs typeface="Arial" panose="020B0604020202020204" pitchFamily="34" charset="0"/>
            </a:rPr>
            <a:t>0 % </a:t>
          </a:r>
          <a:r>
            <a:rPr lang="ru-RU" sz="1100" kern="1200" dirty="0" smtClean="0">
              <a:solidFill>
                <a:schemeClr val="tx1"/>
              </a:solidFill>
              <a:latin typeface="+mj-lt"/>
            </a:rPr>
            <a:t>страховой суммы</a:t>
          </a:r>
          <a:r>
            <a:rPr lang="en-US" sz="11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1100" i="1" kern="1200" dirty="0" smtClean="0">
              <a:solidFill>
                <a:schemeClr val="tx1"/>
              </a:solidFill>
              <a:latin typeface="+mj-lt"/>
            </a:rPr>
            <a:t>(</a:t>
          </a:r>
          <a:r>
            <a:rPr lang="ru-RU" sz="1100" i="1" kern="1200" dirty="0" smtClean="0">
              <a:solidFill>
                <a:schemeClr val="tx1"/>
              </a:solidFill>
              <a:latin typeface="+mj-lt"/>
            </a:rPr>
            <a:t>сейчас </a:t>
          </a:r>
          <a:r>
            <a:rPr lang="en-US" sz="1100" i="1" kern="1200" baseline="0" dirty="0" smtClean="0">
              <a:solidFill>
                <a:schemeClr val="tx1"/>
              </a:solidFill>
              <a:latin typeface="+mj-lt"/>
            </a:rPr>
            <a:t>0-30 %</a:t>
          </a:r>
          <a:r>
            <a:rPr lang="ru-RU" sz="1100" i="1" kern="1200" baseline="0" dirty="0" smtClean="0">
              <a:solidFill>
                <a:schemeClr val="tx1"/>
              </a:solidFill>
              <a:latin typeface="+mj-lt"/>
            </a:rPr>
            <a:t>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Страховая сумма: </a:t>
          </a:r>
          <a:r>
            <a: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rgbClr val="CA3F3C"/>
              </a:solidFill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rPr>
            <a:t>100-70 %</a:t>
          </a:r>
          <a:r>
            <a: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rPr>
            <a:t> </a:t>
          </a:r>
          <a:r>
            <a:rPr kumimoji="0" 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rPr>
            <a:t>страховой стоимости </a:t>
          </a:r>
          <a:r>
            <a:rPr lang="en-US" sz="1100" i="1" kern="1200" dirty="0" smtClean="0">
              <a:solidFill>
                <a:schemeClr val="tx1"/>
              </a:solidFill>
              <a:latin typeface="+mj-lt"/>
            </a:rPr>
            <a:t>(</a:t>
          </a:r>
          <a:r>
            <a:rPr lang="ru-RU" sz="1100" i="1" kern="1200" dirty="0" smtClean="0">
              <a:solidFill>
                <a:schemeClr val="tx1"/>
              </a:solidFill>
              <a:latin typeface="+mj-lt"/>
            </a:rPr>
            <a:t>сейчас 1</a:t>
          </a:r>
          <a:r>
            <a:rPr lang="en-US" sz="1100" i="1" kern="1200" dirty="0" smtClean="0">
              <a:solidFill>
                <a:schemeClr val="tx1"/>
              </a:solidFill>
              <a:latin typeface="+mj-lt"/>
            </a:rPr>
            <a:t>00-80 %)</a:t>
          </a:r>
          <a:endParaRPr lang="ru-RU" sz="1100" i="1" kern="1200" dirty="0">
            <a:solidFill>
              <a:schemeClr val="tx1"/>
            </a:solidFill>
            <a:latin typeface="+mj-lt"/>
          </a:endParaRPr>
        </a:p>
      </dsp:txBody>
      <dsp:txXfrm>
        <a:off x="2477679" y="139173"/>
        <a:ext cx="3307988" cy="807992"/>
      </dsp:txXfrm>
    </dsp:sp>
    <dsp:sp modelId="{C98AB623-4A77-4508-B231-A7BFE7BC4C88}">
      <dsp:nvSpPr>
        <dsp:cNvPr id="0" name=""/>
        <dsp:cNvSpPr/>
      </dsp:nvSpPr>
      <dsp:spPr>
        <a:xfrm>
          <a:off x="3023" y="178045"/>
          <a:ext cx="2474656" cy="7302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Снятие порога и расширение уровня франшиз</a:t>
          </a:r>
          <a:endParaRPr lang="ru-RU" sz="1600" kern="1200" dirty="0"/>
        </a:p>
      </dsp:txBody>
      <dsp:txXfrm>
        <a:off x="38671" y="213693"/>
        <a:ext cx="2403360" cy="658953"/>
      </dsp:txXfrm>
    </dsp:sp>
    <dsp:sp modelId="{610D8C57-3D5D-437E-BADE-152F0B7F3EAE}">
      <dsp:nvSpPr>
        <dsp:cNvPr id="0" name=""/>
        <dsp:cNvSpPr/>
      </dsp:nvSpPr>
      <dsp:spPr>
        <a:xfrm>
          <a:off x="2477679" y="1154856"/>
          <a:ext cx="3711984" cy="951413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/>
            <a:t>+ риски</a:t>
          </a:r>
          <a:r>
            <a:rPr lang="ru-RU" sz="1100" kern="1200" baseline="0" dirty="0" smtClean="0"/>
            <a:t>: сильный ливень, сильный или продолжительный дождь, раннее появление или установление снежного покрова, промерзание верхнего слоя почвы</a:t>
          </a:r>
          <a:endParaRPr lang="ru-RU" sz="1100" kern="1200" dirty="0" smtClean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>
            <a:solidFill>
              <a:srgbClr val="CA3F3C"/>
            </a:solidFill>
            <a:latin typeface="+mj-lt"/>
            <a:cs typeface="Arial" panose="020B0604020202020204" pitchFamily="34" charset="0"/>
          </a:endParaRPr>
        </a:p>
      </dsp:txBody>
      <dsp:txXfrm>
        <a:off x="2477679" y="1273783"/>
        <a:ext cx="3355204" cy="713559"/>
      </dsp:txXfrm>
    </dsp:sp>
    <dsp:sp modelId="{2F239E29-2131-4C9D-81A4-F3E51A3F0F4A}">
      <dsp:nvSpPr>
        <dsp:cNvPr id="0" name=""/>
        <dsp:cNvSpPr/>
      </dsp:nvSpPr>
      <dsp:spPr>
        <a:xfrm>
          <a:off x="3023" y="1265438"/>
          <a:ext cx="2474656" cy="7302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Расширение перечня рисков </a:t>
          </a:r>
          <a:endParaRPr lang="ru-RU" sz="1600" kern="1200" dirty="0"/>
        </a:p>
      </dsp:txBody>
      <dsp:txXfrm>
        <a:off x="38671" y="1301086"/>
        <a:ext cx="2403360" cy="658953"/>
      </dsp:txXfrm>
    </dsp:sp>
    <dsp:sp modelId="{F3059C24-A684-4576-AD9D-1995E85AA4F2}">
      <dsp:nvSpPr>
        <dsp:cNvPr id="0" name=""/>
        <dsp:cNvSpPr/>
      </dsp:nvSpPr>
      <dsp:spPr>
        <a:xfrm>
          <a:off x="2477679" y="2179294"/>
          <a:ext cx="3711984" cy="1130331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Можно застраховать урожай как по мультирисковой программе, так и по перечню отдельных рисков</a:t>
          </a:r>
          <a:endParaRPr lang="ru-RU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/>
            <a:t>Но: не решается задача адаптации условий страхования к особенностям некоторых направлений (страхование озимых, индексное страхование затрат, теплицы и др.)</a:t>
          </a:r>
          <a:endParaRPr lang="ru-RU" sz="900" i="1" kern="1200" dirty="0"/>
        </a:p>
      </dsp:txBody>
      <dsp:txXfrm>
        <a:off x="2477679" y="2320585"/>
        <a:ext cx="3288110" cy="847749"/>
      </dsp:txXfrm>
    </dsp:sp>
    <dsp:sp modelId="{0737D471-93B2-4B02-B582-A0A734A039A9}">
      <dsp:nvSpPr>
        <dsp:cNvPr id="0" name=""/>
        <dsp:cNvSpPr/>
      </dsp:nvSpPr>
      <dsp:spPr>
        <a:xfrm>
          <a:off x="0" y="2401593"/>
          <a:ext cx="2474656" cy="7302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r>
            <a:rPr lang="ru-RU" sz="1400" kern="1200" dirty="0" smtClean="0"/>
            <a:t>. Возможность страхования отдельных рисков</a:t>
          </a:r>
          <a:endParaRPr lang="ru-RU" sz="1400" kern="1200" dirty="0"/>
        </a:p>
      </dsp:txBody>
      <dsp:txXfrm>
        <a:off x="35648" y="2437241"/>
        <a:ext cx="2403360" cy="658953"/>
      </dsp:txXfrm>
    </dsp:sp>
    <dsp:sp modelId="{73C2BB65-BB2A-43D3-B40F-5D6374F7A61B}">
      <dsp:nvSpPr>
        <dsp:cNvPr id="0" name=""/>
        <dsp:cNvSpPr/>
      </dsp:nvSpPr>
      <dsp:spPr>
        <a:xfrm>
          <a:off x="2477679" y="3382650"/>
          <a:ext cx="3711984" cy="103876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" tIns="635" rIns="635" bIns="63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00" kern="1200" dirty="0" smtClean="0"/>
            <a:t> </a:t>
          </a:r>
          <a:endParaRPr lang="ru-RU" sz="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Возможность страхования одного объекта несколькими СК (разделение крупных рисков для передачи в страхование)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Объект страхования - посевы или поголовье в рамках </a:t>
          </a:r>
          <a:r>
            <a:rPr lang="ru-RU" sz="1100" b="1" kern="1200" dirty="0" smtClean="0"/>
            <a:t>одного субъекта РФ</a:t>
          </a:r>
          <a:endParaRPr lang="ru-RU" sz="1100" b="1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>
        <a:off x="2477679" y="3512496"/>
        <a:ext cx="3322447" cy="779073"/>
      </dsp:txXfrm>
    </dsp:sp>
    <dsp:sp modelId="{270901E0-71FD-4430-8592-083C265E49A6}">
      <dsp:nvSpPr>
        <dsp:cNvPr id="0" name=""/>
        <dsp:cNvSpPr/>
      </dsp:nvSpPr>
      <dsp:spPr>
        <a:xfrm>
          <a:off x="3023" y="3456384"/>
          <a:ext cx="2474656" cy="89129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4. </a:t>
          </a:r>
          <a:r>
            <a:rPr lang="ru-RU" sz="1400" kern="1200" dirty="0" smtClean="0"/>
            <a:t>Возможность сострахования, уточнение порядка субсидирования для агрохолдингов</a:t>
          </a:r>
          <a:endParaRPr lang="ru-RU" sz="1600" kern="1200" dirty="0"/>
        </a:p>
      </dsp:txBody>
      <dsp:txXfrm>
        <a:off x="46533" y="3499894"/>
        <a:ext cx="2387636" cy="804278"/>
      </dsp:txXfrm>
    </dsp:sp>
    <dsp:sp modelId="{14924CD8-C428-45D8-AD32-4F19A72BA91B}">
      <dsp:nvSpPr>
        <dsp:cNvPr id="0" name=""/>
        <dsp:cNvSpPr/>
      </dsp:nvSpPr>
      <dsp:spPr>
        <a:xfrm>
          <a:off x="2448266" y="4458951"/>
          <a:ext cx="3715612" cy="73024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Экспертиза может проводиться на основании материалов, полученных в результате авиационного или космического иониторинга</a:t>
          </a:r>
          <a:endParaRPr lang="ru-RU" sz="1100" kern="1200" dirty="0"/>
        </a:p>
      </dsp:txBody>
      <dsp:txXfrm>
        <a:off x="2448266" y="4550232"/>
        <a:ext cx="3441769" cy="547687"/>
      </dsp:txXfrm>
    </dsp:sp>
    <dsp:sp modelId="{944E5054-9111-4260-8D6C-65F705D02C63}">
      <dsp:nvSpPr>
        <dsp:cNvPr id="0" name=""/>
        <dsp:cNvSpPr/>
      </dsp:nvSpPr>
      <dsp:spPr>
        <a:xfrm>
          <a:off x="0" y="4494441"/>
          <a:ext cx="2477075" cy="7302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5. Правовой статус космического мониторинга</a:t>
          </a:r>
          <a:endParaRPr lang="ru-RU" sz="1600" kern="1200" dirty="0"/>
        </a:p>
      </dsp:txBody>
      <dsp:txXfrm>
        <a:off x="35648" y="4530089"/>
        <a:ext cx="2405779" cy="658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12789-3342-42B2-93C7-F1324FEF0EC8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E15C1-C079-40C7-9019-14AC2AEA5C5D}">
      <dsp:nvSpPr>
        <dsp:cNvPr id="0" name=""/>
        <dsp:cNvSpPr/>
      </dsp:nvSpPr>
      <dsp:spPr>
        <a:xfrm>
          <a:off x="454795" y="301423"/>
          <a:ext cx="7902872" cy="60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1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Высокая стоимость страхования для агрария и высокие расходы для страховой компании</a:t>
          </a:r>
          <a:endParaRPr lang="ru-RU" sz="1400" kern="1200" dirty="0"/>
        </a:p>
      </dsp:txBody>
      <dsp:txXfrm>
        <a:off x="454795" y="301423"/>
        <a:ext cx="7902872" cy="603232"/>
      </dsp:txXfrm>
    </dsp:sp>
    <dsp:sp modelId="{EB965DB3-7478-4CD2-B99D-D83E2ABDCAF1}">
      <dsp:nvSpPr>
        <dsp:cNvPr id="0" name=""/>
        <dsp:cNvSpPr/>
      </dsp:nvSpPr>
      <dsp:spPr>
        <a:xfrm>
          <a:off x="77775" y="226019"/>
          <a:ext cx="754040" cy="754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8D35E-9D28-4A6B-A079-2C320643C534}">
      <dsp:nvSpPr>
        <dsp:cNvPr id="0" name=""/>
        <dsp:cNvSpPr/>
      </dsp:nvSpPr>
      <dsp:spPr>
        <a:xfrm>
          <a:off x="887054" y="1205981"/>
          <a:ext cx="7470613" cy="60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1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Отсутствие официальной статистической отчетности для расчета урожайности (в т. ч. отсутствие длительной истории производства)</a:t>
          </a:r>
          <a:endParaRPr lang="ru-RU" sz="1400" kern="1200" dirty="0"/>
        </a:p>
      </dsp:txBody>
      <dsp:txXfrm>
        <a:off x="887054" y="1205981"/>
        <a:ext cx="7470613" cy="603232"/>
      </dsp:txXfrm>
    </dsp:sp>
    <dsp:sp modelId="{991210F5-83F2-41E9-9AED-8F2CB8B5FEC1}">
      <dsp:nvSpPr>
        <dsp:cNvPr id="0" name=""/>
        <dsp:cNvSpPr/>
      </dsp:nvSpPr>
      <dsp:spPr>
        <a:xfrm>
          <a:off x="510034" y="1130577"/>
          <a:ext cx="754040" cy="754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E154B-03ED-4F30-9CFF-B387A8C979D2}">
      <dsp:nvSpPr>
        <dsp:cNvPr id="0" name=""/>
        <dsp:cNvSpPr/>
      </dsp:nvSpPr>
      <dsp:spPr>
        <a:xfrm>
          <a:off x="1019722" y="2110540"/>
          <a:ext cx="7337945" cy="60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1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Более высокая степень риска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(повышенная вероятность полной гибели посевов)</a:t>
          </a:r>
          <a:endParaRPr lang="ru-RU" sz="1400" kern="1200" dirty="0"/>
        </a:p>
      </dsp:txBody>
      <dsp:txXfrm>
        <a:off x="1019722" y="2110540"/>
        <a:ext cx="7337945" cy="603232"/>
      </dsp:txXfrm>
    </dsp:sp>
    <dsp:sp modelId="{B650CAFB-2E89-4311-9A8A-8D618B557936}">
      <dsp:nvSpPr>
        <dsp:cNvPr id="0" name=""/>
        <dsp:cNvSpPr/>
      </dsp:nvSpPr>
      <dsp:spPr>
        <a:xfrm>
          <a:off x="642702" y="2035136"/>
          <a:ext cx="754040" cy="754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A12BB-6368-496D-95A7-E9E1C6633D89}">
      <dsp:nvSpPr>
        <dsp:cNvPr id="0" name=""/>
        <dsp:cNvSpPr/>
      </dsp:nvSpPr>
      <dsp:spPr>
        <a:xfrm>
          <a:off x="887054" y="3015099"/>
          <a:ext cx="7470613" cy="60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15" tIns="35560" rIns="35560" bIns="355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4. Сложности в работе со страховой документацией, необходимой для заключения договора и получения </a:t>
          </a:r>
          <a:r>
            <a:rPr lang="ru-RU" sz="1400" kern="1200" dirty="0" smtClean="0"/>
            <a:t>субсидий</a:t>
          </a:r>
          <a:endParaRPr lang="ru-RU" sz="1400" kern="1200" dirty="0"/>
        </a:p>
      </dsp:txBody>
      <dsp:txXfrm>
        <a:off x="887054" y="3015099"/>
        <a:ext cx="7470613" cy="603232"/>
      </dsp:txXfrm>
    </dsp:sp>
    <dsp:sp modelId="{E6726A51-6CD7-49B8-AEEA-3E7DF3824845}">
      <dsp:nvSpPr>
        <dsp:cNvPr id="0" name=""/>
        <dsp:cNvSpPr/>
      </dsp:nvSpPr>
      <dsp:spPr>
        <a:xfrm>
          <a:off x="510034" y="2939695"/>
          <a:ext cx="754040" cy="754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9D019-D4EB-4DBF-ACB2-B6F5BA2CFABA}">
      <dsp:nvSpPr>
        <dsp:cNvPr id="0" name=""/>
        <dsp:cNvSpPr/>
      </dsp:nvSpPr>
      <dsp:spPr>
        <a:xfrm>
          <a:off x="454795" y="3919657"/>
          <a:ext cx="7902872" cy="6032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881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 Отсутствие опыта страхования по другим видам, как следствие – отсутствие понимания, как приобретать страхование и взаимодействовать со страховщиком</a:t>
          </a:r>
          <a:endParaRPr lang="ru-RU" sz="1400" kern="1200" dirty="0"/>
        </a:p>
      </dsp:txBody>
      <dsp:txXfrm>
        <a:off x="454795" y="3919657"/>
        <a:ext cx="7902872" cy="603232"/>
      </dsp:txXfrm>
    </dsp:sp>
    <dsp:sp modelId="{9D725260-9A60-4147-865C-191166DF3857}">
      <dsp:nvSpPr>
        <dsp:cNvPr id="0" name=""/>
        <dsp:cNvSpPr/>
      </dsp:nvSpPr>
      <dsp:spPr>
        <a:xfrm>
          <a:off x="77775" y="3844253"/>
          <a:ext cx="754040" cy="754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D091D-E3F0-4F3B-AAD8-65F539F260DA}">
      <dsp:nvSpPr>
        <dsp:cNvPr id="0" name=""/>
        <dsp:cNvSpPr/>
      </dsp:nvSpPr>
      <dsp:spPr>
        <a:xfrm>
          <a:off x="0" y="2039"/>
          <a:ext cx="82809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 Адаптация страховых программ к особенностям МФХ</a:t>
          </a:r>
          <a:endParaRPr lang="ru-RU" sz="2000" kern="1200" dirty="0"/>
        </a:p>
      </dsp:txBody>
      <dsp:txXfrm>
        <a:off x="36553" y="38592"/>
        <a:ext cx="8207813" cy="675694"/>
      </dsp:txXfrm>
    </dsp:sp>
    <dsp:sp modelId="{AEDEE4AE-FD5E-41E3-8351-6CAA76044360}">
      <dsp:nvSpPr>
        <dsp:cNvPr id="0" name=""/>
        <dsp:cNvSpPr/>
      </dsp:nvSpPr>
      <dsp:spPr>
        <a:xfrm>
          <a:off x="0" y="750839"/>
          <a:ext cx="8280919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</a:rPr>
            <a:t>Дополнительные страховые программы с иными подходами (например, индексное страхование)</a:t>
          </a:r>
          <a:endParaRPr lang="ru-RU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750839"/>
        <a:ext cx="8280919" cy="662400"/>
      </dsp:txXfrm>
    </dsp:sp>
    <dsp:sp modelId="{B5F7831F-19DC-4E70-A560-750F02513F47}">
      <dsp:nvSpPr>
        <dsp:cNvPr id="0" name=""/>
        <dsp:cNvSpPr/>
      </dsp:nvSpPr>
      <dsp:spPr>
        <a:xfrm>
          <a:off x="0" y="1413240"/>
          <a:ext cx="82809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 Использование кооперации для организации страхования</a:t>
          </a:r>
          <a:endParaRPr lang="ru-RU" sz="2000" kern="1200" dirty="0"/>
        </a:p>
      </dsp:txBody>
      <dsp:txXfrm>
        <a:off x="36553" y="1449793"/>
        <a:ext cx="8207813" cy="675694"/>
      </dsp:txXfrm>
    </dsp:sp>
    <dsp:sp modelId="{9CB0C5CD-B371-431D-87E4-28467C01B9F9}">
      <dsp:nvSpPr>
        <dsp:cNvPr id="0" name=""/>
        <dsp:cNvSpPr/>
      </dsp:nvSpPr>
      <dsp:spPr>
        <a:xfrm>
          <a:off x="0" y="2162039"/>
          <a:ext cx="8280919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</a:rPr>
            <a:t>Развитие и привлечение к страхованию с/х кооперативов позволит аккумулировать риски малых хозяйств и снизить цену страхования</a:t>
          </a:r>
          <a:endParaRPr lang="ru-RU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2162039"/>
        <a:ext cx="8280919" cy="662400"/>
      </dsp:txXfrm>
    </dsp:sp>
    <dsp:sp modelId="{8275A995-6D1D-4021-806D-DAFF42476FEA}">
      <dsp:nvSpPr>
        <dsp:cNvPr id="0" name=""/>
        <dsp:cNvSpPr/>
      </dsp:nvSpPr>
      <dsp:spPr>
        <a:xfrm>
          <a:off x="0" y="2824440"/>
          <a:ext cx="8280919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Совместные проекты с НСА в регионах</a:t>
          </a:r>
        </a:p>
      </dsp:txBody>
      <dsp:txXfrm>
        <a:off x="36553" y="2860993"/>
        <a:ext cx="8207813" cy="675694"/>
      </dsp:txXfrm>
    </dsp:sp>
    <dsp:sp modelId="{6062DA38-AD31-42D9-B33F-563E0820371B}">
      <dsp:nvSpPr>
        <dsp:cNvPr id="0" name=""/>
        <dsp:cNvSpPr/>
      </dsp:nvSpPr>
      <dsp:spPr>
        <a:xfrm>
          <a:off x="0" y="3573239"/>
          <a:ext cx="8280919" cy="74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</a:rPr>
            <a:t>Организация «единого окна» по вопросам агрострахования на базе фермерских ассоциаций в регионах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600" kern="1200" dirty="0" smtClean="0">
              <a:solidFill>
                <a:schemeClr val="accent2">
                  <a:lumMod val="50000"/>
                </a:schemeClr>
              </a:solidFill>
            </a:rPr>
            <a:t>Мероприятия по повышению финансовой грамотности</a:t>
          </a:r>
        </a:p>
      </dsp:txBody>
      <dsp:txXfrm>
        <a:off x="0" y="3573239"/>
        <a:ext cx="8280919" cy="7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0.01852</cdr:x>
      <cdr:y>0.35843</cdr:y>
    </cdr:from>
    <cdr:to>
      <cdr:x>0.35185</cdr:x>
      <cdr:y>0.47791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14" y="1296147"/>
          <a:ext cx="1296131" cy="432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×</a:t>
          </a:r>
          <a:r>
            <a:rPr lang="ru-RU" sz="2000" b="1" dirty="0">
              <a:solidFill>
                <a:srgbClr val="C00000"/>
              </a:solidFill>
            </a:rPr>
            <a:t>9</a:t>
          </a:r>
          <a:r>
            <a:rPr lang="ru-RU" sz="2000" b="1" dirty="0" smtClean="0">
              <a:solidFill>
                <a:srgbClr val="C00000"/>
              </a:solidFill>
            </a:rPr>
            <a:t> раз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0.25926</cdr:x>
      <cdr:y>0.17921</cdr:y>
    </cdr:from>
    <cdr:to>
      <cdr:x>0.44444</cdr:x>
      <cdr:y>0.81658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008112" y="648072"/>
          <a:ext cx="720080" cy="230483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2">
              <a:lumMod val="75000"/>
            </a:schemeClr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0.24407</cdr:x>
      <cdr:y>0.23895</cdr:y>
    </cdr:from>
    <cdr:to>
      <cdr:x>0.42407</cdr:x>
      <cdr:y>0.65728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878754" y="864096"/>
          <a:ext cx="648072" cy="151275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2">
              <a:lumMod val="75000"/>
            </a:schemeClr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0.00407</cdr:x>
      <cdr:y>0.35843</cdr:y>
    </cdr:from>
    <cdr:to>
      <cdr:x>0.36407</cdr:x>
      <cdr:y>0.47791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658" y="1296144"/>
          <a:ext cx="1296144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×3 раза</a:t>
          </a:r>
          <a:endParaRPr lang="ru-RU" sz="20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F216B-8C55-4E13-BA15-E9A36C53294F}" type="datetimeFigureOut">
              <a:rPr lang="ru-RU" smtClean="0"/>
              <a:t>22.08.2019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6895-DDDB-4D45-BC6D-5EE498BFD3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90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92ED-BBF6-449C-BD44-BDF82B1A6BBB}" type="datetimeFigureOut">
              <a:rPr lang="ru-RU" smtClean="0"/>
              <a:t>22.08.2019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E980-3B96-4DBF-8B16-39884304D0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66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2B378-393B-4890-988B-20F50C31575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63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0" y="0"/>
            <a:ext cx="9144000" cy="144521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5410182" y="157968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1666696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1884853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1934089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1969258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1732086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1830669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419348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45213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1412776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670943"/>
            <a:ext cx="4953000" cy="2406129"/>
          </a:xfrm>
        </p:spPr>
        <p:txBody>
          <a:bodyPr anchor="b">
            <a:normAutofit/>
          </a:bodyPr>
          <a:lstStyle>
            <a:lvl1pPr>
              <a:defRPr kumimoji="0" lang="en-US" sz="4300" b="1" kern="1200" cap="none" baseline="0" dirty="0">
                <a:ln w="12700">
                  <a:noFill/>
                </a:ln>
                <a:solidFill>
                  <a:schemeClr val="tx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4581128"/>
            <a:ext cx="4953000" cy="1224136"/>
          </a:xfrm>
        </p:spPr>
        <p:txBody>
          <a:bodyPr anchor="b">
            <a:normAutofit/>
          </a:bodyPr>
          <a:lstStyle>
            <a:lvl1pPr marL="64008" indent="0" algn="l">
              <a:buNone/>
              <a:defRPr sz="2000"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/>
              <a:t>Образец подзаголовка</a:t>
            </a:r>
            <a:endParaRPr kumimoji="0"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67544" y="6165304"/>
            <a:ext cx="4942656" cy="457200"/>
          </a:xfrm>
          <a:prstGeom prst="rect">
            <a:avLst/>
          </a:prstGeom>
        </p:spPr>
        <p:txBody>
          <a:bodyPr anchor="b"/>
          <a:lstStyle>
            <a:lvl1pPr algn="l"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20" name="Picture 2">
            <a:extLst>
              <a:ext uri="{FF2B5EF4-FFF2-40B4-BE49-F238E27FC236}">
                <a16:creationId xmlns="" xmlns:a16="http://schemas.microsoft.com/office/drawing/2014/main" id="{076C0E4F-05D4-49B0-8813-CED64027C0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5" y="19471"/>
            <a:ext cx="510105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14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18891"/>
            <a:ext cx="8424936" cy="5058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547260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24480" y="2272"/>
            <a:ext cx="468000" cy="252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126D6573-FD59-47A7-BD0A-E3856452D58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7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24480" y="2272"/>
            <a:ext cx="468000" cy="252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126D6573-FD59-47A7-BD0A-E3856452D58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618891"/>
            <a:ext cx="8424936" cy="505853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333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24480" y="2272"/>
            <a:ext cx="468000" cy="252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126D6573-FD59-47A7-BD0A-E3856452D58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6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5556" y="620688"/>
            <a:ext cx="8370929" cy="63408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2374839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305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pic>
        <p:nvPicPr>
          <p:cNvPr id="20" name="Picture 2">
            <a:extLst>
              <a:ext uri="{FF2B5EF4-FFF2-40B4-BE49-F238E27FC236}">
                <a16:creationId xmlns="" xmlns:a16="http://schemas.microsoft.com/office/drawing/2014/main" id="{076C0E4F-05D4-49B0-8813-CED64027C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" y="19472"/>
            <a:ext cx="365778" cy="98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24480" y="2272"/>
            <a:ext cx="468000" cy="252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126D6573-FD59-47A7-BD0A-E3856452D580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ess@naai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457200" y="2204864"/>
            <a:ext cx="8507288" cy="223224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effectLst/>
              </a:rPr>
              <a:t>«Агрострахование как инструмент обеспечения финансовой устойчивости аграриев»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923928" y="4581128"/>
            <a:ext cx="4953000" cy="1080120"/>
          </a:xfrm>
        </p:spPr>
        <p:txBody>
          <a:bodyPr anchor="b">
            <a:noAutofit/>
          </a:bodyPr>
          <a:lstStyle/>
          <a:p>
            <a:pPr algn="r"/>
            <a:r>
              <a:rPr lang="ru-RU" sz="1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Есиков Юрий Михайлович</a:t>
            </a:r>
            <a:endParaRPr lang="ru-RU" sz="1600" b="1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  <a:p>
            <a:pPr algn="r"/>
            <a:r>
              <a:rPr lang="ru-RU" sz="1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Начальник управления по взаимодействию с органами государственной власти и развитию региональных программ НСА</a:t>
            </a:r>
            <a:endParaRPr lang="ru-RU" sz="1600" dirty="0">
              <a:solidFill>
                <a:schemeClr val="tx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3595CAB-A2C3-46DE-B8B6-5CCB920D3CFC}"/>
              </a:ext>
            </a:extLst>
          </p:cNvPr>
          <p:cNvSpPr/>
          <p:nvPr/>
        </p:nvSpPr>
        <p:spPr>
          <a:xfrm>
            <a:off x="1000240" y="0"/>
            <a:ext cx="7604208" cy="1412776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Trebuchet MS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347864" y="6165304"/>
            <a:ext cx="2520280" cy="457200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ru-RU" dirty="0" smtClean="0">
                <a:solidFill>
                  <a:srgbClr val="92D050">
                    <a:lumMod val="40000"/>
                    <a:lumOff val="60000"/>
                  </a:srgbClr>
                </a:solidFill>
              </a:rPr>
              <a:t>22 августа 2019  </a:t>
            </a:r>
          </a:p>
          <a:p>
            <a:r>
              <a:rPr lang="ru-RU" dirty="0" smtClean="0">
                <a:solidFill>
                  <a:srgbClr val="92D050">
                    <a:lumMod val="40000"/>
                    <a:lumOff val="60000"/>
                  </a:srgbClr>
                </a:solidFill>
              </a:rPr>
              <a:t>г. Киров</a:t>
            </a:r>
            <a:endParaRPr lang="ru-RU" dirty="0">
              <a:solidFill>
                <a:srgbClr val="92D050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6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 noGrp="1"/>
          </p:cNvSpPr>
          <p:nvPr>
            <p:ph type="title"/>
          </p:nvPr>
        </p:nvSpPr>
        <p:spPr>
          <a:xfrm>
            <a:off x="539552" y="762907"/>
            <a:ext cx="8604448" cy="505853"/>
          </a:xfrm>
          <a:prstGeom prst="rect">
            <a:avLst/>
          </a:prstGeom>
        </p:spPr>
        <p:txBody>
          <a:bodyPr lIns="121912" tIns="60956" rIns="121912" bIns="60956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dirty="0">
                <a:solidFill>
                  <a:schemeClr val="tx1"/>
                </a:solidFill>
              </a:rPr>
              <a:t>Развитие страхования малых форм хозяйствования в АПК</a:t>
            </a: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300" b="0" dirty="0">
                <a:solidFill>
                  <a:schemeClr val="tx1"/>
                </a:solidFill>
              </a:rPr>
              <a:t>Предложения НСА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7690757"/>
              </p:ext>
            </p:extLst>
          </p:nvPr>
        </p:nvGraphicFramePr>
        <p:xfrm>
          <a:off x="431540" y="1772816"/>
          <a:ext cx="82809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chemeClr val="bg1"/>
                </a:solidFill>
              </a:rPr>
              <a:pPr/>
              <a:t>10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46893" cy="63408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Основа позиции НСА – мнения аграриев</a:t>
            </a:r>
            <a:br>
              <a:rPr lang="ru-RU" dirty="0" smtClean="0"/>
            </a:br>
            <a:r>
              <a:rPr lang="ru-RU" sz="1800" b="0" dirty="0" smtClean="0"/>
              <a:t>Совместный </a:t>
            </a:r>
            <a:r>
              <a:rPr lang="ru-RU" sz="1800" b="0" dirty="0"/>
              <a:t>проект НСА с Институтом конъюнктуры аграрного рынка (ИКАР</a:t>
            </a:r>
            <a:r>
              <a:rPr lang="ru-RU" sz="1800" b="0" dirty="0" smtClean="0"/>
              <a:t>)</a:t>
            </a:r>
            <a:endParaRPr lang="ru-RU" sz="18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9374"/>
            <a:ext cx="6455967" cy="29717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45322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ru-RU" sz="1400" b="1" i="0" u="none" strike="noStrike" kern="1200" baseline="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Рейтинг источников компенсации потерь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предприятия</a:t>
            </a:r>
          </a:p>
          <a:p>
            <a:pPr>
              <a:defRPr lang="ru-RU" sz="1400" b="1" i="0" u="none" strike="noStrike" kern="1200" baseline="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по мнению всех респондентов ИКАР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185" y="5042118"/>
            <a:ext cx="87433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Апрель 2019 г</a:t>
            </a:r>
            <a:r>
              <a:rPr lang="ru-RU" sz="1600" b="1" dirty="0" smtClean="0">
                <a:solidFill>
                  <a:schemeClr val="tx2"/>
                </a:solidFill>
              </a:rPr>
              <a:t>.: </a:t>
            </a:r>
            <a:r>
              <a:rPr lang="ru-RU" sz="1600" dirty="0" smtClean="0">
                <a:solidFill>
                  <a:srgbClr val="C00000"/>
                </a:solidFill>
              </a:rPr>
              <a:t>Проведено </a:t>
            </a:r>
            <a:r>
              <a:rPr lang="ru-RU" sz="1600" dirty="0">
                <a:solidFill>
                  <a:srgbClr val="C00000"/>
                </a:solidFill>
              </a:rPr>
              <a:t>социологическое экспертное исследование методом глубинного </a:t>
            </a:r>
            <a:r>
              <a:rPr lang="ru-RU" sz="1600" dirty="0" smtClean="0">
                <a:solidFill>
                  <a:srgbClr val="C00000"/>
                </a:solidFill>
              </a:rPr>
              <a:t>интервью в </a:t>
            </a:r>
            <a:r>
              <a:rPr lang="ru-RU" sz="1600" dirty="0">
                <a:solidFill>
                  <a:srgbClr val="C00000"/>
                </a:solidFill>
              </a:rPr>
              <a:t>области </a:t>
            </a:r>
            <a:r>
              <a:rPr lang="ru-RU" sz="1600" dirty="0">
                <a:solidFill>
                  <a:schemeClr val="tx2"/>
                </a:solidFill>
              </a:rPr>
              <a:t>растениеводства</a:t>
            </a:r>
            <a:r>
              <a:rPr lang="ru-RU" sz="1600" dirty="0">
                <a:solidFill>
                  <a:srgbClr val="C00000"/>
                </a:solidFill>
              </a:rPr>
              <a:t>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/>
                </a:solidFill>
              </a:rPr>
              <a:t>Аудитория</a:t>
            </a:r>
            <a:r>
              <a:rPr lang="ru-RU" sz="1600" b="1" dirty="0">
                <a:solidFill>
                  <a:schemeClr val="tx2"/>
                </a:solidFill>
              </a:rPr>
              <a:t>:</a:t>
            </a:r>
            <a:r>
              <a:rPr lang="ru-RU" sz="1600" dirty="0" smtClean="0">
                <a:solidFill>
                  <a:srgbClr val="C00000"/>
                </a:solidFill>
              </a:rPr>
              <a:t> Собственники </a:t>
            </a:r>
            <a:r>
              <a:rPr lang="ru-RU" sz="1600" dirty="0">
                <a:solidFill>
                  <a:srgbClr val="C00000"/>
                </a:solidFill>
              </a:rPr>
              <a:t>бизнеса и </a:t>
            </a:r>
            <a:r>
              <a:rPr lang="ru-RU" sz="1600" dirty="0" smtClean="0">
                <a:solidFill>
                  <a:srgbClr val="C00000"/>
                </a:solidFill>
              </a:rPr>
              <a:t>менеджеры </a:t>
            </a:r>
            <a:r>
              <a:rPr lang="ru-RU" sz="1600" dirty="0">
                <a:solidFill>
                  <a:srgbClr val="C00000"/>
                </a:solidFill>
              </a:rPr>
              <a:t>хозяйств, </a:t>
            </a:r>
            <a:r>
              <a:rPr lang="ru-RU" sz="1600" dirty="0" smtClean="0">
                <a:solidFill>
                  <a:srgbClr val="C00000"/>
                </a:solidFill>
              </a:rPr>
              <a:t>отвечающие </a:t>
            </a:r>
            <a:r>
              <a:rPr lang="ru-RU" sz="1600" dirty="0">
                <a:solidFill>
                  <a:srgbClr val="C00000"/>
                </a:solidFill>
              </a:rPr>
              <a:t>за </a:t>
            </a:r>
            <a:r>
              <a:rPr lang="ru-RU" sz="1600" dirty="0" smtClean="0">
                <a:solidFill>
                  <a:srgbClr val="C00000"/>
                </a:solidFill>
              </a:rPr>
              <a:t>принятие </a:t>
            </a:r>
            <a:r>
              <a:rPr lang="ru-RU" sz="1600" dirty="0">
                <a:solidFill>
                  <a:srgbClr val="C00000"/>
                </a:solidFill>
              </a:rPr>
              <a:t>решений по управлению рисками и </a:t>
            </a:r>
            <a:r>
              <a:rPr lang="ru-RU" sz="1600" dirty="0" smtClean="0">
                <a:solidFill>
                  <a:srgbClr val="C00000"/>
                </a:solidFill>
              </a:rPr>
              <a:t>страхованию</a:t>
            </a:r>
          </a:p>
          <a:p>
            <a:pPr lvl="0"/>
            <a:r>
              <a:rPr lang="ru-RU" sz="1600" b="1" dirty="0" smtClean="0">
                <a:solidFill>
                  <a:schemeClr val="tx2"/>
                </a:solidFill>
              </a:rPr>
              <a:t>Приняли участие: </a:t>
            </a:r>
            <a:r>
              <a:rPr lang="ru-RU" sz="2000" dirty="0" smtClean="0">
                <a:solidFill>
                  <a:schemeClr val="tx2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112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>
                <a:solidFill>
                  <a:srgbClr val="C00000"/>
                </a:solidFill>
              </a:rPr>
              <a:t>сельхозпроизводителей из </a:t>
            </a:r>
            <a:r>
              <a:rPr lang="ru-RU" sz="2000" dirty="0">
                <a:solidFill>
                  <a:schemeClr val="tx2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35</a:t>
            </a:r>
            <a:r>
              <a:rPr lang="ru-RU" sz="1600" dirty="0">
                <a:solidFill>
                  <a:srgbClr val="C00000"/>
                </a:solidFill>
              </a:rPr>
              <a:t> регионов РФ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/>
                </a:solidFill>
              </a:rPr>
              <a:t>Совокупные </a:t>
            </a:r>
            <a:r>
              <a:rPr lang="ru-RU" sz="1600" b="1" dirty="0">
                <a:solidFill>
                  <a:schemeClr val="tx2"/>
                </a:solidFill>
              </a:rPr>
              <a:t>сельхозугодья под управлением </a:t>
            </a:r>
            <a:r>
              <a:rPr lang="ru-RU" sz="1600" dirty="0">
                <a:solidFill>
                  <a:srgbClr val="C00000"/>
                </a:solidFill>
              </a:rPr>
              <a:t>- не менее </a:t>
            </a:r>
            <a:r>
              <a:rPr lang="ru-RU" sz="2000" dirty="0">
                <a:solidFill>
                  <a:schemeClr val="tx2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2,5 млн. </a:t>
            </a:r>
            <a:r>
              <a:rPr lang="ru-RU" sz="1600" dirty="0">
                <a:solidFill>
                  <a:srgbClr val="C00000"/>
                </a:solidFill>
              </a:rPr>
              <a:t>га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852936"/>
            <a:ext cx="864096" cy="288032"/>
          </a:xfrm>
          <a:prstGeom prst="rect">
            <a:avLst/>
          </a:prstGeom>
          <a:solidFill>
            <a:srgbClr val="C00000">
              <a:alpha val="15000"/>
            </a:srgb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03584" y="1995590"/>
            <a:ext cx="187220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chemeClr val="tx2"/>
                </a:solidFill>
              </a:rPr>
              <a:t>Мнение аграриев: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C00000"/>
                </a:solidFill>
              </a:rPr>
              <a:t>Страхование – более значимый источник компенсации потерь, чем помощь государства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rgbClr val="FFFFFF"/>
                </a:solidFill>
              </a:rPr>
              <a:pPr/>
              <a:t>11</a:t>
            </a:fld>
            <a:endParaRPr lang="ru-RU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D254697-C695-4A8A-A5E6-C8D0E26E8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773238"/>
            <a:ext cx="6838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r>
              <a:rPr lang="ru-RU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Спасибо </a:t>
            </a:r>
            <a:br>
              <a:rPr lang="ru-RU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за внимание!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="" xmlns:a16="http://schemas.microsoft.com/office/drawing/2014/main" id="{B521D567-D454-400A-AD07-6B50D0C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4076700"/>
            <a:ext cx="91440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defRPr/>
            </a:pPr>
            <a:endParaRPr lang="ru-RU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ru-RU" sz="16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ru-RU" sz="1600" kern="0" dirty="0">
                <a:solidFill>
                  <a:srgbClr val="1F497D"/>
                </a:solidFill>
                <a:latin typeface="Calibri" panose="020F0502020204030204" pitchFamily="34" charset="0"/>
              </a:rPr>
              <a:t>Тел: +7 (495) 782-04-99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1F497D"/>
                </a:solidFill>
                <a:latin typeface="Calibri" panose="020F0502020204030204" pitchFamily="34" charset="0"/>
              </a:rPr>
              <a:t>Запросы СМИ:  </a:t>
            </a:r>
            <a:r>
              <a:rPr lang="en-US" sz="1600" kern="0" dirty="0">
                <a:solidFill>
                  <a:srgbClr val="1F497D"/>
                </a:solidFill>
                <a:latin typeface="Calibri" panose="020F0502020204030204" pitchFamily="34" charset="0"/>
                <a:hlinkClick r:id="rId2"/>
              </a:rPr>
              <a:t>press@naai.ru</a:t>
            </a:r>
            <a:endParaRPr lang="ru-RU" sz="16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ru-RU" sz="16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ru-RU" sz="1600" kern="0" dirty="0">
                <a:solidFill>
                  <a:srgbClr val="1F497D"/>
                </a:solidFill>
                <a:latin typeface="Calibri" panose="020F0502020204030204" pitchFamily="34" charset="0"/>
              </a:rPr>
              <a:t>Всегда актуальная информация о деятельности НСА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1F497D"/>
                </a:solidFill>
                <a:latin typeface="Calibri" panose="020F0502020204030204" pitchFamily="34" charset="0"/>
              </a:rPr>
              <a:t> на </a:t>
            </a:r>
            <a:r>
              <a:rPr lang="ru-RU" sz="1600" b="1" kern="0" dirty="0">
                <a:solidFill>
                  <a:srgbClr val="00B0F0"/>
                </a:solidFill>
                <a:latin typeface="Calibri" panose="020F0502020204030204" pitchFamily="34" charset="0"/>
              </a:rPr>
              <a:t>www.naai.ru</a:t>
            </a:r>
          </a:p>
          <a:p>
            <a:pPr algn="ctr">
              <a:defRPr/>
            </a:pPr>
            <a:r>
              <a:rPr lang="ru-RU" sz="1600" kern="0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sz="16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3200" b="1" kern="0" dirty="0"/>
          </a:p>
          <a:p>
            <a:pPr algn="ctr">
              <a:defRPr/>
            </a:pPr>
            <a:r>
              <a:rPr lang="ru-RU" sz="3200" b="1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457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Реализация крупных рисков в АПК РФ с </a:t>
            </a:r>
            <a:r>
              <a:rPr lang="ru-RU" dirty="0" smtClean="0"/>
              <a:t>2010 г.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8103636"/>
              </p:ext>
            </p:extLst>
          </p:nvPr>
        </p:nvGraphicFramePr>
        <p:xfrm>
          <a:off x="526421" y="1310002"/>
          <a:ext cx="5773771" cy="4438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0621" y="4490060"/>
            <a:ext cx="1634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>
                <a:solidFill>
                  <a:srgbClr val="ED1C24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Засуха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0621" y="3609544"/>
            <a:ext cx="1645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200" dirty="0">
                <a:solidFill>
                  <a:srgbClr val="ED1C24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Засуха в Сибири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1688" y="2696910"/>
            <a:ext cx="31005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200" dirty="0">
                <a:solidFill>
                  <a:srgbClr val="ED1C24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Наводнение на Дальнем Востоке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9829" y="1796916"/>
            <a:ext cx="3168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200" dirty="0">
                <a:solidFill>
                  <a:srgbClr val="ED1C24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Период рекордной урожайности (локальные ЧС)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4845" y="5355384"/>
            <a:ext cx="8345047" cy="62324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ЧС локального характера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фиксируются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субъектах РФ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ежегодно.</a:t>
            </a:r>
          </a:p>
          <a:p>
            <a:pPr algn="ctr">
              <a:spcAft>
                <a:spcPts val="30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Ущерб АПК от ЧС с 2010 г. (только прямые затраты): </a:t>
            </a:r>
            <a:r>
              <a:rPr lang="en-US" dirty="0" smtClean="0">
                <a:solidFill>
                  <a:srgbClr val="00206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&gt; </a:t>
            </a:r>
            <a:r>
              <a:rPr lang="ru-RU" dirty="0" smtClean="0">
                <a:solidFill>
                  <a:srgbClr val="00206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100</a:t>
            </a:r>
            <a:r>
              <a:rPr lang="ru-RU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 млрд. руб.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0621" y="4720892"/>
            <a:ext cx="18213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Ущерб 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≈ </a:t>
            </a:r>
            <a:r>
              <a:rPr lang="ru-RU" sz="1600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42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 млрд. руб.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2423" y="3829453"/>
            <a:ext cx="18213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Ущерб 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≈ </a:t>
            </a:r>
            <a:r>
              <a:rPr lang="ru-RU" sz="1600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14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 млрд.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1525" y="2986051"/>
            <a:ext cx="28905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У</a:t>
            </a: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щерб от наводнения ≈ </a:t>
            </a:r>
            <a:r>
              <a:rPr lang="ru-RU" sz="1600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6,6 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млрд. руб</a:t>
            </a: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66447" y="2326710"/>
            <a:ext cx="1944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Ущерб: </a:t>
            </a:r>
            <a:r>
              <a:rPr lang="ru-RU" sz="1600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16,5</a:t>
            </a: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 млрд. руб.</a:t>
            </a:r>
            <a:endParaRPr lang="ru-RU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9748" y="3886543"/>
            <a:ext cx="2842371" cy="1000274"/>
          </a:xfrm>
          <a:prstGeom prst="rect">
            <a:avLst/>
          </a:prstGeom>
          <a:solidFill>
            <a:schemeClr val="accent1">
              <a:lumMod val="20000"/>
              <a:lumOff val="80000"/>
              <a:alpha val="45000"/>
            </a:schemeClr>
          </a:solid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dirty="0">
                <a:solidFill>
                  <a:srgbClr val="000000"/>
                </a:solidFill>
                <a:cs typeface="Arial" panose="020B0604020202020204" pitchFamily="34" charset="0"/>
              </a:rPr>
              <a:t>Ущерб отрасли </a:t>
            </a: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животноводства от </a:t>
            </a:r>
            <a:r>
              <a:rPr lang="ru-RU" sz="1200" dirty="0">
                <a:solidFill>
                  <a:srgbClr val="000000"/>
                </a:solidFill>
                <a:cs typeface="Arial" panose="020B0604020202020204" pitchFamily="34" charset="0"/>
              </a:rPr>
              <a:t>АЧС за 10 </a:t>
            </a: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лет</a:t>
            </a:r>
          </a:p>
          <a:p>
            <a:pPr>
              <a:spcBef>
                <a:spcPts val="300"/>
              </a:spcBef>
            </a:pP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(с момента распространения)</a:t>
            </a:r>
          </a:p>
          <a:p>
            <a:pPr>
              <a:spcBef>
                <a:spcPts val="300"/>
              </a:spcBef>
            </a:pPr>
            <a:r>
              <a:rPr lang="en-US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&gt; 6</a:t>
            </a:r>
            <a:r>
              <a:rPr lang="ru-RU" sz="1600" dirty="0" smtClean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cs typeface="Arial" panose="020B0604020202020204" pitchFamily="34" charset="0"/>
              </a:rPr>
              <a:t>млрд.</a:t>
            </a:r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cs typeface="Arial" panose="020B0604020202020204" pitchFamily="34" charset="0"/>
              </a:rPr>
              <a:t>руб</a:t>
            </a: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. /прямые затраты/</a:t>
            </a: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2349" y="6491369"/>
            <a:ext cx="319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>
                <a:solidFill>
                  <a:srgbClr val="F8F8F8">
                    <a:lumMod val="50000"/>
                  </a:srgbClr>
                </a:solidFill>
              </a:rPr>
              <a:t>Источники</a:t>
            </a:r>
            <a:r>
              <a:rPr lang="en-US" sz="1100" dirty="0">
                <a:solidFill>
                  <a:srgbClr val="F8F8F8">
                    <a:lumMod val="50000"/>
                  </a:srgbClr>
                </a:solidFill>
              </a:rPr>
              <a:t>:</a:t>
            </a:r>
            <a:r>
              <a:rPr lang="ru-RU" sz="1100" dirty="0">
                <a:solidFill>
                  <a:srgbClr val="F8F8F8">
                    <a:lumMod val="50000"/>
                  </a:srgbClr>
                </a:solidFill>
              </a:rPr>
              <a:t> МСХ РФ, </a:t>
            </a:r>
            <a:r>
              <a:rPr lang="ru-RU" sz="1100" dirty="0" smtClean="0">
                <a:solidFill>
                  <a:srgbClr val="F8F8F8">
                    <a:lumMod val="50000"/>
                  </a:srgbClr>
                </a:solidFill>
              </a:rPr>
              <a:t>Россельхознадзор, НСА</a:t>
            </a:r>
            <a:endParaRPr lang="ru-RU" sz="1100" dirty="0">
              <a:solidFill>
                <a:srgbClr val="F8F8F8">
                  <a:lumMod val="50000"/>
                </a:srgb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47472" y="1502349"/>
            <a:ext cx="353181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ru-RU" sz="1200" dirty="0">
                <a:solidFill>
                  <a:srgbClr val="ED1C24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Град на Юге, локальные ЧС</a:t>
            </a:r>
          </a:p>
          <a:p>
            <a:pPr algn="r">
              <a:spcAft>
                <a:spcPts val="600"/>
              </a:spcAft>
            </a:pP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Ущерб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ru-RU" sz="1600" dirty="0">
                <a:solidFill>
                  <a:srgbClr val="CA3F3C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7,3</a:t>
            </a: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cs typeface="Arial" panose="020B0604020202020204" pitchFamily="34" charset="0"/>
              </a:rPr>
              <a:t>млрд. руб</a:t>
            </a:r>
            <a:r>
              <a:rPr lang="ru-RU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ru-RU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65" y="5994641"/>
            <a:ext cx="8935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solidFill>
                  <a:srgbClr val="C00000"/>
                </a:solidFill>
              </a:rPr>
              <a:t>Очевидно, что ни один бюджет не может полностью компенсировать убытки АПК. </a:t>
            </a:r>
            <a:endParaRPr lang="ru-RU" sz="1600" u="sng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2298" y="3524335"/>
            <a:ext cx="28822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C00000"/>
                </a:solidFill>
              </a:rPr>
              <a:t>Ящур на Дальнем Востоке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C00000"/>
                </a:solidFill>
              </a:rPr>
              <a:t>Потери озимых (ЧС в Чеченской Республике, Республиках Мордовия, Башкирия, Чувашия)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C00000"/>
                </a:solidFill>
              </a:rPr>
              <a:t>Град (Кабардино-Балкария)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C00000"/>
                </a:solidFill>
              </a:rPr>
              <a:t>Наводнение (Иркутская  область, </a:t>
            </a:r>
            <a:r>
              <a:rPr lang="ru-RU" sz="1400" smtClean="0">
                <a:solidFill>
                  <a:srgbClr val="C00000"/>
                </a:solidFill>
              </a:rPr>
              <a:t>Приморский край)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70671" y="1317683"/>
            <a:ext cx="949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>
                <a:solidFill>
                  <a:srgbClr val="C00000"/>
                </a:solidFill>
              </a:rPr>
              <a:t>2019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chemeClr val="bg1"/>
                </a:solidFill>
              </a:rPr>
              <a:pPr/>
              <a:t>2</a:t>
            </a:fld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24" name="Picture 4" descr="Imagini pentru ÐÑÐºÑÑÑÐº - Ð½Ð°Ð²Ð¾Ð´Ð½ÐµÐ½Ð¸Ð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636" y="1364288"/>
            <a:ext cx="2361820" cy="157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ini pentru Ð±Ð¸Ð¾Ð»Ð¾Ð³Ð¸ÑÐµÑÐºÐ°Ñ Ð±ÐµÐ·Ð¾Ð¿Ð°ÑÐ½Ð¾ÑÑÑ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484" y="2681014"/>
            <a:ext cx="1329281" cy="85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000868" y="3039343"/>
            <a:ext cx="188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&gt; </a:t>
            </a:r>
            <a:r>
              <a:rPr lang="ru-RU" sz="2400" u="sng" dirty="0" smtClean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8,5 </a:t>
            </a:r>
            <a:r>
              <a:rPr lang="ru-RU" sz="1600" u="sng" dirty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млрд.</a:t>
            </a:r>
            <a:r>
              <a:rPr lang="en-US" sz="1600" u="sng" dirty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 </a:t>
            </a:r>
            <a:r>
              <a:rPr lang="ru-RU" sz="1600" u="sng" dirty="0">
                <a:solidFill>
                  <a:srgbClr val="C00000"/>
                </a:solidFill>
                <a:latin typeface="Stencil" panose="040409050D0802020404" pitchFamily="82" charset="0"/>
                <a:cs typeface="Arial" panose="020B0604020202020204" pitchFamily="34" charset="0"/>
              </a:rPr>
              <a:t>руб. </a:t>
            </a:r>
            <a:endParaRPr lang="ru-RU" sz="2400" u="sng" dirty="0">
              <a:solidFill>
                <a:srgbClr val="C00000"/>
              </a:solidFill>
              <a:latin typeface="Stencil" panose="040409050D0802020404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4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80920" cy="6340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2018: компенсация у</a:t>
            </a:r>
            <a:r>
              <a:rPr lang="ru-RU" dirty="0"/>
              <a:t>щерба </a:t>
            </a:r>
            <a:r>
              <a:rPr lang="ru-RU" dirty="0" smtClean="0"/>
              <a:t>от ЧС в АПК</a:t>
            </a:r>
            <a:br>
              <a:rPr lang="ru-RU" dirty="0" smtClean="0"/>
            </a:br>
            <a:r>
              <a:rPr lang="ru-RU" b="0" dirty="0" smtClean="0"/>
              <a:t>(бюджет, по прямым затратам)</a:t>
            </a:r>
            <a:endParaRPr lang="ru-RU" b="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76089068"/>
              </p:ext>
            </p:extLst>
          </p:nvPr>
        </p:nvGraphicFramePr>
        <p:xfrm>
          <a:off x="369640" y="1268760"/>
          <a:ext cx="8496944" cy="264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16200000">
            <a:off x="6078644" y="554205"/>
            <a:ext cx="360039" cy="3949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4487" y="2071879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</a:rPr>
              <a:t>Запланировано в федеральном бюджете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4004822"/>
            <a:ext cx="410445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C00000"/>
                </a:solidFill>
              </a:rPr>
              <a:t>27</a:t>
            </a:r>
            <a:r>
              <a:rPr lang="ru-RU" sz="1600" dirty="0">
                <a:solidFill>
                  <a:srgbClr val="000000"/>
                </a:solidFill>
              </a:rPr>
              <a:t> субъектов РФ объявили ЧС (АПК)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C00000"/>
                </a:solidFill>
              </a:rPr>
              <a:t>5,5 тыс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sz="1600" dirty="0">
                <a:solidFill>
                  <a:srgbClr val="000000"/>
                </a:solidFill>
              </a:rPr>
              <a:t>хозяйств пострадало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C00000"/>
                </a:solidFill>
              </a:rPr>
              <a:t>1,4 млн. га </a:t>
            </a:r>
            <a:r>
              <a:rPr lang="ru-RU" sz="1600" dirty="0">
                <a:solidFill>
                  <a:srgbClr val="000000"/>
                </a:solidFill>
              </a:rPr>
              <a:t>– гибель с/х культур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C00000"/>
                </a:solidFill>
              </a:rPr>
              <a:t>7,3 млрд. </a:t>
            </a:r>
            <a:r>
              <a:rPr lang="ru-RU" sz="1600" dirty="0">
                <a:solidFill>
                  <a:srgbClr val="000000"/>
                </a:solidFill>
              </a:rPr>
              <a:t>руб. – подтвержденный ущерб (по прямым затратам)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8" y="6051536"/>
            <a:ext cx="852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Выплаты по ЧС </a:t>
            </a:r>
            <a:r>
              <a:rPr lang="ru-RU" b="1" dirty="0" smtClean="0">
                <a:solidFill>
                  <a:srgbClr val="C00000"/>
                </a:solidFill>
              </a:rPr>
              <a:t>из бюджета не </a:t>
            </a:r>
            <a:r>
              <a:rPr lang="ru-RU" b="1" dirty="0">
                <a:solidFill>
                  <a:srgbClr val="C00000"/>
                </a:solidFill>
              </a:rPr>
              <a:t>покрывают ущерб  аграриев. Альтернативы инструменту страхования нет.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4005064"/>
            <a:ext cx="452611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</a:rPr>
              <a:t>Не более </a:t>
            </a:r>
            <a:r>
              <a:rPr lang="ru-RU" sz="1600" b="1" dirty="0">
                <a:solidFill>
                  <a:srgbClr val="C00000"/>
                </a:solidFill>
              </a:rPr>
              <a:t>2,5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млрд. руб. </a:t>
            </a:r>
            <a:r>
              <a:rPr lang="ru-RU" sz="1400" dirty="0">
                <a:solidFill>
                  <a:srgbClr val="000000"/>
                </a:solidFill>
              </a:rPr>
              <a:t>в год запланировано в </a:t>
            </a:r>
            <a:r>
              <a:rPr lang="ru-RU" sz="1400" dirty="0" smtClean="0">
                <a:solidFill>
                  <a:srgbClr val="000000"/>
                </a:solidFill>
              </a:rPr>
              <a:t>бюджете </a:t>
            </a:r>
            <a:r>
              <a:rPr lang="ru-RU" sz="1400" dirty="0">
                <a:solidFill>
                  <a:srgbClr val="000000"/>
                </a:solidFill>
              </a:rPr>
              <a:t>на компенсации при ЧС в АПК на ближайшие 3 года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</a:rPr>
              <a:t>Наличие </a:t>
            </a:r>
            <a:r>
              <a:rPr lang="ru-RU" sz="1400" dirty="0">
                <a:solidFill>
                  <a:srgbClr val="000000"/>
                </a:solidFill>
              </a:rPr>
              <a:t>страхования </a:t>
            </a:r>
            <a:r>
              <a:rPr lang="ru-RU" sz="1400" dirty="0" smtClean="0">
                <a:solidFill>
                  <a:srgbClr val="000000"/>
                </a:solidFill>
              </a:rPr>
              <a:t>учитывается при выделении помощи для компенсаций убытков в  </a:t>
            </a:r>
            <a:r>
              <a:rPr lang="ru-RU" sz="1400" dirty="0">
                <a:solidFill>
                  <a:srgbClr val="000000"/>
                </a:solidFill>
              </a:rPr>
              <a:t>АПК от ЧС</a:t>
            </a:r>
            <a:r>
              <a:rPr lang="ru-RU" sz="1400" dirty="0" smtClean="0">
                <a:solidFill>
                  <a:srgbClr val="000000"/>
                </a:solidFill>
              </a:rPr>
              <a:t>. (</a:t>
            </a:r>
            <a:r>
              <a:rPr lang="ru-RU" sz="1400" dirty="0">
                <a:solidFill>
                  <a:srgbClr val="000000"/>
                </a:solidFill>
              </a:rPr>
              <a:t>Постановление Правительства РФ № 1371 от 14.11.2018 г.)</a:t>
            </a:r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5694BC-9B62-4A0B-A66B-2BEFF40051B6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2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5556" y="620687"/>
            <a:ext cx="8208000" cy="648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Крупнейшие страховые выплаты по рискам АПК РФ</a:t>
            </a:r>
            <a:br>
              <a:rPr lang="ru-RU" sz="2000" dirty="0" smtClean="0"/>
            </a:br>
            <a:r>
              <a:rPr lang="ru-RU" sz="2000" b="0" dirty="0" smtClean="0"/>
              <a:t>2016-2019 (примеры)</a:t>
            </a:r>
            <a:endParaRPr lang="ru-RU" sz="2000" b="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37106"/>
              </p:ext>
            </p:extLst>
          </p:nvPr>
        </p:nvGraphicFramePr>
        <p:xfrm>
          <a:off x="298574" y="1628800"/>
          <a:ext cx="8546852" cy="409231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37122"/>
                <a:gridCol w="1820968"/>
                <a:gridCol w="1267388"/>
                <a:gridCol w="1304132"/>
                <a:gridCol w="945858"/>
                <a:gridCol w="1671384"/>
              </a:tblGrid>
              <a:tr h="700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Регион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36000" marB="7200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</a:rPr>
                        <a:t>Объект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Событие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Год </a:t>
                      </a:r>
                      <a:r>
                        <a:rPr lang="ru-RU" sz="1400" u="none" strike="noStrike" dirty="0" smtClean="0">
                          <a:effectLst/>
                        </a:rPr>
                        <a:t>выплат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Страховые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выплаты, млн руб.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7" marR="6857" marT="6857" marB="0" anchor="ctr"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167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АльфаСтрахование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Приморский край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Свиньи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Уничтожение поголовья (ящур)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≈570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97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АльфаСтрахование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Белгородская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Свиньи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АЧС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2017-2018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211,3*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49024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Авангард-Гарант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Воронежская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Подсолнечник на зерно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Переувлажнение почвы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206,4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40248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Мурманская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Рыба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 smtClean="0">
                          <a:effectLst/>
                        </a:rPr>
                        <a:t>Гибель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125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37197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РСХБ-Страхование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Рязанская 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Свиньи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АЧС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82,9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48920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Авангард-Гарант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Воронежская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Сахарная свекла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Пыльная буря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58,7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489202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РСХБ-Страхование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Белгородская </a:t>
                      </a:r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Пшеница озимая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Вымерзание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2016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53,4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  <a:tr h="40417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u="none" strike="noStrike" dirty="0" smtClean="0">
                          <a:effectLst/>
                        </a:rPr>
                        <a:t>Согласие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rebuchet MS"/>
                        </a:rPr>
                        <a:t>Воронежская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rebuchet MS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Урожай с/х культур (без ГП)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Засуха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rebuchet MS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19,6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7" marR="6857" marT="685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11094" y="5733256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rgbClr val="F8F8F8">
                    <a:lumMod val="50000"/>
                  </a:srgbClr>
                </a:solidFill>
              </a:rPr>
              <a:t>*Урегулирование убытка от серии вспышек АЧС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48" y="602302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Страховая отрасль убытки от опасных природных явлений</a:t>
            </a:r>
            <a:r>
              <a:rPr lang="ru-RU" b="1" dirty="0">
                <a:solidFill>
                  <a:srgbClr val="00591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риски которых создают реальную финансовую угрозу разорения</a:t>
            </a: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5694BC-9B62-4A0B-A66B-2BEFF40051B6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3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6" y="620687"/>
            <a:ext cx="8208000" cy="648000"/>
          </a:xfrm>
        </p:spPr>
        <p:txBody>
          <a:bodyPr anchor="ctr">
            <a:noAutofit/>
          </a:bodyPr>
          <a:lstStyle/>
          <a:p>
            <a:pPr lvl="0"/>
            <a:r>
              <a:rPr lang="ru-RU" sz="2000" dirty="0"/>
              <a:t>Основные меры, </a:t>
            </a:r>
            <a:r>
              <a:rPr lang="ru-RU" sz="2000" dirty="0" smtClean="0"/>
              <a:t>которые стимулируют </a:t>
            </a:r>
            <a:r>
              <a:rPr lang="ru-RU" sz="2000" dirty="0"/>
              <a:t>развитие агрострахования в 2019 г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432913"/>
              </p:ext>
            </p:extLst>
          </p:nvPr>
        </p:nvGraphicFramePr>
        <p:xfrm>
          <a:off x="1179922" y="1412776"/>
          <a:ext cx="7488832" cy="4294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667481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srgbClr val="C00000"/>
                </a:solidFill>
              </a:rPr>
              <a:t>С начала 2019 г. НСА совместно с органами управления АПК провел </a:t>
            </a:r>
            <a:r>
              <a:rPr lang="ru-RU" sz="1600" dirty="0" smtClean="0">
                <a:solidFill>
                  <a:schemeClr val="tx2"/>
                </a:solidFill>
              </a:rPr>
              <a:t>1</a:t>
            </a:r>
            <a:r>
              <a:rPr lang="en-US" sz="1600" dirty="0">
                <a:solidFill>
                  <a:schemeClr val="tx2"/>
                </a:solidFill>
              </a:rPr>
              <a:t>4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мероприятий </a:t>
            </a:r>
            <a:r>
              <a:rPr lang="ru-RU" sz="1600" dirty="0">
                <a:solidFill>
                  <a:srgbClr val="C00000"/>
                </a:solidFill>
              </a:rPr>
              <a:t>для аграриев и органов АПК в федеральных округах: Южный, Центральный, Северо-Западный, Поволжский, Сибирский, </a:t>
            </a:r>
            <a:r>
              <a:rPr lang="ru-RU" sz="1600" dirty="0" smtClean="0">
                <a:solidFill>
                  <a:srgbClr val="C00000"/>
                </a:solidFill>
              </a:rPr>
              <a:t>Дальневосточный.</a:t>
            </a:r>
          </a:p>
          <a:p>
            <a:pPr lvl="0" algn="ctr"/>
            <a:r>
              <a:rPr lang="ru-RU" sz="1600" b="1" dirty="0" smtClean="0">
                <a:solidFill>
                  <a:schemeClr val="tx2"/>
                </a:solidFill>
              </a:rPr>
              <a:t>Отмечается </a:t>
            </a:r>
            <a:r>
              <a:rPr lang="ru-RU" sz="1600" b="1" dirty="0">
                <a:solidFill>
                  <a:schemeClr val="tx2"/>
                </a:solidFill>
              </a:rPr>
              <a:t>позитивный отклик аграриев.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5694BC-9B62-4A0B-A66B-2BEFF40051B6}" type="slidenum">
              <a:rPr lang="ru-RU" smtClean="0">
                <a:solidFill>
                  <a:srgbClr val="FFFFFF"/>
                </a:solidFill>
              </a:rPr>
              <a:pPr/>
              <a:t>5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8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>
                <a:solidFill>
                  <a:schemeClr val="tx1"/>
                </a:solidFill>
              </a:rPr>
              <a:t>Изменения Закона №</a:t>
            </a:r>
            <a:r>
              <a:rPr lang="ru-RU" sz="2500" dirty="0" smtClean="0">
                <a:solidFill>
                  <a:schemeClr val="tx1"/>
                </a:solidFill>
              </a:rPr>
              <a:t>260-ФЗ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96761547"/>
              </p:ext>
            </p:extLst>
          </p:nvPr>
        </p:nvGraphicFramePr>
        <p:xfrm>
          <a:off x="477576" y="1296144"/>
          <a:ext cx="619268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742272" y="141277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Позволит снизить расходы аграриев и субсидирующих бюджетов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50078" y="24928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Подлежат страхованию риски, характерные для центральных и восточных регионов </a:t>
            </a:r>
            <a:r>
              <a:rPr lang="ru-RU" sz="1200" dirty="0" smtClean="0"/>
              <a:t>РФ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42272" y="357301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Повышение гибкости программ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 должно стимулировать </a:t>
            </a:r>
            <a:r>
              <a:rPr lang="ru-RU" sz="1100" dirty="0" smtClean="0">
                <a:solidFill>
                  <a:schemeClr val="bg1"/>
                </a:solidFill>
              </a:rPr>
              <a:t>спрос</a:t>
            </a:r>
            <a:r>
              <a:rPr lang="ru-RU" sz="11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50078" y="472514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Упростит получение господдержки при страховании крупных проектов в АПК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50078" y="567725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 smtClean="0"/>
              <a:t>- Позволит </a:t>
            </a:r>
            <a:r>
              <a:rPr lang="ru-RU" sz="1100" dirty="0"/>
              <a:t>повысить уровень сервиса, особенно удаленно расположенным </a:t>
            </a:r>
            <a:r>
              <a:rPr lang="ru-RU" sz="1100" dirty="0" smtClean="0"/>
              <a:t>хозяйствам</a:t>
            </a:r>
            <a:endParaRPr lang="ru-RU" sz="1100" dirty="0"/>
          </a:p>
          <a:p>
            <a:pPr lvl="0" algn="ctr"/>
            <a:r>
              <a:rPr lang="ru-RU" sz="1100" dirty="0" smtClean="0"/>
              <a:t>- Основа </a:t>
            </a:r>
            <a:r>
              <a:rPr lang="ru-RU" sz="1100" dirty="0"/>
              <a:t>для создания индексных продуктов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rgbClr val="FFFFFF"/>
                </a:solidFill>
              </a:rPr>
              <a:pPr/>
              <a:t>6</a:t>
            </a:fld>
            <a:endParaRPr lang="ru-RU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18890"/>
            <a:ext cx="8208000" cy="648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Рост рынка агрострахования в 2019 г.</a:t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000" b="0" dirty="0">
                <a:solidFill>
                  <a:srgbClr val="00B050"/>
                </a:solidFill>
              </a:rPr>
              <a:t>Первые предварительные итоги (</a:t>
            </a:r>
            <a:r>
              <a:rPr lang="en-US" sz="2000" b="0" dirty="0">
                <a:solidFill>
                  <a:srgbClr val="00B050"/>
                </a:solidFill>
              </a:rPr>
              <a:t>I </a:t>
            </a:r>
            <a:r>
              <a:rPr lang="ru-RU" sz="2000" b="0" dirty="0">
                <a:solidFill>
                  <a:srgbClr val="00B050"/>
                </a:solidFill>
              </a:rPr>
              <a:t>полугодие, страхование с ГП)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rgbClr val="FFFFFF"/>
                </a:solidFill>
              </a:rPr>
              <a:pPr/>
              <a:t>7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376118"/>
            <a:ext cx="8496944" cy="129600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Первые данные о ходе страхования весеннего сева подтверждают </a:t>
            </a:r>
            <a:r>
              <a:rPr lang="ru-RU" sz="1600" b="1" dirty="0" smtClean="0">
                <a:solidFill>
                  <a:srgbClr val="002060"/>
                </a:solidFill>
              </a:rPr>
              <a:t>эффективность </a:t>
            </a:r>
            <a:r>
              <a:rPr lang="ru-RU" sz="1600" b="1" dirty="0">
                <a:solidFill>
                  <a:srgbClr val="002060"/>
                </a:solidFill>
              </a:rPr>
              <a:t>мер по восстановлению субсидирования и по развитию рынка</a:t>
            </a:r>
            <a:r>
              <a:rPr lang="ru-RU" sz="1600" b="1" dirty="0">
                <a:solidFill>
                  <a:srgbClr val="C00000"/>
                </a:solidFill>
              </a:rPr>
              <a:t>, предпринимаемых Минсельхозом России и НСА во взаимодействии с органами АПК субъектов РФ, Минфином и Банком </a:t>
            </a:r>
            <a:r>
              <a:rPr lang="ru-RU" sz="1600" b="1" dirty="0" smtClean="0">
                <a:solidFill>
                  <a:srgbClr val="C00000"/>
                </a:solidFill>
              </a:rPr>
              <a:t>России.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43436358"/>
              </p:ext>
            </p:extLst>
          </p:nvPr>
        </p:nvGraphicFramePr>
        <p:xfrm>
          <a:off x="683568" y="1556792"/>
          <a:ext cx="3888432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66020306"/>
              </p:ext>
            </p:extLst>
          </p:nvPr>
        </p:nvGraphicFramePr>
        <p:xfrm>
          <a:off x="5205414" y="1556792"/>
          <a:ext cx="3600400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62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 noGrp="1"/>
          </p:cNvSpPr>
          <p:nvPr>
            <p:ph type="title"/>
          </p:nvPr>
        </p:nvSpPr>
        <p:spPr>
          <a:xfrm>
            <a:off x="539552" y="620687"/>
            <a:ext cx="8208000" cy="648000"/>
          </a:xfrm>
          <a:prstGeom prst="rect">
            <a:avLst/>
          </a:prstGeom>
        </p:spPr>
        <p:txBody>
          <a:bodyPr lIns="121912" tIns="60956" rIns="121912" bIns="60956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</a:rPr>
              <a:t>Страхование урожая с господдержкой: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преимущественно застрахован крупный и средний </a:t>
            </a:r>
            <a:r>
              <a:rPr lang="ru-RU" sz="2000" dirty="0" smtClean="0">
                <a:solidFill>
                  <a:schemeClr val="tx1"/>
                </a:solidFill>
              </a:rPr>
              <a:t>бизнес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19950802"/>
              </p:ext>
            </p:extLst>
          </p:nvPr>
        </p:nvGraphicFramePr>
        <p:xfrm>
          <a:off x="539552" y="1196752"/>
          <a:ext cx="4032448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48759"/>
              </p:ext>
            </p:extLst>
          </p:nvPr>
        </p:nvGraphicFramePr>
        <p:xfrm>
          <a:off x="5004048" y="2564904"/>
          <a:ext cx="3590946" cy="158417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3335"/>
                <a:gridCol w="2080014"/>
                <a:gridCol w="1077597"/>
              </a:tblGrid>
              <a:tr h="75851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Категория</a:t>
                      </a:r>
                      <a:endParaRPr kumimoji="0" lang="ru-RU" sz="16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Тыс. га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89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Сельхозорганизации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  </a:t>
                      </a:r>
                      <a:r>
                        <a:rPr lang="ru-RU" sz="1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2,5  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35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КФХ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  </a:t>
                      </a:r>
                      <a:r>
                        <a:rPr lang="ru-RU" sz="1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0,226  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30328" y="1364297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defRPr sz="1600" b="1" i="0" u="none" strike="noStrike" kern="1200" baseline="0">
                <a:solidFill>
                  <a:srgbClr val="53548A">
                    <a:lumMod val="50000"/>
                  </a:srgbClr>
                </a:solidFill>
                <a:latin typeface="+mj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Средняя площадь сельхозугодий (по сельхозпереписи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2016 г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.),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1771" y="5517232"/>
            <a:ext cx="8463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rebuchet MS"/>
              </a:rPr>
              <a:t>Показатели средней застрахованной площади на 1 договор указывают, что основной категорией клиентов в страховании урожая с господдержкой являются крупные и средние предприятия. </a:t>
            </a:r>
            <a:endParaRPr lang="ru-RU" b="1" dirty="0">
              <a:solidFill>
                <a:srgbClr val="C00000"/>
              </a:solidFill>
              <a:latin typeface="Trebuchet MS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chemeClr val="bg1"/>
                </a:solidFill>
              </a:rPr>
              <a:pPr/>
              <a:t>8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449242"/>
              </p:ext>
            </p:extLst>
          </p:nvPr>
        </p:nvGraphicFramePr>
        <p:xfrm>
          <a:off x="340184" y="1261592"/>
          <a:ext cx="8424863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 txBox="1">
            <a:spLocks/>
          </p:cNvSpPr>
          <p:nvPr/>
        </p:nvSpPr>
        <p:spPr>
          <a:xfrm>
            <a:off x="539552" y="620688"/>
            <a:ext cx="8424936" cy="720080"/>
          </a:xfrm>
          <a:prstGeom prst="rect">
            <a:avLst/>
          </a:prstGeom>
        </p:spPr>
        <p:txBody>
          <a:bodyPr vert="horz" lIns="121912" tIns="60956" rIns="121912" bIns="60956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</a:rPr>
              <a:t>Причины, затрудняющие страхование рисков</a:t>
            </a:r>
          </a:p>
          <a:p>
            <a:r>
              <a:rPr lang="ru-RU" sz="2500" dirty="0">
                <a:solidFill>
                  <a:schemeClr val="tx1"/>
                </a:solidFill>
              </a:rPr>
              <a:t>малых и средних форм хозяйствования в АПК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756" y="6021288"/>
            <a:ext cx="8964488" cy="646331"/>
          </a:xfrm>
          <a:prstGeom prst="rect">
            <a:avLst/>
          </a:prstGeom>
          <a:solidFill>
            <a:srgbClr val="FFFFE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rebuchet MS"/>
              </a:rPr>
              <a:t>МФХ обладают меньшими ресурсами для организации страхования –финансовыми и организационными, хотя их риски выше, чем у СХО </a:t>
            </a:r>
            <a:endParaRPr lang="ru-RU" b="1" dirty="0">
              <a:solidFill>
                <a:srgbClr val="C00000"/>
              </a:solidFill>
              <a:latin typeface="Trebuchet MS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5694BC-9B62-4A0B-A66B-2BEFF40051B6}" type="slidenum">
              <a:rPr lang="ru-RU" sz="1800" smtClean="0">
                <a:solidFill>
                  <a:schemeClr val="bg1"/>
                </a:solidFill>
              </a:rPr>
              <a:pPr/>
              <a:t>9</a:t>
            </a:fld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3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Городская">
  <a:themeElements>
    <a:clrScheme name="Другая 1">
      <a:dk1>
        <a:srgbClr val="00B050"/>
      </a:dk1>
      <a:lt1>
        <a:srgbClr val="FFFFFF"/>
      </a:lt1>
      <a:dk2>
        <a:srgbClr val="92D050"/>
      </a:dk2>
      <a:lt2>
        <a:srgbClr val="DEDEDE"/>
      </a:lt2>
      <a:accent1>
        <a:srgbClr val="53548A"/>
      </a:accent1>
      <a:accent2>
        <a:srgbClr val="00B050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14207</TotalTime>
  <Words>1174</Words>
  <Application>Microsoft Office PowerPoint</Application>
  <PresentationFormat>Экран (4:3)</PresentationFormat>
  <Paragraphs>198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2_Городская</vt:lpstr>
      <vt:lpstr>«Агрострахование как инструмент обеспечения финансовой устойчивости аграриев»</vt:lpstr>
      <vt:lpstr>Реализация крупных рисков в АПК РФ с 2010 г.</vt:lpstr>
      <vt:lpstr>2018: компенсация ущерба от ЧС в АПК (бюджет, по прямым затратам)</vt:lpstr>
      <vt:lpstr>Крупнейшие страховые выплаты по рискам АПК РФ 2016-2019 (примеры)</vt:lpstr>
      <vt:lpstr>Основные меры, которые стимулируют развитие агрострахования в 2019 г.</vt:lpstr>
      <vt:lpstr>Изменения Закона №260-ФЗ</vt:lpstr>
      <vt:lpstr>Рост рынка агрострахования в 2019 г. Первые предварительные итоги (I полугодие, страхование с ГП)</vt:lpstr>
      <vt:lpstr>Страхование урожая с господдержкой: преимущественно застрахован крупный и средний бизнес</vt:lpstr>
      <vt:lpstr>Презентация PowerPoint</vt:lpstr>
      <vt:lpstr>Развитие страхования малых форм хозяйствования в АПК Предложения НСА</vt:lpstr>
      <vt:lpstr>Основа позиции НСА – мнения аграриев Совместный проект НСА с Институтом конъюнктуры аграрного рынка (ИКАР)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общему собранию</dc:title>
  <dc:creator>Жукова Татьяна Александровна</dc:creator>
  <cp:lastModifiedBy>Есиков Юрий Михайлович</cp:lastModifiedBy>
  <cp:revision>242</cp:revision>
  <cp:lastPrinted>2019-07-29T14:16:07Z</cp:lastPrinted>
  <dcterms:created xsi:type="dcterms:W3CDTF">2018-05-30T16:39:34Z</dcterms:created>
  <dcterms:modified xsi:type="dcterms:W3CDTF">2019-08-22T06:04:36Z</dcterms:modified>
</cp:coreProperties>
</file>