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36.png" ContentType="image/png"/>
  <Override PartName="/ppt/media/image1.png" ContentType="image/png"/>
  <Override PartName="/ppt/media/image37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39.png" ContentType="image/png"/>
  <Override PartName="/ppt/media/image4.png" ContentType="image/png"/>
  <Override PartName="/ppt/media/image13.jpeg" ContentType="image/jpeg"/>
  <Override PartName="/ppt/media/image11.png" ContentType="image/png"/>
  <Override PartName="/ppt/media/image12.png" ContentType="image/png"/>
  <Override PartName="/ppt/media/image6.png" ContentType="image/png"/>
  <Override PartName="/ppt/media/image21.png" ContentType="image/png"/>
  <Override PartName="/ppt/media/image14.jpeg" ContentType="image/jpeg"/>
  <Override PartName="/ppt/media/image5.png" ContentType="image/png"/>
  <Override PartName="/ppt/media/image20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B34D084-1A3F-4CAE-8A94-12F09A997F20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body"/>
          </p:nvPr>
        </p:nvSpPr>
        <p:spPr>
          <a:xfrm>
            <a:off x="755280" y="5079600"/>
            <a:ext cx="6048360" cy="4810680"/>
          </a:xfrm>
          <a:prstGeom prst="rect">
            <a:avLst/>
          </a:prstGeom>
        </p:spPr>
        <p:txBody>
          <a:bodyPr lIns="92160" rIns="92160" tIns="46080" bIns="46080"/>
          <a:p>
            <a:endParaRPr b="0" lang="ru-RU" sz="20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4281480" y="10155600"/>
            <a:ext cx="3276000" cy="53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72C9EE9-C994-4251-9506-97D79E2BC7B3}" type="slidenum">
              <a:rPr b="0" lang="ru-RU" sz="1200" spc="-1" strike="noStrike">
                <a:solidFill>
                  <a:srgbClr val="000000"/>
                </a:solidFill>
                <a:latin typeface="Calibri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1297440" y="1336680"/>
            <a:ext cx="4964040" cy="3607560"/>
          </a:xfrm>
          <a:prstGeom prst="rect">
            <a:avLst/>
          </a:prstGeom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755280" y="5079240"/>
            <a:ext cx="6048360" cy="4810680"/>
          </a:xfrm>
          <a:prstGeom prst="rect">
            <a:avLst/>
          </a:prstGeom>
        </p:spPr>
        <p:txBody>
          <a:bodyPr lIns="92160" rIns="92160" tIns="46080" bIns="46080"/>
          <a:p>
            <a:r>
              <a:rPr b="0" lang="ru-RU" sz="2000" spc="-1" strike="noStrike">
                <a:latin typeface="Arial"/>
              </a:rPr>
              <a:t>Таблица используется вместо сетки для верстки. После оформления слайда таблицу удалить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3" name="TextShape 3"/>
          <p:cNvSpPr txBox="1"/>
          <p:nvPr/>
        </p:nvSpPr>
        <p:spPr>
          <a:xfrm>
            <a:off x="4281120" y="10155240"/>
            <a:ext cx="3276000" cy="534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1645D976-11E4-407E-ADDA-9D68A6401B6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1018440" y="800280"/>
            <a:ext cx="5522040" cy="4010760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755280" y="5079240"/>
            <a:ext cx="6048360" cy="4810680"/>
          </a:xfrm>
          <a:prstGeom prst="rect">
            <a:avLst/>
          </a:prstGeom>
        </p:spPr>
        <p:txBody>
          <a:bodyPr lIns="92160" rIns="92160" tIns="46080" bIns="46080"/>
          <a:p>
            <a:endParaRPr b="0" lang="ru-RU" sz="2810" spc="-1" strike="noStrike"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4281120" y="10155240"/>
            <a:ext cx="3276000" cy="534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FD654F9-8541-47A1-A01D-56EEF5A903DF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560" cy="1261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Num"/>
          </p:nvPr>
        </p:nvSpPr>
        <p:spPr>
          <a:xfrm>
            <a:off x="7224120" y="700668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73BBF79-3A09-4038-B659-47F5AFFF696D}" type="slidenum">
              <a:rPr b="0" lang="ru-RU" sz="12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36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522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52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04000" y="1768320"/>
            <a:ext cx="907236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55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53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53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5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65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21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21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21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21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1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21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slideLayout" Target="../slideLayouts/slideLayout38.xml"/><Relationship Id="rId10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5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23b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02720" y="3501360"/>
            <a:ext cx="87030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Arial"/>
                <a:ea typeface="DejaVu Sans"/>
              </a:rPr>
              <a:t>Услуги АО «Корпорация </a:t>
            </a:r>
            <a:r>
              <a:rPr b="1" lang="ru-RU" sz="3000" spc="-1" strike="noStrike">
                <a:solidFill>
                  <a:srgbClr val="ffffff"/>
                </a:solidFill>
                <a:latin typeface="Arial"/>
                <a:ea typeface="DejaVu Sans"/>
              </a:rPr>
              <a:t>«МСП»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Arial"/>
                <a:ea typeface="DejaVu Sans"/>
              </a:rPr>
              <a:t>в центрах «Мои </a:t>
            </a:r>
            <a:r>
              <a:rPr b="1" lang="ru-RU" sz="3000" spc="-1" strike="noStrike">
                <a:solidFill>
                  <a:srgbClr val="ffffff"/>
                </a:solidFill>
                <a:latin typeface="Arial"/>
                <a:ea typeface="DejaVu Sans"/>
              </a:rPr>
              <a:t>Документы»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599760" y="6562800"/>
            <a:ext cx="5867640" cy="32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3"/>
          <p:cNvSpPr/>
          <p:nvPr/>
        </p:nvSpPr>
        <p:spPr>
          <a:xfrm>
            <a:off x="4174560" y="6562800"/>
            <a:ext cx="533412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моидокументы43.р</a:t>
            </a: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ф</a:t>
            </a:r>
            <a:endParaRPr b="0" lang="ru-RU" sz="1300" spc="-1" strike="noStrike">
              <a:latin typeface="Arial"/>
            </a:endParaRPr>
          </a:p>
        </p:txBody>
      </p:sp>
      <p:pic>
        <p:nvPicPr>
          <p:cNvPr id="200" name="Рисунок 13" descr=""/>
          <p:cNvPicPr/>
          <p:nvPr/>
        </p:nvPicPr>
        <p:blipFill>
          <a:blip r:embed="rId1"/>
          <a:stretch/>
        </p:blipFill>
        <p:spPr>
          <a:xfrm>
            <a:off x="7342560" y="445680"/>
            <a:ext cx="1917000" cy="236232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6" descr=""/>
          <p:cNvPicPr/>
          <p:nvPr/>
        </p:nvPicPr>
        <p:blipFill>
          <a:blip r:embed="rId2"/>
          <a:stretch/>
        </p:blipFill>
        <p:spPr>
          <a:xfrm>
            <a:off x="1071000" y="1034280"/>
            <a:ext cx="2898000" cy="1185840"/>
          </a:xfrm>
          <a:prstGeom prst="rect">
            <a:avLst/>
          </a:prstGeom>
          <a:ln>
            <a:noFill/>
          </a:ln>
        </p:spPr>
      </p:pic>
      <p:pic>
        <p:nvPicPr>
          <p:cNvPr id="202" name="Рисунок 10" descr=""/>
          <p:cNvPicPr/>
          <p:nvPr/>
        </p:nvPicPr>
        <p:blipFill>
          <a:blip r:embed="rId3"/>
          <a:stretch/>
        </p:blipFill>
        <p:spPr>
          <a:xfrm>
            <a:off x="4542480" y="1034280"/>
            <a:ext cx="1245600" cy="118584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0" y="18360"/>
            <a:ext cx="10078560" cy="566856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792000" y="5832000"/>
            <a:ext cx="8422920" cy="157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056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http://smbn.ru</a:t>
            </a:r>
            <a:endParaRPr b="0" lang="ru-RU" sz="1056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" descr=""/>
          <p:cNvPicPr/>
          <p:nvPr/>
        </p:nvPicPr>
        <p:blipFill>
          <a:blip r:embed="rId1"/>
          <a:srcRect l="26427" t="17452" r="27152" b="21596"/>
          <a:stretch/>
        </p:blipFill>
        <p:spPr>
          <a:xfrm>
            <a:off x="216000" y="288360"/>
            <a:ext cx="9646920" cy="712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" descr=""/>
          <p:cNvPicPr/>
          <p:nvPr/>
        </p:nvPicPr>
        <p:blipFill>
          <a:blip r:embed="rId1"/>
          <a:srcRect l="7355" t="9678" r="9201" b="31266"/>
          <a:stretch/>
        </p:blipFill>
        <p:spPr>
          <a:xfrm>
            <a:off x="0" y="900360"/>
            <a:ext cx="10008000" cy="566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16560" y="1135440"/>
            <a:ext cx="10078560" cy="56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54720" y="966240"/>
            <a:ext cx="10080000" cy="56696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6983280" y="6903000"/>
            <a:ext cx="297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e04e39"/>
                </a:solidFill>
                <a:latin typeface="Arial"/>
              </a:rPr>
              <a:t>моидокументы43.рф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615600" y="606960"/>
            <a:ext cx="83725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Arial"/>
              </a:rPr>
              <a:t>Развитие </a:t>
            </a:r>
            <a:r>
              <a:rPr b="1" lang="ru-RU" sz="3000" spc="-1" strike="noStrike">
                <a:solidFill>
                  <a:srgbClr val="623b2a"/>
                </a:solidFill>
                <a:latin typeface="Arial"/>
              </a:rPr>
              <a:t>сети МФЦ</a:t>
            </a:r>
            <a:endParaRPr b="0" lang="ru-RU" sz="3000" spc="-1" strike="noStrike">
              <a:latin typeface="Arial"/>
            </a:endParaRPr>
          </a:p>
        </p:txBody>
      </p:sp>
      <p:grpSp>
        <p:nvGrpSpPr>
          <p:cNvPr id="205" name="Group 3"/>
          <p:cNvGrpSpPr/>
          <p:nvPr/>
        </p:nvGrpSpPr>
        <p:grpSpPr>
          <a:xfrm>
            <a:off x="-9000" y="1171080"/>
            <a:ext cx="9891720" cy="4672080"/>
            <a:chOff x="-9000" y="1171080"/>
            <a:chExt cx="9891720" cy="4672080"/>
          </a:xfrm>
        </p:grpSpPr>
        <p:sp>
          <p:nvSpPr>
            <p:cNvPr id="206" name="Line 4"/>
            <p:cNvSpPr/>
            <p:nvPr/>
          </p:nvSpPr>
          <p:spPr>
            <a:xfrm flipH="1">
              <a:off x="2515320" y="1171080"/>
              <a:ext cx="15480" cy="4671720"/>
            </a:xfrm>
            <a:prstGeom prst="line">
              <a:avLst/>
            </a:prstGeom>
            <a:ln w="9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Line 5"/>
            <p:cNvSpPr/>
            <p:nvPr/>
          </p:nvSpPr>
          <p:spPr>
            <a:xfrm flipH="1">
              <a:off x="4936680" y="1217520"/>
              <a:ext cx="33840" cy="46256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Line 6"/>
            <p:cNvSpPr/>
            <p:nvPr/>
          </p:nvSpPr>
          <p:spPr>
            <a:xfrm flipH="1">
              <a:off x="-9000" y="1935360"/>
              <a:ext cx="9891720" cy="360"/>
            </a:xfrm>
            <a:prstGeom prst="line">
              <a:avLst/>
            </a:prstGeom>
            <a:ln w="9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9" name="CustomShape 7"/>
          <p:cNvSpPr/>
          <p:nvPr/>
        </p:nvSpPr>
        <p:spPr>
          <a:xfrm>
            <a:off x="5110920" y="2237400"/>
            <a:ext cx="523800" cy="64476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8"/>
          <p:cNvSpPr/>
          <p:nvPr/>
        </p:nvSpPr>
        <p:spPr>
          <a:xfrm>
            <a:off x="118440" y="1477800"/>
            <a:ext cx="2008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c39367"/>
                </a:solidFill>
                <a:latin typeface="Arial"/>
              </a:rPr>
              <a:t>В 2013 году: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1" name="CustomShape 9"/>
          <p:cNvSpPr/>
          <p:nvPr/>
        </p:nvSpPr>
        <p:spPr>
          <a:xfrm>
            <a:off x="2609640" y="1477800"/>
            <a:ext cx="2192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e04e39"/>
                </a:solidFill>
                <a:latin typeface="Arial"/>
              </a:rPr>
              <a:t>В 2014 </a:t>
            </a:r>
            <a:r>
              <a:rPr b="1" lang="ru-RU" sz="2000" spc="-1" strike="noStrike">
                <a:solidFill>
                  <a:srgbClr val="e04e39"/>
                </a:solidFill>
                <a:latin typeface="Arial"/>
              </a:rPr>
              <a:t>году: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2" name="CustomShape 10"/>
          <p:cNvSpPr/>
          <p:nvPr/>
        </p:nvSpPr>
        <p:spPr>
          <a:xfrm>
            <a:off x="5011200" y="1487520"/>
            <a:ext cx="1968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623b2a"/>
                </a:solidFill>
                <a:latin typeface="Arial"/>
              </a:rPr>
              <a:t>В 2015 году: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>
            <a:off x="118440" y="2204280"/>
            <a:ext cx="561240" cy="551160"/>
          </a:xfrm>
          <a:prstGeom prst="rect">
            <a:avLst/>
          </a:prstGeom>
          <a:ln>
            <a:noFill/>
          </a:ln>
        </p:spPr>
      </p:pic>
      <p:pic>
        <p:nvPicPr>
          <p:cNvPr id="214" name="Picture 3" descr=""/>
          <p:cNvPicPr/>
          <p:nvPr/>
        </p:nvPicPr>
        <p:blipFill>
          <a:blip r:embed="rId2"/>
          <a:stretch/>
        </p:blipFill>
        <p:spPr>
          <a:xfrm>
            <a:off x="124920" y="3184920"/>
            <a:ext cx="576000" cy="607680"/>
          </a:xfrm>
          <a:prstGeom prst="rect">
            <a:avLst/>
          </a:prstGeom>
          <a:ln>
            <a:noFill/>
          </a:ln>
        </p:spPr>
      </p:pic>
      <p:pic>
        <p:nvPicPr>
          <p:cNvPr id="215" name="Picture 4" descr=""/>
          <p:cNvPicPr/>
          <p:nvPr/>
        </p:nvPicPr>
        <p:blipFill>
          <a:blip r:embed="rId3"/>
          <a:stretch/>
        </p:blipFill>
        <p:spPr>
          <a:xfrm>
            <a:off x="2543760" y="2204280"/>
            <a:ext cx="582120" cy="551880"/>
          </a:xfrm>
          <a:prstGeom prst="rect">
            <a:avLst/>
          </a:prstGeom>
          <a:ln>
            <a:noFill/>
          </a:ln>
        </p:spPr>
      </p:pic>
      <p:pic>
        <p:nvPicPr>
          <p:cNvPr id="216" name="Picture 5" descr=""/>
          <p:cNvPicPr/>
          <p:nvPr/>
        </p:nvPicPr>
        <p:blipFill>
          <a:blip r:embed="rId4"/>
          <a:stretch/>
        </p:blipFill>
        <p:spPr>
          <a:xfrm>
            <a:off x="2530800" y="3239280"/>
            <a:ext cx="616320" cy="582120"/>
          </a:xfrm>
          <a:prstGeom prst="rect">
            <a:avLst/>
          </a:prstGeom>
          <a:ln>
            <a:noFill/>
          </a:ln>
        </p:spPr>
      </p:pic>
      <p:pic>
        <p:nvPicPr>
          <p:cNvPr id="217" name="Picture 6" descr=""/>
          <p:cNvPicPr/>
          <p:nvPr/>
        </p:nvPicPr>
        <p:blipFill>
          <a:blip r:embed="rId5"/>
          <a:stretch/>
        </p:blipFill>
        <p:spPr>
          <a:xfrm>
            <a:off x="4997160" y="2168640"/>
            <a:ext cx="555120" cy="586800"/>
          </a:xfrm>
          <a:prstGeom prst="rect">
            <a:avLst/>
          </a:prstGeom>
          <a:ln>
            <a:noFill/>
          </a:ln>
        </p:spPr>
      </p:pic>
      <p:pic>
        <p:nvPicPr>
          <p:cNvPr id="218" name="Picture 7" descr=""/>
          <p:cNvPicPr/>
          <p:nvPr/>
        </p:nvPicPr>
        <p:blipFill>
          <a:blip r:embed="rId6"/>
          <a:stretch/>
        </p:blipFill>
        <p:spPr>
          <a:xfrm>
            <a:off x="5011200" y="3231720"/>
            <a:ext cx="550800" cy="550800"/>
          </a:xfrm>
          <a:prstGeom prst="rect">
            <a:avLst/>
          </a:prstGeom>
          <a:ln>
            <a:noFill/>
          </a:ln>
        </p:spPr>
      </p:pic>
      <p:sp>
        <p:nvSpPr>
          <p:cNvPr id="219" name="CustomShape 11"/>
          <p:cNvSpPr/>
          <p:nvPr/>
        </p:nvSpPr>
        <p:spPr>
          <a:xfrm>
            <a:off x="597960" y="2030040"/>
            <a:ext cx="201564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5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территориа</a:t>
            </a: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льных </a:t>
            </a: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отделов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0" name="CustomShape 12"/>
          <p:cNvSpPr/>
          <p:nvPr/>
        </p:nvSpPr>
        <p:spPr>
          <a:xfrm>
            <a:off x="894600" y="2956320"/>
            <a:ext cx="125316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48</a:t>
            </a:r>
            <a:r>
              <a:rPr b="1" lang="ru-RU" sz="4500" spc="-1" strike="noStrike">
                <a:solidFill>
                  <a:srgbClr val="c39367"/>
                </a:solidFill>
                <a:latin typeface="Times New Roman"/>
              </a:rPr>
              <a:t> </a:t>
            </a:r>
            <a:endParaRPr b="0" lang="ru-RU" sz="4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окон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1" name="CustomShape 13"/>
          <p:cNvSpPr/>
          <p:nvPr/>
        </p:nvSpPr>
        <p:spPr>
          <a:xfrm>
            <a:off x="2985480" y="2041560"/>
            <a:ext cx="198432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e04e39"/>
                </a:solidFill>
                <a:latin typeface="Times New Roman"/>
              </a:rPr>
              <a:t>20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04e39"/>
                </a:solidFill>
                <a:latin typeface="Arial"/>
              </a:rPr>
              <a:t>территориальных </a:t>
            </a:r>
            <a:r>
              <a:rPr b="1" lang="ru-RU" sz="1400" spc="-1" strike="noStrike">
                <a:solidFill>
                  <a:srgbClr val="e04e39"/>
                </a:solidFill>
                <a:latin typeface="Arial"/>
              </a:rPr>
              <a:t>отделов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2" name="CustomShape 14"/>
          <p:cNvSpPr/>
          <p:nvPr/>
        </p:nvSpPr>
        <p:spPr>
          <a:xfrm>
            <a:off x="3147120" y="2937240"/>
            <a:ext cx="150768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e04e39"/>
                </a:solidFill>
                <a:latin typeface="Times New Roman"/>
              </a:rPr>
              <a:t>170</a:t>
            </a:r>
            <a:r>
              <a:rPr b="1" lang="ru-RU" sz="4500" spc="-1" strike="noStrike">
                <a:solidFill>
                  <a:srgbClr val="e04e39"/>
                </a:solidFill>
                <a:latin typeface="Times New Roman"/>
              </a:rPr>
              <a:t> </a:t>
            </a:r>
            <a:endParaRPr b="0" lang="ru-RU" sz="4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e04e39"/>
                </a:solidFill>
                <a:latin typeface="Arial"/>
              </a:rPr>
              <a:t>окон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3" name="CustomShape 15"/>
          <p:cNvSpPr/>
          <p:nvPr/>
        </p:nvSpPr>
        <p:spPr>
          <a:xfrm>
            <a:off x="5553000" y="2017440"/>
            <a:ext cx="206028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Times New Roman"/>
              </a:rPr>
              <a:t>45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623b2a"/>
                </a:solidFill>
                <a:latin typeface="Arial"/>
              </a:rPr>
              <a:t>территориальных </a:t>
            </a:r>
            <a:r>
              <a:rPr b="1" lang="ru-RU" sz="1400" spc="-1" strike="noStrike">
                <a:solidFill>
                  <a:srgbClr val="623b2a"/>
                </a:solidFill>
                <a:latin typeface="Arial"/>
              </a:rPr>
              <a:t>отделов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4" name="CustomShape 16"/>
          <p:cNvSpPr/>
          <p:nvPr/>
        </p:nvSpPr>
        <p:spPr>
          <a:xfrm>
            <a:off x="5578560" y="2975040"/>
            <a:ext cx="180288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Times New Roman"/>
              </a:rPr>
              <a:t>306</a:t>
            </a:r>
            <a:r>
              <a:rPr b="1" lang="ru-RU" sz="4500" spc="-1" strike="noStrike">
                <a:solidFill>
                  <a:srgbClr val="623b2a"/>
                </a:solidFill>
                <a:latin typeface="Times New Roman"/>
              </a:rPr>
              <a:t> </a:t>
            </a:r>
            <a:endParaRPr b="0" lang="ru-RU" sz="4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623b2a"/>
                </a:solidFill>
                <a:latin typeface="Arial"/>
              </a:rPr>
              <a:t>окон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5" name="CustomShape 17"/>
          <p:cNvSpPr/>
          <p:nvPr/>
        </p:nvSpPr>
        <p:spPr>
          <a:xfrm>
            <a:off x="2372760" y="3981240"/>
            <a:ext cx="274572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e04e39"/>
                </a:solidFill>
                <a:latin typeface="Times New Roman"/>
              </a:rPr>
              <a:t>52,84 %</a:t>
            </a:r>
            <a:r>
              <a:rPr b="0" lang="ru-RU" sz="3000" spc="-1" strike="noStrike">
                <a:solidFill>
                  <a:srgbClr val="e04e39"/>
                </a:solidFill>
                <a:latin typeface="Arial"/>
              </a:rPr>
              <a:t> 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e04e39"/>
                </a:solidFill>
                <a:latin typeface="Arial"/>
              </a:rPr>
              <a:t>граждан имеют доступ к </a:t>
            </a:r>
            <a:r>
              <a:rPr b="0" lang="ru-RU" sz="1400" spc="-1" strike="noStrike">
                <a:solidFill>
                  <a:srgbClr val="e04e39"/>
                </a:solidFill>
                <a:latin typeface="Arial"/>
              </a:rPr>
              <a:t>госуслугам в режиме «одного </a:t>
            </a:r>
            <a:r>
              <a:rPr b="0" lang="ru-RU" sz="1400" spc="-1" strike="noStrike">
                <a:solidFill>
                  <a:srgbClr val="e04e39"/>
                </a:solidFill>
                <a:latin typeface="Arial"/>
              </a:rPr>
              <a:t>окна»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6" name="CustomShape 18"/>
          <p:cNvSpPr/>
          <p:nvPr/>
        </p:nvSpPr>
        <p:spPr>
          <a:xfrm>
            <a:off x="4996800" y="3970440"/>
            <a:ext cx="26391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Times New Roman"/>
              </a:rPr>
              <a:t>+ 124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623b2a"/>
                </a:solidFill>
                <a:latin typeface="Arial"/>
              </a:rPr>
              <a:t>окна территориально обособленных структурных подразделений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27" name="Line 19"/>
          <p:cNvSpPr/>
          <p:nvPr/>
        </p:nvSpPr>
        <p:spPr>
          <a:xfrm>
            <a:off x="7500600" y="1217520"/>
            <a:ext cx="360" cy="528768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0"/>
          <p:cNvSpPr/>
          <p:nvPr/>
        </p:nvSpPr>
        <p:spPr>
          <a:xfrm>
            <a:off x="7594200" y="1475640"/>
            <a:ext cx="17218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c39367"/>
                </a:solidFill>
                <a:latin typeface="Arial"/>
              </a:rPr>
              <a:t>В 2016 году: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9" name="Picture 2" descr=""/>
          <p:cNvPicPr/>
          <p:nvPr/>
        </p:nvPicPr>
        <p:blipFill>
          <a:blip r:embed="rId7"/>
          <a:stretch/>
        </p:blipFill>
        <p:spPr>
          <a:xfrm>
            <a:off x="7548840" y="2193480"/>
            <a:ext cx="561240" cy="551160"/>
          </a:xfrm>
          <a:prstGeom prst="rect">
            <a:avLst/>
          </a:prstGeom>
          <a:ln>
            <a:noFill/>
          </a:ln>
        </p:spPr>
      </p:pic>
      <p:sp>
        <p:nvSpPr>
          <p:cNvPr id="230" name="CustomShape 21"/>
          <p:cNvSpPr/>
          <p:nvPr/>
        </p:nvSpPr>
        <p:spPr>
          <a:xfrm>
            <a:off x="7968600" y="2046960"/>
            <a:ext cx="206028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45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территориальных отделов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1" name="CustomShape 22"/>
          <p:cNvSpPr/>
          <p:nvPr/>
        </p:nvSpPr>
        <p:spPr>
          <a:xfrm>
            <a:off x="4858560" y="5472000"/>
            <a:ext cx="274572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Times New Roman"/>
              </a:rPr>
              <a:t>95, 71%</a:t>
            </a:r>
            <a:r>
              <a:rPr b="0" lang="ru-RU" sz="3000" spc="-1" strike="noStrike">
                <a:solidFill>
                  <a:srgbClr val="623b2a"/>
                </a:solidFill>
                <a:latin typeface="Arial"/>
              </a:rPr>
              <a:t> 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623b2a"/>
                </a:solidFill>
                <a:latin typeface="Arial"/>
              </a:rPr>
              <a:t>граждан имеют доступ к госуслугам в режиме «одного окна»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32" name="Picture 3" descr=""/>
          <p:cNvPicPr/>
          <p:nvPr/>
        </p:nvPicPr>
        <p:blipFill>
          <a:blip r:embed="rId8"/>
          <a:stretch/>
        </p:blipFill>
        <p:spPr>
          <a:xfrm>
            <a:off x="7604280" y="3231720"/>
            <a:ext cx="576000" cy="607680"/>
          </a:xfrm>
          <a:prstGeom prst="rect">
            <a:avLst/>
          </a:prstGeom>
          <a:ln>
            <a:noFill/>
          </a:ln>
        </p:spPr>
      </p:pic>
      <p:sp>
        <p:nvSpPr>
          <p:cNvPr id="233" name="CustomShape 23"/>
          <p:cNvSpPr/>
          <p:nvPr/>
        </p:nvSpPr>
        <p:spPr>
          <a:xfrm>
            <a:off x="8128080" y="2984400"/>
            <a:ext cx="180288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306</a:t>
            </a:r>
            <a:r>
              <a:rPr b="1" lang="ru-RU" sz="4500" spc="-1" strike="noStrike">
                <a:solidFill>
                  <a:srgbClr val="c39367"/>
                </a:solidFill>
                <a:latin typeface="Times New Roman"/>
              </a:rPr>
              <a:t> </a:t>
            </a:r>
            <a:endParaRPr b="0" lang="ru-RU" sz="4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c39367"/>
                </a:solidFill>
                <a:latin typeface="Arial"/>
              </a:rPr>
              <a:t>окон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4" name="CustomShape 24"/>
          <p:cNvSpPr/>
          <p:nvPr/>
        </p:nvSpPr>
        <p:spPr>
          <a:xfrm>
            <a:off x="7518600" y="3988800"/>
            <a:ext cx="26391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+ 109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c39367"/>
                </a:solidFill>
                <a:latin typeface="Arial"/>
              </a:rPr>
              <a:t>окна территориально обособленных структурных подразделений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5" name="CustomShape 25"/>
          <p:cNvSpPr/>
          <p:nvPr/>
        </p:nvSpPr>
        <p:spPr>
          <a:xfrm>
            <a:off x="7518600" y="5521680"/>
            <a:ext cx="274572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c39367"/>
                </a:solidFill>
                <a:latin typeface="Times New Roman"/>
              </a:rPr>
              <a:t>93,36%</a:t>
            </a:r>
            <a:r>
              <a:rPr b="0" lang="ru-RU" sz="3000" spc="-1" strike="noStrike">
                <a:solidFill>
                  <a:srgbClr val="c39367"/>
                </a:solidFill>
                <a:latin typeface="Arial"/>
              </a:rPr>
              <a:t> 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c39367"/>
                </a:solidFill>
                <a:latin typeface="Arial"/>
              </a:rPr>
              <a:t>граждан имеют доступ к госуслугам в режиме «одного окна»</a:t>
            </a:r>
            <a:endParaRPr b="0" lang="ru-RU" sz="1400" spc="-1" strike="noStrike"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" descr=""/>
          <p:cNvPicPr/>
          <p:nvPr/>
        </p:nvPicPr>
        <p:blipFill>
          <a:blip r:embed="rId1"/>
          <a:srcRect l="77703" t="0" r="0" b="0"/>
          <a:stretch/>
        </p:blipFill>
        <p:spPr>
          <a:xfrm>
            <a:off x="3384000" y="162360"/>
            <a:ext cx="2878920" cy="726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16560" y="948600"/>
            <a:ext cx="10078560" cy="56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6102720" y="3927960"/>
            <a:ext cx="3571920" cy="712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Arial"/>
                <a:ea typeface="Arial"/>
              </a:rPr>
              <a:t>17 стационарных ТОСП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2100" spc="-1" strike="noStrike">
                <a:solidFill>
                  <a:srgbClr val="000000"/>
                </a:solidFill>
                <a:latin typeface="Arial"/>
                <a:ea typeface="Arial"/>
              </a:rPr>
              <a:t>92 выездных ТОСП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635760" y="792720"/>
            <a:ext cx="9038880" cy="528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1" lang="ru-RU" sz="3000" spc="-1" strike="noStrike">
                <a:solidFill>
                  <a:srgbClr val="623b2a"/>
                </a:solidFill>
                <a:latin typeface="Arial"/>
                <a:ea typeface="Circe Bold"/>
              </a:rPr>
              <a:t>Создание ТОСП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5800320" y="2782800"/>
            <a:ext cx="3874320" cy="1016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1" lang="ru-RU" sz="6200" spc="-1" strike="noStrike">
                <a:solidFill>
                  <a:srgbClr val="000000"/>
                </a:solidFill>
                <a:latin typeface="Arial"/>
                <a:ea typeface="Arial"/>
              </a:rPr>
              <a:t>109</a:t>
            </a:r>
            <a:endParaRPr b="0" lang="ru-RU" sz="6200" spc="-1" strike="noStrike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6694920" y="6887880"/>
            <a:ext cx="297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e04e39"/>
                </a:solidFill>
                <a:latin typeface="Arial"/>
              </a:rPr>
              <a:t>моидокументы43.рф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0" name="Picture 2" descr=""/>
          <p:cNvPicPr/>
          <p:nvPr/>
        </p:nvPicPr>
        <p:blipFill>
          <a:blip r:embed="rId1"/>
          <a:stretch/>
        </p:blipFill>
        <p:spPr>
          <a:xfrm>
            <a:off x="515520" y="1839960"/>
            <a:ext cx="5623200" cy="507276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" descr=""/>
          <p:cNvPicPr/>
          <p:nvPr/>
        </p:nvPicPr>
        <p:blipFill>
          <a:blip r:embed="rId1"/>
          <a:srcRect l="7039" t="10630" r="1527" b="6504"/>
          <a:stretch/>
        </p:blipFill>
        <p:spPr>
          <a:xfrm>
            <a:off x="144360" y="216000"/>
            <a:ext cx="9863640" cy="715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" descr=""/>
          <p:cNvPicPr/>
          <p:nvPr/>
        </p:nvPicPr>
        <p:blipFill>
          <a:blip r:embed="rId1"/>
          <a:srcRect l="7801" t="12797" r="765" b="7190"/>
          <a:stretch/>
        </p:blipFill>
        <p:spPr>
          <a:xfrm>
            <a:off x="165240" y="263520"/>
            <a:ext cx="9806400" cy="686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" descr=""/>
          <p:cNvPicPr/>
          <p:nvPr/>
        </p:nvPicPr>
        <p:blipFill>
          <a:blip r:embed="rId1"/>
          <a:srcRect l="7851" t="10630" r="11383" b="3643"/>
          <a:stretch/>
        </p:blipFill>
        <p:spPr>
          <a:xfrm>
            <a:off x="648360" y="216000"/>
            <a:ext cx="8495640" cy="721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6733080" y="6680880"/>
            <a:ext cx="21322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9AF4A79-4239-4CC0-A2A6-104A971011CA}" type="slidenum">
              <a:rPr b="0" lang="ru-RU" sz="1200" spc="-1" strike="noStrike">
                <a:solidFill>
                  <a:srgbClr val="8b8b8b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pic>
        <p:nvPicPr>
          <p:cNvPr id="286" name="Picture 4" descr=""/>
          <p:cNvPicPr/>
          <p:nvPr/>
        </p:nvPicPr>
        <p:blipFill>
          <a:blip r:embed="rId1"/>
          <a:stretch/>
        </p:blipFill>
        <p:spPr>
          <a:xfrm>
            <a:off x="153000" y="324360"/>
            <a:ext cx="9698760" cy="6856560"/>
          </a:xfrm>
          <a:prstGeom prst="rect">
            <a:avLst/>
          </a:prstGeom>
          <a:ln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-144720" y="950400"/>
            <a:ext cx="9737280" cy="75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4e0000"/>
                </a:solidFill>
                <a:latin typeface="Arial Black"/>
                <a:ea typeface="DejaVu Sans"/>
              </a:rPr>
              <a:t>Зарегистрируем за 5 минут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431640" y="5248800"/>
            <a:ext cx="4678920" cy="13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e6d8b2"/>
                </a:solidFill>
                <a:latin typeface="Arial Black"/>
                <a:ea typeface="DejaVu Sans"/>
              </a:rPr>
              <a:t>Поможем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e6d8b2"/>
                </a:solidFill>
                <a:latin typeface="Arial Black"/>
                <a:ea typeface="DejaVu Sans"/>
              </a:rPr>
              <a:t>Подскажем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e6d8b2"/>
                </a:solidFill>
                <a:latin typeface="Arial Black"/>
                <a:ea typeface="DejaVu Sans"/>
              </a:rPr>
              <a:t>Продемонстрируем</a:t>
            </a:r>
            <a:endParaRPr b="0" lang="ru-RU" sz="28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4388760" y="6932160"/>
            <a:ext cx="533448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</a:rPr>
              <a:t>моидокументы43.рф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05720" y="451800"/>
            <a:ext cx="9287640" cy="176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623b2a"/>
                </a:solidFill>
                <a:latin typeface="Arial"/>
                <a:ea typeface="Circe Bold"/>
              </a:rPr>
              <a:t>План мероприятий по дальнейшему развитию системы предоставления государственных и муниципальных услуг по принципу «одного окна» в многофункциональных центрах предоставления государственных и муниципальных услуг на 2016-2018 годы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43" name="Picture 2" descr=""/>
          <p:cNvPicPr/>
          <p:nvPr/>
        </p:nvPicPr>
        <p:blipFill>
          <a:blip r:embed="rId1"/>
          <a:stretch/>
        </p:blipFill>
        <p:spPr>
          <a:xfrm>
            <a:off x="7204320" y="2747880"/>
            <a:ext cx="2775240" cy="392364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405720" y="3106800"/>
            <a:ext cx="7107120" cy="252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  <a:spcAft>
                <a:spcPts val="1199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- проект «МФЦ для бизнеса»: открытие специализированных окон/залов/офисов;</a:t>
            </a:r>
            <a:endParaRPr b="0" lang="ru-RU" sz="2000" spc="-1" strike="noStrike"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предоставление информационных услуг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АО «Корпорация «МСП» по принципу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«одного окна.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5" name="CustomShape 4"/>
          <p:cNvSpPr/>
          <p:nvPr/>
        </p:nvSpPr>
        <p:spPr>
          <a:xfrm>
            <a:off x="315720" y="6399000"/>
            <a:ext cx="9487080" cy="307800"/>
          </a:xfrm>
          <a:prstGeom prst="rect">
            <a:avLst/>
          </a:prstGeom>
          <a:solidFill>
            <a:srgbClr val="e04e3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4440" rIns="64440" tIns="32040" bIns="32040"/>
          <a:p>
            <a:pPr algn="just">
              <a:lnSpc>
                <a:spcPct val="100000"/>
              </a:lnSpc>
              <a:spcBef>
                <a:spcPts val="2531"/>
              </a:spcBef>
            </a:pPr>
            <a:r>
              <a:rPr b="1" lang="ru-RU" sz="1600" spc="-1" strike="noStrike">
                <a:solidFill>
                  <a:srgbClr val="ffffff"/>
                </a:solidFill>
                <a:latin typeface="Arial"/>
              </a:rPr>
              <a:t>Распоряжение Правительства Российской Федерации от 21 апреля 2016 г. № 747-р</a:t>
            </a:r>
            <a:endParaRPr b="0" lang="ru-RU" sz="16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224120" y="7006680"/>
            <a:ext cx="235152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fld id="{FA31824A-617C-4562-B964-68E095D757FD}" type="slidenum">
              <a:rPr b="0" lang="ru-RU" sz="1200" spc="-1" strike="noStrike">
                <a:solidFill>
                  <a:srgbClr val="8b8b8b"/>
                </a:solidFill>
                <a:latin typeface="Arial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pic>
        <p:nvPicPr>
          <p:cNvPr id="247" name="Picture 2" descr=""/>
          <p:cNvPicPr/>
          <p:nvPr/>
        </p:nvPicPr>
        <p:blipFill>
          <a:blip r:embed="rId1"/>
          <a:stretch/>
        </p:blipFill>
        <p:spPr>
          <a:xfrm>
            <a:off x="0" y="638640"/>
            <a:ext cx="10080000" cy="623592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351000" y="534240"/>
            <a:ext cx="9372240" cy="490680"/>
          </a:xfrm>
          <a:prstGeom prst="rect">
            <a:avLst/>
          </a:prstGeom>
          <a:solidFill>
            <a:srgbClr val="e04e3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4440" rIns="64440" tIns="32040" bIns="32040"/>
          <a:p>
            <a:pPr algn="ctr">
              <a:lnSpc>
                <a:spcPct val="100000"/>
              </a:lnSpc>
              <a:spcBef>
                <a:spcPts val="2531"/>
              </a:spcBef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Услуги по закупкам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4388760" y="6932160"/>
            <a:ext cx="533412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моидокументы43.рф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351000" y="1477800"/>
            <a:ext cx="9287280" cy="373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 algn="just">
              <a:lnSpc>
                <a:spcPct val="100000"/>
              </a:lnSpc>
              <a:spcBef>
                <a:spcPts val="1800"/>
              </a:spcBef>
              <a:buClr>
                <a:srgbClr val="4e0000"/>
              </a:buClr>
              <a:buFont typeface="StarSymbol"/>
              <a:buChar char="-"/>
            </a:pPr>
            <a:r>
              <a:rPr b="1" lang="ru-RU" sz="3200" spc="-1" strike="noStrike">
                <a:solidFill>
                  <a:srgbClr val="4e0000"/>
                </a:solidFill>
                <a:latin typeface="Arial"/>
                <a:ea typeface="DejaVu Sans"/>
              </a:rPr>
              <a:t>Перечень крупнейших заказчиков, работающих по 223-ФЗ, их процедурах закупок и программах партнерства с субъектами МСП</a:t>
            </a:r>
            <a:r>
              <a:rPr b="0" lang="ru-RU" sz="3200" spc="-1" strike="noStrike">
                <a:solidFill>
                  <a:srgbClr val="4e0000"/>
                </a:solidFill>
                <a:latin typeface="Arial"/>
                <a:ea typeface="DejaVu Sans"/>
              </a:rPr>
              <a:t>;</a:t>
            </a:r>
            <a:endParaRPr b="0" lang="ru-RU" sz="32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Bef>
                <a:spcPts val="1800"/>
              </a:spcBef>
              <a:buClr>
                <a:srgbClr val="4e0000"/>
              </a:buClr>
              <a:buFont typeface="StarSymbol"/>
              <a:buChar char="-"/>
            </a:pPr>
            <a:r>
              <a:rPr b="1" lang="ru-RU" sz="3200" spc="-1" strike="noStrike">
                <a:solidFill>
                  <a:srgbClr val="4e0000"/>
                </a:solidFill>
                <a:latin typeface="Arial"/>
                <a:ea typeface="DejaVu Sans"/>
              </a:rPr>
              <a:t>Поиск по планам закупок крупнейших заказчиков, конкретных процедур закупки товаров, работ, услуг по ОКПД2.</a:t>
            </a:r>
            <a:endParaRPr b="0" lang="ru-RU" sz="3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388760" y="6932160"/>
            <a:ext cx="533412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моидокументы43.рф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351000" y="534240"/>
            <a:ext cx="9372240" cy="490680"/>
          </a:xfrm>
          <a:prstGeom prst="rect">
            <a:avLst/>
          </a:prstGeom>
          <a:solidFill>
            <a:srgbClr val="e04e3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4440" rIns="64440" tIns="32040" bIns="32040"/>
          <a:p>
            <a:pPr algn="ctr">
              <a:lnSpc>
                <a:spcPct val="100000"/>
              </a:lnSpc>
              <a:spcBef>
                <a:spcPts val="2531"/>
              </a:spcBef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Услуги по финансам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351000" y="1477800"/>
            <a:ext cx="9287280" cy="47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 algn="just">
              <a:lnSpc>
                <a:spcPct val="100000"/>
              </a:lnSpc>
              <a:spcBef>
                <a:spcPts val="1800"/>
              </a:spcBef>
              <a:buClr>
                <a:srgbClr val="4e0000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4e0000"/>
                </a:solidFill>
                <a:latin typeface="Arial"/>
                <a:ea typeface="DejaVu Sans"/>
              </a:rPr>
              <a:t>Сведения о банках-партнерах     АО «Корпорация «МСП» в том числе по программе 6,5%</a:t>
            </a:r>
            <a:r>
              <a:rPr b="0" lang="ru-RU" sz="3600" spc="-1" strike="noStrike">
                <a:solidFill>
                  <a:srgbClr val="4e0000"/>
                </a:solidFill>
                <a:latin typeface="Arial"/>
                <a:ea typeface="DejaVu Sans"/>
              </a:rPr>
              <a:t>;</a:t>
            </a:r>
            <a:endParaRPr b="0" lang="ru-RU" sz="36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spcBef>
                <a:spcPts val="1800"/>
              </a:spcBef>
              <a:buClr>
                <a:srgbClr val="4e0000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4e0000"/>
                </a:solidFill>
                <a:latin typeface="Arial"/>
                <a:ea typeface="DejaVu Sans"/>
              </a:rPr>
              <a:t>Сведения об инфраструктуре и программах поддержки МСП, реализуемых на муниципальном, региональном и федеральном уровне.</a:t>
            </a:r>
            <a:endParaRPr b="0" lang="ru-RU" sz="3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388760" y="6932160"/>
            <a:ext cx="533412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моидокументы43.рф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51000" y="534240"/>
            <a:ext cx="9372240" cy="490680"/>
          </a:xfrm>
          <a:prstGeom prst="rect">
            <a:avLst/>
          </a:prstGeom>
          <a:solidFill>
            <a:srgbClr val="e04e3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4440" rIns="64440" tIns="32040" bIns="32040"/>
          <a:p>
            <a:pPr algn="ctr">
              <a:lnSpc>
                <a:spcPct val="100000"/>
              </a:lnSpc>
              <a:spcBef>
                <a:spcPts val="2531"/>
              </a:spcBef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Имущественная поддержка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342360" y="2430360"/>
            <a:ext cx="9287280" cy="252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b="1" lang="ru-RU" sz="4000" spc="-1" strike="noStrike">
                <a:solidFill>
                  <a:srgbClr val="4e0000"/>
                </a:solidFill>
                <a:latin typeface="Arial"/>
                <a:ea typeface="DejaVu Sans"/>
              </a:rPr>
              <a:t>Сведения из единого перечня федерального, регионального и муниципального имущества, свободного от прав третьих лиц</a:t>
            </a:r>
            <a:endParaRPr b="0" lang="ru-RU" sz="40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4388760" y="6932160"/>
            <a:ext cx="5334120" cy="2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ru-RU" sz="1300" spc="-1" strike="noStrike">
                <a:solidFill>
                  <a:srgbClr val="e04e39"/>
                </a:solidFill>
                <a:latin typeface="Arial"/>
                <a:ea typeface="DejaVu Sans"/>
              </a:rPr>
              <a:t>моидокументы43.рф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351000" y="534240"/>
            <a:ext cx="9372240" cy="490680"/>
          </a:xfrm>
          <a:prstGeom prst="rect">
            <a:avLst/>
          </a:prstGeom>
          <a:solidFill>
            <a:srgbClr val="e04e3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4440" rIns="64440" tIns="32040" bIns="32040"/>
          <a:p>
            <a:pPr algn="ctr">
              <a:lnSpc>
                <a:spcPct val="100000"/>
              </a:lnSpc>
              <a:spcBef>
                <a:spcPts val="2531"/>
              </a:spcBef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Запись на тренинги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342360" y="2799720"/>
            <a:ext cx="928728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b="1" lang="ru-RU" sz="3600" spc="-1" strike="noStrike">
                <a:solidFill>
                  <a:srgbClr val="4e0000"/>
                </a:solidFill>
                <a:latin typeface="Arial"/>
                <a:ea typeface="DejaVu Sans"/>
              </a:rPr>
              <a:t>В центрах «Мои Документы» можно записаться на обучающие трениги, организуемые АО «Корпорация «МСП»</a:t>
            </a:r>
            <a:endParaRPr b="0" lang="ru-RU" sz="3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Application>LibreOffice/6.0.1.1$Linux_X86_64 LibreOffice_project/00m0$Build-1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2017-09-25T11:30:27Z</dcterms:created>
  <dc:creator/>
  <dc:description/>
  <dc:language>ru-RU</dc:language>
  <cp:lastModifiedBy/>
  <dcterms:modified xsi:type="dcterms:W3CDTF">2018-02-20T21:42:24Z</dcterms:modified>
  <cp:revision>6</cp:revision>
  <dc:subject/>
  <dc:title/>
</cp:coreProperties>
</file>