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9" autoAdjust="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3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7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8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2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0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4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6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6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0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2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E6F8-F1AA-4C85-A8F4-D570A02C2D94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CCF0-3020-48C1-878F-754B423B6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1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2132856"/>
            <a:ext cx="7772400" cy="21876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Реализация программы «Развитие семейных животноводческих ферм» в 2017 году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today.kz/static/uploads/media/pages/uf/1428039470id2y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7180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1-tub-ru.yandex.net/i?id=e716d7e1bcb7bddf85f9d1049a04072e&amp;n=33&amp;h=197&amp;w=4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81642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ezerno.ru/wp-content/uploads/2016/11/otkorm-kr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23119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3-tub-ru.yandex.net/i?id=2de6401a5c60e54d55e97557c55e90d8&amp;n=33&amp;h=215&amp;w=3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8785"/>
            <a:ext cx="3203848" cy="21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3-tub-ru.yandex.net/i?id=45d9a98304695c92c58169fc74695ea9&amp;n=33&amp;h=215&amp;w=3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718785"/>
            <a:ext cx="3076575" cy="21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2-tub-ru.yandex.net/i?id=a84d4af16ad0ca3aafc7e143b956c9b2&amp;n=33&amp;h=215&amp;w=2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423" y="4718784"/>
            <a:ext cx="2830920" cy="21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369" y="163218"/>
            <a:ext cx="6822015" cy="85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799288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Главы К(Ф)Х имеют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созданию и развитию семейной животноводческой фермы с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племенными животными по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из направлений деятельности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животноводства: мясное или молочное скотоводство, или иные виды деятельности, увеличению объема реализуемой животноводческой продукции, обоснование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строительства, реконструкции или модернизации семейной животноводческой фермы со сроком окупаемости не более восьми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 Указанный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должен включать план расходов суммы гранта на развитие семейной животноводческой фермы с указанием наименований приобретаемого имущества, выполняемых работ, оказываемых услуг, их количества, цены, источников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(средства гранта, собственные и заемные средства).</a:t>
            </a:r>
          </a:p>
          <a:p>
            <a:pPr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Создают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организации не менее трех постоянных рабочих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мест, дополнительно к уже имеющимся. </a:t>
            </a:r>
          </a:p>
          <a:p>
            <a:pPr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Глава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постоянно проживает в муниципальном образовании по месту нахождения и регистрации хозяйства,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является единственным местом его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4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878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К(Ф)Х обязуется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97485"/>
            <a:ext cx="8640960" cy="568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в течение 24 месяцев со дня поступления средств гранта на счет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ИП – главы К(Ф)Х,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в кредитной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на лицевой счет К(Ф)Х (юридическое лицо).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Имущество приобретаемое семейной животноводческой фермой с участием средств гранта не подлежат продаже, дарению, передаче в аренду, обмену или взносу в виде пая, вклада или отчуждению иным образом в соответствии с законодательством РФ в течение пяти лет со дня получения гранта. 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Дать согласие на передачу и обработку своих персональных данных в соответствии с законодательством РФ.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Осуществлять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течение не менее пяти лет после получения гранта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Оплачивать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40% стоимости каждого наименования приобретений, указанных в плане расходов суммы гранта на развитие семейной животноводческой фермы (далее - план расходов), в том числе непосредственно за счет собственных средств не менее 10% от стоимости каждого наименования приобретений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Переехать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постоянное место жительства в муниципальное образование по месту нахождения и регистрации хозяйства, главой которого 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если он не проживает по месту регистрации и нахождения К(Ф)Х).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96982" cy="9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6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Участниками конкурса не могут быть </a:t>
            </a:r>
            <a:r>
              <a:rPr lang="ru-RU" sz="3200" b="1" dirty="0" smtClean="0">
                <a:solidFill>
                  <a:srgbClr val="FF0000"/>
                </a:solidFill>
              </a:rPr>
              <a:t>К(Ф)Х: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89439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члены которых ранее являлись получателями грантов на создание и развитие крестьянского (фермерского) хозяйства, грантов на развитие семейных животноводческих ферм, единовременной помощи на бытовое обустройство начинающих фермеров, либо если с даты полного освоения гранта на создание и развитие крестьянского (фермерского) хозяйства, единовременной помощи на бытовое обустройство начинающих фермеров, гранта на развитие семейных животноводческих ферм прошло менее трех лет по состоянию на дату подачи заявки на участие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или не менее 24 месяцев – для семейных животноводческих ферм в области разведения КРС молочного направления продуктивности.</a:t>
            </a:r>
          </a:p>
          <a:p>
            <a:pPr marL="342900" indent="-342900" algn="just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Строительство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реконструкция, модернизация и ремонт семейных животноводческих ферм, развитие которых предполагается хозяйствами, ранее осуществлялись с использованием средств государственной поддержки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Главы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являются учредителями (участниками) коммерческих организаций,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К(Ф)Х главами которого они являются, по состоянию даты подачи заявок на участие к конкурсу. 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Имеющие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просроченную задолженность по налогам (сборам), по страховым взносам и начисленным по ним пеням и штрафам по состоянию на 1-е число месяца подачи заявки на участие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конкурсе, за исключением случаев ее погашения до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окончания приема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6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заявки для представления на конкурс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99892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1. Заявление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составленное по 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" action="ppaction://hlinkfile" tooltip="                                 ЗАЯВЛЕНИЕ"/>
              </a:rPr>
              <a:t>форме № 1-СЖФ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соглашения о создании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К(Ф)Х.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подтверждающих родство членов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К(Ф)Х.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заявителем план по созданию и развитию семейной животноводческой фермы, составленный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file" tooltip="                                   ПЛАН"/>
              </a:rPr>
              <a:t>форме № 2-СЖФ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Представляется на бумажном и электронном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носителях.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5.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содержащих первичные статистические данные о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К(Ф)Х,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составленных по форме федерального статистического наблюдения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2-фермер "Сведения о сборе урожая сельскохозяйственных культур" на последнюю отчетную дату, и (или) копии договоров поставки кормов либо копии иных документов, подтверждающих обеспеченность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К(Ф)Х кормовой базой.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осуществления строительства, реконструкции, модернизации семейной животноводческой фермы - проектную документацию на строительство (реконструкцию, модернизацию) объекта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5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Копия сведений о среднесписочной численности работников за предыдущий календарный год, заверенная налоговым органом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8. Копии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 2, 3 и страниц с указанием последнего места регистрации паспорта гражданина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9.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страницы 1 и страниц с указанием сведений о работе трудовой книжки главы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К(Ф)Х.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10.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бухгалтерской отчетности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К(Ф)Х,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содержащей сведения о выручке от реализации товаров (работ, услуг) за предшествующий календарный год, с отметкой о достоверности содержащихся в ней сведений органа местного самоуправления, осуществляющего отдельные государственные полномочия области по поддержке сельскохозяйственного производства (форма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1-КФХ "Информация о производственной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К(ФХ"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раздел III "Расшифровка показателей формы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"Отчет о финансовых результатах" формы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6-АПК "Отчет об отраслевых показателях деятельности организаций агропромышленного комплекса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11. Рекомендательное письмо от органов местного самоуправления характеризующее деятельность К(Ф)Х.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519" y="281755"/>
            <a:ext cx="776697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Документы, представляемые в составе заявки по желанию главы К(Ф)Х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77446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1. Справки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отсутствии (наличии) у заявителя просроченной задолженности по налогам (сборам), по страховым взносам и начисленным по ним пеням и штрафам, выданные налоговым органом, отделениями Пенсионного фонда Российской Федерации и Фонда социального страхования Российской Федерации, на учете в которых состоит заявитель, по состоянию на 1-е число месяца подачи заявки на участие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2. Копии документов удостоверяющих проведенную государственную регистрацию права на земельный участок, предназначенный для развития семейной животноводческой фермы (участок должен находится на территории Кировской области).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3. Копии документов удостоверяющих проведенную государственную регистрацию права на объект недвижимого имущества, подлежащего модернизации или реконструкции (должен находится на территории Кировской области).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4.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удостоверяющих проведенную государственную регистрацию на объекты недвижимости, кроме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вышеуказанных.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8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Документы, представляемые в составе заявки по желанию главы К(Ф)Х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340768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Документы,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бух. учета в К(Ф)Х: при оформлении трудовых отношений с бухгалтером: копия приказ о приеме на работу, трудовой книжки бухгалтера, трудового договора; при оформлении гражданско-правовых отношений – договор на оказание услуг по ведению бухгалтерского учета.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6. Копии документов, подтверждающие, что К(Ф)Х является членом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если К(Ф)Х является членом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дату подачи заявки на участие в конкурсе.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7. Копии заключенных, в том числе предварительных договоров о реализации с/х продукции – в случае если К(Ф)Х планирует осуществлять поставку производимой семейной животноводческой фермой продукции хозяйствующим субъектам.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8.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технических паспортов на сельскохозяйственную технику (тракторы, комбайны) и грузовые автомобили (при наличии их в собственности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9. Иные документы.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10. Фотографии и иные документы.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35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Порядок представления заявки на конкурс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497906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двадцати календарных дней со дня начала приема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 заявитель (глава К(Ф)Х) лично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 (форма доверенности простая, письменная)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посредством почтовой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(с описью вложения)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в министерство заявку на участие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Документы, входящие в состав заявки, заверяются главой К(Ф)Х, кроме случаев, указывающих на ту организацию, которая должен заверить копии, нумеруются (сквозная нумерация) и прошиваются.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Бизнес-план, входящий в состав заявки, утверждается главой К(Ф)Х и прошивается в левом верхнем углу, а затем вкладывается в заявку и прошивается со всеми документами посередине с левой стороны.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представляются в министерство по описи, второй экземпляр, с отметкой о получении (проставляется дата и подпись должностного лица, принявшего документы), возвращается заявителю.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1" y="50398"/>
            <a:ext cx="1863573" cy="14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72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8194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Порядок заверения копий документов в составе заявки на участие в конкурсе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36053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Если документ состоит из двух листов и более, то его можно прошить и заверить один раз в конце документа, также можно заверять каждый лист в составе такого документа, если он не прошит.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конце листа документа ставится штамп «Копия верна», проставляется подпись главы К(Ф)Х, или его представителя (данное полномочие должно быть указано в доверенности) и печать (при наличии).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случае если К(Ф)Х работает без печати, то ставится соответствующая отметка «Работаю без печати» и подпись главы К(Ф)Х с расшифровкой.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Заверяется каждый лист документа, в том числе и на обороте.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983975"/>
            <a:ext cx="2376264" cy="17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64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288788"/>
            <a:ext cx="6264696" cy="1754326"/>
          </a:xfrm>
          <a:prstGeom prst="rect">
            <a:avLst/>
          </a:prstGeom>
          <a:solidFill>
            <a:srgbClr val="FFC000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Благодарим за внимание !!!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227"/>
            <a:ext cx="3115938" cy="2324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140" y="-35226"/>
            <a:ext cx="3280963" cy="2324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656" y="-33469"/>
            <a:ext cx="3096344" cy="2322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43113"/>
            <a:ext cx="4274165" cy="27685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165" y="4043113"/>
            <a:ext cx="4895528" cy="27869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288786"/>
            <a:ext cx="2267744" cy="1754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5" y="2288785"/>
            <a:ext cx="2326327" cy="17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7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Правовые основы программы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43269"/>
              </p:ext>
            </p:extLst>
          </p:nvPr>
        </p:nvGraphicFramePr>
        <p:xfrm>
          <a:off x="611559" y="794832"/>
          <a:ext cx="8136904" cy="5874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2449"/>
                <a:gridCol w="4104455"/>
              </a:tblGrid>
              <a:tr h="3485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Федеральные НПА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Региональные</a:t>
                      </a:r>
                      <a:r>
                        <a:rPr lang="ru-RU" baseline="0" dirty="0" smtClean="0"/>
                        <a:t> НПА</a:t>
                      </a:r>
                      <a:endParaRPr lang="ru-RU" dirty="0"/>
                    </a:p>
                  </a:txBody>
                  <a:tcPr/>
                </a:tc>
              </a:tr>
              <a:tr h="5508768"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baseline="0" dirty="0" smtClean="0"/>
                        <a:t>Постановление Правительства РФ от 30.12.2016 № 1556</a:t>
                      </a:r>
                    </a:p>
                    <a:p>
                      <a:pPr algn="ctr"/>
                      <a:r>
                        <a:rPr lang="ru-RU" sz="2000" u="none" strike="noStrike" baseline="0" dirty="0" smtClean="0"/>
                        <a:t>«О предоставлении и распределении субсидий из федерального бюджета бюджетам субъектов Российской Федерации на содействие достижению целевых показателей региональных программ развития агропромышленного комплекса»</a:t>
                      </a:r>
                    </a:p>
                    <a:p>
                      <a:pPr algn="just"/>
                      <a:endParaRPr lang="ru-RU" sz="1800" b="0" i="0" u="none" strike="noStrike" baseline="0" dirty="0" smtClean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baseline="0" dirty="0" smtClean="0"/>
                        <a:t>Постановление Правительства Кировской области от ___________ № ________«О предоставлении крестьянским (фермерским) хозяйствам грантов из областного бюджета на развитие семейных животноводческих ферм и на поддержку начинающих фермеров</a:t>
                      </a:r>
                      <a:r>
                        <a:rPr lang="ru-RU" sz="1800" u="none" strike="noStrike" baseline="0" dirty="0" smtClean="0"/>
                        <a:t>» </a:t>
                      </a:r>
                      <a:r>
                        <a:rPr lang="ru-RU" sz="2000" u="none" strike="noStrike" baseline="0" dirty="0" smtClean="0"/>
                        <a:t>(Положение о проведении конкурсного отбора К(Ф)Х для предоставления грантов из областного бюджета на развитие семейных животноводческих ферм) – (далее - Положение)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491" y="35436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 о в ы е   о п р е д е л е н и я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86" y="1214577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Заявитель</a:t>
            </a:r>
            <a:r>
              <a:rPr lang="ru-RU" dirty="0" smtClean="0"/>
              <a:t> – глава К(Ф)Х, подавший заявку в конкурсную комиссию по проведению конкурса по отбору К(Ф)Х для предоставления грантов из областного бюджета на развитие семейных животноводческих ферм, а также грантов на поддержку начинающих фермеров, желающих реализовать свой проект в рамках гос. Программы «Развитие АПК» на 2013 – 2020 гг. </a:t>
            </a:r>
            <a:endParaRPr lang="ru-RU" dirty="0"/>
          </a:p>
        </p:txBody>
      </p:sp>
      <p:pic>
        <p:nvPicPr>
          <p:cNvPr id="3074" name="Picture 2" descr="http://thumb101.shutterstock.com/display_pic_with_logo/461077/461077,1292705731,37/stock-photo-three-dimensional-man-in-a-tie-with-outstretched-hand-stop-sign-series-d-man-674805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88" y="5000211"/>
            <a:ext cx="1423318" cy="148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eladm.ru/media/publication_backbone_media/2016/7/18/komissiy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995" y="4814775"/>
            <a:ext cx="1672013" cy="1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655676" y="4992993"/>
            <a:ext cx="1296144" cy="1093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79306" y="535476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Mongolian Baiti" panose="03000500000000000000" pitchFamily="66" charset="0"/>
              </a:rPr>
              <a:t>заявка</a:t>
            </a:r>
            <a:endParaRPr lang="ru-RU" sz="2400" b="1" dirty="0">
              <a:cs typeface="Mongolian Baiti" panose="030005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029893"/>
            <a:ext cx="38993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Семейная животноводческая ферма </a:t>
            </a:r>
            <a:r>
              <a:rPr lang="ru-RU" dirty="0" smtClean="0"/>
              <a:t>– К(Ф)Х, зарегистрированное на сельской территории Кировской области, основанное на личном участии главы и членов хозяйства, состоящих в родстве (не менее 2-х, включая главу), и совместно осуществляющих деятельность по разведению и содержанию сельскохозяйственных животных и птицы, продолжительность деятельности превышает 24 месяца с даты регистрации</a:t>
            </a:r>
            <a:endParaRPr lang="ru-RU" dirty="0"/>
          </a:p>
        </p:txBody>
      </p:sp>
      <p:pic>
        <p:nvPicPr>
          <p:cNvPr id="3078" name="Picture 6" descr="http://www.rabochy-put.ru/upload/iblock/2c2/subsidii_gu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230" y="4906734"/>
            <a:ext cx="1941253" cy="145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1-tub-ru.yandex.net/i?id=9cc84934cbfcf6e37e5c0c591c60cb93&amp;n=33&amp;h=215&amp;w=2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833687"/>
            <a:ext cx="1427807" cy="14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лево 7"/>
          <p:cNvSpPr/>
          <p:nvPr/>
        </p:nvSpPr>
        <p:spPr>
          <a:xfrm>
            <a:off x="6795483" y="5157192"/>
            <a:ext cx="512821" cy="6592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Н о в ы е   о п р е д е л е н и 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Сельская территория </a:t>
            </a:r>
            <a:r>
              <a:rPr lang="ru-RU" dirty="0" smtClean="0"/>
              <a:t>– сельские поселения или сельские поселения и межселенные территории, объединенные общей территорией в границах муниципального района, а также сельские населенные пункты и рабочие поселки, входящие в состав городских округов (за исключением городского округа, на территории которого находится административный центр Кировской области)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85792" y="1179436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Грант</a:t>
            </a:r>
            <a:r>
              <a:rPr lang="ru-RU" dirty="0" smtClean="0"/>
              <a:t> – денежные средства предоставляемые из областного бюджета (в том числе за счет средств федерального бюджета) в форме субсидий победителю конкурса на финансовое обеспечение затрат на развития семейной животноводческой фермы</a:t>
            </a:r>
            <a:endParaRPr lang="ru-RU" dirty="0"/>
          </a:p>
        </p:txBody>
      </p:sp>
      <p:pic>
        <p:nvPicPr>
          <p:cNvPr id="4098" name="Picture 2" descr="http://media73.ru/upload/iblock/066/066fbdb6f98b01eb0dab1c68555a514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559620"/>
            <a:ext cx="3384376" cy="22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siteapi.org/d75LKTFrJuYc8L9emgn-CqOiabk=/fit-in/1024x768/center/top/f43f030376766e6.s.siteapi.org/img/fea9e0ff1181d0fc035bd5836b5af58d7a7b9f3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792" y="4119768"/>
            <a:ext cx="3369432" cy="26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Размер гранта на развитие семейной животноводческой фермы </a:t>
            </a: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31949"/>
            <a:ext cx="81944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            1. К(Ф)Х специализируется на разведении мясного и молочного                                       крупного рогатого скота – сумма гранта </a:t>
            </a:r>
            <a:r>
              <a:rPr lang="ru-RU" sz="2000" b="1" dirty="0">
                <a:solidFill>
                  <a:prstClr val="black"/>
                </a:solidFill>
              </a:rPr>
              <a:t>не более 30,0 млн. руб.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</a:rPr>
              <a:t>или </a:t>
            </a:r>
            <a:r>
              <a:rPr lang="ru-RU" sz="2000" b="1" dirty="0">
                <a:solidFill>
                  <a:prstClr val="black"/>
                </a:solidFill>
              </a:rPr>
              <a:t>не более 60 % стоимости проекта.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Пример:</a:t>
            </a:r>
          </a:p>
          <a:p>
            <a:r>
              <a:rPr lang="ru-RU" b="1" dirty="0" smtClean="0"/>
              <a:t>Общая стоимость проекта – 50, млн. руб. , в т. ч.</a:t>
            </a:r>
          </a:p>
          <a:p>
            <a:r>
              <a:rPr lang="ru-RU" b="1" dirty="0" smtClean="0"/>
              <a:t>Собственные средства главы К(Ф)Х, включая заемные –  не менее 20,0 млн. руб.  или не менее 40 % стоимости проекта</a:t>
            </a:r>
          </a:p>
          <a:p>
            <a:r>
              <a:rPr lang="ru-RU" b="1" dirty="0" smtClean="0"/>
              <a:t>Сумма гранта – не более 30,0 млн. руб. или не более 60 % стоимости проекта.</a:t>
            </a:r>
          </a:p>
          <a:p>
            <a:endParaRPr lang="ru-RU" sz="2000" b="1" dirty="0"/>
          </a:p>
          <a:p>
            <a:r>
              <a:rPr lang="ru-RU" sz="2000" b="1" dirty="0" smtClean="0"/>
              <a:t>2. К(Ф)Х специализируется ведении иных видов </a:t>
            </a:r>
          </a:p>
          <a:p>
            <a:r>
              <a:rPr lang="ru-RU" sz="2000" b="1" dirty="0"/>
              <a:t>деятельности </a:t>
            </a:r>
            <a:r>
              <a:rPr lang="ru-RU" sz="2000" b="1" dirty="0" smtClean="0"/>
              <a:t>- сумма гранта </a:t>
            </a:r>
            <a:r>
              <a:rPr lang="ru-RU" sz="2000" b="1" dirty="0"/>
              <a:t>– не более 21,6 млн. руб. </a:t>
            </a:r>
            <a:endParaRPr lang="ru-RU" sz="2000" b="1" dirty="0" smtClean="0"/>
          </a:p>
          <a:p>
            <a:r>
              <a:rPr lang="ru-RU" sz="2000" b="1" dirty="0" smtClean="0"/>
              <a:t>или </a:t>
            </a:r>
            <a:r>
              <a:rPr lang="ru-RU" sz="2000" b="1" dirty="0"/>
              <a:t>не более 60 % стоимости </a:t>
            </a:r>
            <a:r>
              <a:rPr lang="ru-RU" sz="2000" b="1" dirty="0" smtClean="0"/>
              <a:t>проекта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Пример:</a:t>
            </a:r>
          </a:p>
          <a:p>
            <a:pPr lvl="0"/>
            <a:r>
              <a:rPr lang="ru-RU" b="1" dirty="0" smtClean="0"/>
              <a:t>Общая стоимость проекта – 36,0 млн. руб. </a:t>
            </a:r>
          </a:p>
          <a:p>
            <a:pPr lvl="0"/>
            <a:r>
              <a:rPr lang="ru-RU" b="1" dirty="0" smtClean="0"/>
              <a:t>Собственные средства главы К(Ф)Х, включая заемные – не менее 14,4 млн. руб. </a:t>
            </a:r>
            <a:r>
              <a:rPr lang="ru-RU" b="1" dirty="0">
                <a:solidFill>
                  <a:prstClr val="black"/>
                </a:solidFill>
              </a:rPr>
              <a:t>или не менее 40 % стоимости проекта </a:t>
            </a:r>
            <a:endParaRPr lang="ru-RU" b="1" dirty="0" smtClean="0">
              <a:solidFill>
                <a:prstClr val="black"/>
              </a:solidFill>
            </a:endParaRPr>
          </a:p>
          <a:p>
            <a:r>
              <a:rPr lang="ru-RU" b="1" dirty="0"/>
              <a:t>Сумма гранта – не более </a:t>
            </a:r>
            <a:r>
              <a:rPr lang="ru-RU" b="1" dirty="0" smtClean="0"/>
              <a:t>21,6 </a:t>
            </a:r>
            <a:r>
              <a:rPr lang="ru-RU" b="1" dirty="0"/>
              <a:t>млн. руб. </a:t>
            </a:r>
            <a:r>
              <a:rPr lang="ru-RU" b="1" dirty="0" smtClean="0"/>
              <a:t>или не более 60 </a:t>
            </a:r>
            <a:r>
              <a:rPr lang="ru-RU" b="1" dirty="0"/>
              <a:t>% стоимости проекта.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4005064"/>
            <a:ext cx="1651451" cy="1076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85" y="311493"/>
            <a:ext cx="1205182" cy="14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6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493" y="30545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Направления расходования гранта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452" y="195105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Разработать проектную документацию </a:t>
            </a:r>
          </a:p>
          <a:p>
            <a:r>
              <a:rPr lang="ru-RU" sz="2000" b="1" dirty="0" smtClean="0"/>
              <a:t>на </a:t>
            </a:r>
            <a:r>
              <a:rPr lang="ru-RU" sz="2000" b="1" dirty="0"/>
              <a:t>строительство, </a:t>
            </a:r>
            <a:r>
              <a:rPr lang="ru-RU" sz="2000" b="1" dirty="0" smtClean="0"/>
              <a:t>реконструкцию </a:t>
            </a:r>
            <a:r>
              <a:rPr lang="ru-RU" sz="2000" b="1" dirty="0"/>
              <a:t>или </a:t>
            </a:r>
            <a:endParaRPr lang="ru-RU" sz="2000" b="1" dirty="0" smtClean="0"/>
          </a:p>
          <a:p>
            <a:r>
              <a:rPr lang="ru-RU" sz="2000" b="1" dirty="0" smtClean="0"/>
              <a:t>модернизацию </a:t>
            </a:r>
            <a:r>
              <a:rPr lang="ru-RU" sz="2000" b="1" dirty="0"/>
              <a:t>семейных </a:t>
            </a:r>
            <a:endParaRPr lang="ru-RU" sz="2000" b="1" dirty="0" smtClean="0"/>
          </a:p>
          <a:p>
            <a:r>
              <a:rPr lang="ru-RU" sz="2000" b="1" dirty="0" smtClean="0"/>
              <a:t>животноводческих </a:t>
            </a:r>
            <a:r>
              <a:rPr lang="ru-RU" sz="2000" b="1" dirty="0"/>
              <a:t>ферм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785812"/>
            <a:ext cx="2052600" cy="1545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672365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2. Строить, реконструировать  </a:t>
            </a:r>
          </a:p>
          <a:p>
            <a:pPr indent="342900" algn="just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или модернизировать семейную </a:t>
            </a:r>
          </a:p>
          <a:p>
            <a:pPr indent="342900" algn="just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животноводческую ферму;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364" y="3502078"/>
            <a:ext cx="2323928" cy="1356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5452" y="5217399"/>
            <a:ext cx="502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3.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Строить, реконструировать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или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модернизировать производственные объекты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по переработке продукции животноводства;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576" y="5092035"/>
            <a:ext cx="2323928" cy="1552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927002"/>
            <a:ext cx="766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Кировской области, где осуществляет деятельность К(Ф)Х – победитель конкурса, вправе: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590178" cy="963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143" y="1256983"/>
            <a:ext cx="446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 Комплектовать семейную животноводческую ферму и объекты по переработке животноводческой продукции оборудованием и сельскохозяйственной техникой, а также оплатить их монтаж (за исключением сельскохозяйственной техники и оборудования, предназначенных для производства растениеводческой продукции) 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869160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5. Произвести покупку сельскохозяйственных племенных животных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223899"/>
            <a:ext cx="2001935" cy="1618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639" y="1223899"/>
            <a:ext cx="1730625" cy="1618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842033"/>
            <a:ext cx="1428750" cy="1247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920" y="4242724"/>
            <a:ext cx="2590688" cy="19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007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Требования к участникам конкурса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24744"/>
            <a:ext cx="77048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Зарегистрирован в установленном порядке (в качестве главы К(Ф)Х) на сельской территории Кировской области.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К(Ф)Х 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дату подачи заявки на участие в конкурсе превышает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месяцев со дня регистрации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К(Ф)Х.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Соответствующие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критериям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микропредприятия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(Федеральный закон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24.07.2007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209-ФЗ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развитии малого и среднего предпринимательства в Российской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Федерации»: среднесписочная численность работников за предшествующий календарный год – до 15 чел., доход полученный за предшествующий год не превышает 120 млн. руб.)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Глава и члены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К(Ф)Х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РФ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2-х, включая главу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состоящих в родстве и совместно осуществляющих деятельность по разведению и содержанию сельскохозяйственных животных и птицы, основанную на их личном участии.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7829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2999" y="116632"/>
            <a:ext cx="6822015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5" y="853514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Планирующие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не более одной семейной животноводческой фермы по одному из следующих направлений деятельности (одной отрасли) животноводства: мясное или молочное скотоводство,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иные виды деятельности 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планирующие реконструировать не более одной семейной животноводческой фермы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в хозяйстве собственной базы по переработке животноводческой продукции и (или) в случае, если хозяйство не является членом сельскохозяйственного потребительского кооператива, планируемое хозяйством поголовье сельскохозяйственных животных к развитию семейной животноводческой фермы не должно превышать: крупного рогатого скота -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 основного маточного стада молочного или мясного направления продуктивности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поголовье страусов, коз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(овец) - 300 голов.</a:t>
            </a:r>
          </a:p>
          <a:p>
            <a:pPr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Предусматривающие условия для создания собственной или совместно с другими сельскохозяйственными товаропроизводителями кормовой базы либо заключившие или планирующие заключить договоры (предварительные договоры) на приобретение кормов.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290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2275</Words>
  <Application>Microsoft Office PowerPoint</Application>
  <PresentationFormat>Экран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Реализация программы «Развитие семейных животноводческих ферм»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Admin</cp:lastModifiedBy>
  <cp:revision>66</cp:revision>
  <cp:lastPrinted>2017-02-06T04:52:55Z</cp:lastPrinted>
  <dcterms:created xsi:type="dcterms:W3CDTF">2017-02-02T10:41:44Z</dcterms:created>
  <dcterms:modified xsi:type="dcterms:W3CDTF">2017-03-14T06:13:35Z</dcterms:modified>
</cp:coreProperties>
</file>