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3A99-C47C-4507-A6C3-55D7FE1CA252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8817-9F3B-47A7-80EB-21E80D49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337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8817-9F3B-47A7-80EB-21E80D49F3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401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6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0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518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56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48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6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73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23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40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45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28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75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0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80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37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36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50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243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920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886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82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73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725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188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8663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415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31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328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40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1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158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01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0136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411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364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509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36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9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9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0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1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25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65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07CF-873A-443F-982A-B62A9350387C}" type="datetimeFigureOut">
              <a:rPr lang="ru-RU" smtClean="0"/>
              <a:pPr/>
              <a:t>31.07.2018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3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9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31.07.2018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82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1-tub-ru.yandex.net/i?id=aad560ce5d69d088272144bf99dcdae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1025" y="1923656"/>
            <a:ext cx="4365231" cy="33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581" y="117565"/>
            <a:ext cx="7920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Программа «Поддержка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начинающих фермеров»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807" y="586163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chr.ru/upload/iblock/b74/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942966"/>
            <a:ext cx="2229053" cy="14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1-tub-ru.yandex.net/i?id=ba9ee67b2db0756ba687ed2a5c294282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20517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rov-telegraf.ru/files/content/0m/3k/3099/55101_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2339751" cy="14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2-tub-ru.yandex.net/i?id=aff4568c471a2b79fdb503e7ab3d0e87&amp;n=33&amp;h=215&amp;w=2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73" y="3603135"/>
            <a:ext cx="2255778" cy="16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3-tub-ru.yandex.net/i?id=a01928ca93ae881a8e872ff6ab5dda6d&amp;n=33&amp;h=215&amp;w=2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6235" y="3573016"/>
            <a:ext cx="2077766" cy="16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fbm.ru/wp-content/uploads/2016/03/89d0fbb2fd384d5843f971c127c3db96-Cus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373216"/>
            <a:ext cx="2195736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2852"/>
            <a:ext cx="7773074" cy="500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714356"/>
            <a:ext cx="835292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К(Ф)Х: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составленный согласно приложению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бизнес-план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(план)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созданию и развитию крестьянского (фермерского) хозяйства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одному из направлений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(мясное, молочное скотоводство, прочее животноводство, растениеводство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Бизнес-план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включать план расходов суммы гранта на создание и развитие крестьянского (фермерского) хозяйства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указанием наименований приобретаемого имущества, выполняемых работ, оказываемых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услуг,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количества, цены, источников финансирования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357188" algn="l"/>
              </a:tabLs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Имеют среднее специальное или высшее с/х образование, или дополнительное образование по с/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специальности, или имеют трудовой стаж в с/х не менее 3-х лет, или осуществляли ведение (совместное ведение) личного подсобного хозяйства не менее 3-х лет. </a:t>
            </a:r>
          </a:p>
          <a:p>
            <a:pPr algn="just">
              <a:tabLst>
                <a:tab pos="357188" algn="l"/>
              </a:tabLs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Заключили договоры (предварительные договоры) о реализации с/х продукции на сумму более 30 тыс. руб.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 проживают в муниципальном образовании по месту нахождения и регистрации хозяйств, главами которых они являются, при условии, что данные хозяйства являются единственным местом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трудоустройства.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8. Дали согласие на передачу и обработку персональных данных.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021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Главы К(Ф)Х обязуются: 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155" y="906979"/>
            <a:ext cx="82809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грант в течение 18 мес. со дня поступления средств на счет главы К(Ф)Х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имущество закупаемое за средства гранта, исключительно на развитие К(Ф)Х. Имущество приобретение на средства гранта, не подлежит, продаже, дарению, передаче в аренду, обмену или взносу в виде пая, вклада или отчуждения иным образом в течение 5 лет со дня получения гранта.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дополнительно к уже имеющимся на момент подачи заявки на участие в конкурсе рабочим местам в крестьянском (фермерском) хозяйстве не менее одного постоянного рабочего места на каждый 1 млн. рублей гранта, но не менее одного нового постоянного рабочего места на один грант. Осуществлять деятельность К(Ф)Х не менее 5 лет после получения гранта и сохранять рабочие места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 не менее 10 %  стоимости каждого наименования приобретений, указанных в плане расходов.  </a:t>
            </a:r>
          </a:p>
          <a:p>
            <a:pPr marL="342900" indent="-3429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2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19582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К(Ф)Х в течение последних 3-х лет являлись индивидуальными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 и  (или) учредителями (участниками)  коммерческих организаций, за исключением К(Ф)Х. Заявитель может подать заявку, если период предпринимательской деятельности в совокупности составлял не более 6 мес. в течение последних 3-х лет. </a:t>
            </a:r>
          </a:p>
          <a:p>
            <a:pPr marL="342900" indent="-342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Главы, которых ранее являлись получателями: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Гранта на создание и развитие К(Ф)Х;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Гранта на развитие семейных животноводческих ферм;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Выплаты на содействие самозанятости;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Средств финансовой поддержки субсидии или грантов на организацию начального этапа  предпринимательской деятельности;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Единовременной помощи на бытовое обустройство начинающим фермерам.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составляют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2.3 и 2.4 если грант будет направлен на иные затраты, не покрытые ранее полученными выплатами.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неисполненную обязанность по уплате налогов, сборов, страховых взносов, пеней, штрафов, процентов, подлежащих уплате в соответствии с законодательством Российской Федерации о налогах и сборах по состоянию на первое число месяца подачи заявки на участие в конкурсе. В случае погашения данной задолженности не позднее даты первого заседания конкурсной комиссии, глава крестьянского (фермерского) хозяйства может принять участие в конкурсе.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647" y="211696"/>
            <a:ext cx="7862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Заявителями не могут быть К(Ф)Х:</a:t>
            </a:r>
            <a:endParaRPr lang="ru-RU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4999" y="2121575"/>
            <a:ext cx="2035473" cy="16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заявки на конкурс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470" y="1519948"/>
            <a:ext cx="238125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772816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</a:p>
          <a:p>
            <a:pPr marL="342900" indent="-342900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представителя </a:t>
            </a:r>
          </a:p>
          <a:p>
            <a:pPr marL="342900" indent="-342900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почтовой связи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483768" y="1988840"/>
            <a:ext cx="1152128" cy="483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11760" y="2472448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2472448"/>
            <a:ext cx="1224136" cy="740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2411760" y="3668998"/>
            <a:ext cx="4464496" cy="1033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86402" y="3722007"/>
            <a:ext cx="213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кал. дней со дня начала приема заявок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020" y="4755087"/>
            <a:ext cx="3615496" cy="19118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5264" y="5005755"/>
            <a:ext cx="330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Кировской области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9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760640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Состав заявки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40773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составленное согласно прилож</a:t>
            </a:r>
            <a:r>
              <a:rPr lang="ru-RU" sz="2000" dirty="0" smtClean="0"/>
              <a:t>ению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Копия соглашения о создании К(Ф)Х – при создании более чем одним гражданином.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Копия паспорта гражданина Российской Федерации (стр. 2 - 3, и страницу с последним местом регистрации).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Копии документов подтверждающих получение среднего специального или высшего с/х образования, дополнительного профессионального образования или выписку из похозяйственной  книги.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Копии документов, содержащих первичные статистические данные: № 2-фермер «Сведения об урожае сельскохозяйственных культур», № 3-фермер «Сведения о производстве продукции животноводства и поголовье скота» на последнюю отчетную дату  и (или) копия бух. отчетности форма № 1-КФХ «Информация о производственной деятельности К(Ф)Х». Если К(Ф) осуществляло деятельность в году, предшествующем году проведения конкурса.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4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761219" cy="785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857232"/>
            <a:ext cx="80648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6. Копия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книжки страница 1 и страница с указанием последнего места работы.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7.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заявителем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" action="ppaction://hlinkfile"/>
              </a:rPr>
              <a:t>бизнес-план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составленный согласно приложению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1, который представляется на бумажном и электронном носителях.</a:t>
            </a:r>
          </a:p>
          <a:p>
            <a:pPr algn="just">
              <a:tabLst>
                <a:tab pos="6302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Копии договоров и предварительных договоров на реализацию сельскохозяйственной продукции, на сумму более 30 тыс. руб.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9. В случае строительства  (реконструкции, модернизации) – проектная документация, либо в случае возведения объекта некапитального строительства – Сводный сметный расчет и чертежи будущего объекта.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Справки об отсутствии (наличии) у заявителя задолженности по налогам (сборам), по страховым взносам и начисленным по ним пеням и штрафам, выданные налоговым органом и региональным отделением Фонда социального страхования Российской Федерации, на учете в которых состоит заявитель, по состоянию на первое число месяца подачи заявки на участие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конкурсе.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1278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11. Рекомендательное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органов местного самоуправления, характеризующее деятельность К(Ф)Х.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20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234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7030A0"/>
                </a:solidFill>
                <a:effectLst/>
              </a:rPr>
              <a:t>Документы, представляемые 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7030A0"/>
                </a:solidFill>
                <a:effectLst/>
              </a:rPr>
              <a:t>по инициативе заявителя</a:t>
            </a:r>
            <a:endParaRPr lang="ru-RU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254" y="1323249"/>
            <a:ext cx="81882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документов, удостоверяющих проведенную гос. регистрацию права на земельный участок, предназначенный для создания и развития К(Ф)Х (земельный участок должен находится на территории Кировской области).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документов, удостоверяющих проведенную гос. регистрацию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объект недвижимости производственного назначения (объект должен находится на территории Кировской области).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технических паспортов на сельскохозяйственную технику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(тракторы, комбайны) и грузовые автомобили.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подтверждающих, что К(Ф)Х является членом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случае если К(Ф)Х является членом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дату подачи заявки на участие в конкурсе.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ведение бухгалтерского учета в К(Ф)Х: приказ о приеме на работу в К(Ф)Х бухгалтера, трудовая книжка и трудовой договор с бухгалтером или договор оказания услуг по ведению бухгалтерского учета.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книги доходов и расходов за период с момента гос. регистрации К(Ф)Х и до подачи заявки на участие в конкурсе.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производственных помещений, с/х животных и техники, принадлежащих К(Ф)Х.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97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06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Порядок представления заявки на конкурс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497906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Документы, входящие в состав заявки, заверяются главой К(Ф)Х, кроме случаев, указывающих на ту организацию, которая должен заверить копии, нумеруются (сквозная нумерация) и прошиваются.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Заверяя копии документов тем самым глава К(Ф)Х принимает на себя ответственность за достоверность сведений и подлинность представленных документов.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Бизнес-план, входящий в состав заявки, утверждается главой К(Ф)Х и прошивается в левом верхнем углу, а затем вкладывается в заявку и прошивается со всеми документами посередине с левой стороны.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представляются в министерство по описи, второй экземпляр, с отметкой о получении (проставляется дата и подпись должностного лица, принявшего документы), возвращается заявителю.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" y="12170"/>
            <a:ext cx="2619551" cy="15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7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8194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Порядок заверения копий документов в составе заявки на участие в конкурсе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36053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документ состоит из двух листов и более, то его можно прошить и заверить один раз в конце документа, также можно заверять каждый лист в составе такого документа, если он не прошит.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конце листа документа пишется от руки или ставится штамп «Копия верна», проставляется подпись главы К(Ф)Х, или его представителя (данное полномочие должно быть указано в доверенности) и печать (при наличии).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случае если К(Ф)Х работает без печати, то ставится соответствующая отметка «Работаю без печати» и подпись главы К(Ф)Х с расшифровкой.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Заверяется каждый лист документа, в том числе и на обороте.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983975"/>
            <a:ext cx="2376264" cy="17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2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2780928"/>
            <a:ext cx="759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8279"/>
            <a:ext cx="2915816" cy="2654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0"/>
            <a:ext cx="4184451" cy="2945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3046" y="4862289"/>
            <a:ext cx="2465090" cy="1494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80728"/>
            <a:ext cx="2148830" cy="1432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9474" y="980728"/>
            <a:ext cx="2185697" cy="14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4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tint val="66000"/>
                <a:satMod val="160000"/>
              </a:schemeClr>
            </a:gs>
            <a:gs pos="0">
              <a:srgbClr val="AEC3E9">
                <a:lumMod val="5000"/>
                <a:lumOff val="95000"/>
              </a:srgbClr>
            </a:gs>
            <a:gs pos="7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3650354"/>
              </p:ext>
            </p:extLst>
          </p:nvPr>
        </p:nvGraphicFramePr>
        <p:xfrm>
          <a:off x="395536" y="834971"/>
          <a:ext cx="8478350" cy="59063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8432"/>
                <a:gridCol w="4589918"/>
              </a:tblGrid>
              <a:tr h="523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Федеральные НПА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Региональные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</a:tr>
              <a:tr h="5382407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strike="noStrike" baseline="0" dirty="0" smtClean="0"/>
                        <a:t>Постановление Правительства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Российской Федерации от 14.07.2012 № 717 «О Государственной программе развития сельского хозяйства и регулирования рынков сельскохозяйственной продукции, сырья и продовольствия                              на 2013 – 2020 годы».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Кировской области от 10.12.2012                       № 185/735 «О государственной программе Кировской области «Развитие агропромышленного комплекса» на 2013 – 2020 годы</a:t>
                      </a:r>
                      <a:endParaRPr lang="ru-RU" sz="1800" b="1" u="none" strike="noStrike" baseline="0" dirty="0" smtClean="0"/>
                    </a:p>
                    <a:p>
                      <a:pPr algn="just"/>
                      <a:endParaRPr lang="ru-RU" sz="1800" b="0" i="0" u="none" strike="noStrike" baseline="0" dirty="0" smtClean="0">
                        <a:latin typeface="Times New Roman"/>
                      </a:endParaRPr>
                    </a:p>
                  </a:txBody>
                  <a:tcP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baseline="0" dirty="0" smtClean="0"/>
                        <a:t>Постановление Правительства Кировской области от 10.03.2017</a:t>
                      </a:r>
                    </a:p>
                    <a:p>
                      <a:pPr algn="ctr"/>
                      <a:r>
                        <a:rPr lang="ru-RU" sz="2000" b="1" u="none" strike="noStrike" baseline="0" dirty="0" smtClean="0"/>
                        <a:t> № 52/147 «О предоставлении крестьянским (фермерским) хозяйствам грантов из областного бюджета на развитие семейных животноводческих ферм и на поддержку начинающих фермеров</a:t>
                      </a:r>
                      <a:r>
                        <a:rPr lang="ru-RU" sz="1800" b="1" u="none" strike="noStrike" baseline="0" dirty="0" smtClean="0"/>
                        <a:t>»</a:t>
                      </a:r>
                    </a:p>
                    <a:p>
                      <a:pPr algn="ctr"/>
                      <a:r>
                        <a:rPr lang="ru-RU" sz="1800" b="1" u="none" strike="noStrike" baseline="0" dirty="0" smtClean="0"/>
                        <a:t>(Положение о проведении конкурса по отбору К(Ф)Х для предоставления грантов из областного бюджета на поддержку начинающих фермеров) – (Положение)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FFC000">
                        <a:alpha val="8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225436"/>
            <a:ext cx="1921396" cy="14410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334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Правовые 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основы программы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229200"/>
            <a:ext cx="1890027" cy="14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4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000"/>
                <a:lumOff val="95000"/>
              </a:schemeClr>
            </a:gs>
            <a:gs pos="8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91" y="354360"/>
            <a:ext cx="79928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 о в ы е   о п р е д е л е н и 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86" y="1071547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Заявитель</a:t>
            </a:r>
            <a:r>
              <a:rPr lang="ru-RU" dirty="0">
                <a:solidFill>
                  <a:prstClr val="black"/>
                </a:solidFill>
              </a:rPr>
              <a:t> – глава К(Ф)Х, подавший заявку в конкурсную комиссию по проведению конкурса по отбору К(Ф)Х для предоставления грантов из областного бюджета на развитие семейных животноводческих ферм, а также грантов на поддержку начинающих фермеров, желающий реализовать свой проект в рамках гос. Программы «Развитие АПК» на 2013 – 2020 гг.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0424" y="1000109"/>
            <a:ext cx="3395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Начинающий фермер </a:t>
            </a:r>
            <a:r>
              <a:rPr lang="ru-RU" dirty="0" smtClean="0">
                <a:solidFill>
                  <a:prstClr val="black"/>
                </a:solidFill>
              </a:rPr>
              <a:t>– гражданин Российской Федерации, являющийся главой К(Ф)Х, зарегистрированного на сельской территории Кировской области, продолжительность  деятельности которого не превышает 24 месяца со дня его регистрации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246" y="4475575"/>
            <a:ext cx="2830648" cy="18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i2.ytimg.com/vi/f00NMeiZ5eA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6003" y="3717032"/>
            <a:ext cx="3724102" cy="27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tx2">
                <a:lumMod val="60000"/>
                <a:lumOff val="40000"/>
              </a:schemeClr>
            </a:gs>
            <a:gs pos="21000">
              <a:schemeClr val="accent1">
                <a:tint val="44500"/>
                <a:satMod val="160000"/>
                <a:lumMod val="7000"/>
                <a:lumOff val="9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7768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 о в ы е   о п р е д е л е н и 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514" y="773415"/>
            <a:ext cx="41344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Сельская территория </a:t>
            </a:r>
            <a:r>
              <a:rPr lang="ru-RU" dirty="0">
                <a:solidFill>
                  <a:prstClr val="black"/>
                </a:solidFill>
              </a:rPr>
              <a:t>– сельские поселения или сельские поселения и межселенные территории, объединенные общей территорией в границах муниципального района, а также сельские населенные пункты и рабочие поселки, входящие в состав городских округов (за исключением городского округа, на территории которого находится административный центр Кировской области)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5792" y="857232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Грант</a:t>
            </a:r>
            <a:r>
              <a:rPr lang="ru-RU" dirty="0">
                <a:solidFill>
                  <a:prstClr val="black"/>
                </a:solidFill>
              </a:rPr>
              <a:t> – денежные средства предоставляемые из областного бюджета (в том числе за счет средств федерального бюджета) в форме субсидий победителю конкурса на финансовое обеспечение </a:t>
            </a:r>
            <a:r>
              <a:rPr lang="ru-RU" dirty="0" smtClean="0">
                <a:solidFill>
                  <a:prstClr val="black"/>
                </a:solidFill>
              </a:rPr>
              <a:t>части затрат </a:t>
            </a:r>
            <a:r>
              <a:rPr lang="ru-RU" dirty="0">
                <a:solidFill>
                  <a:prstClr val="black"/>
                </a:solidFill>
              </a:rPr>
              <a:t>на </a:t>
            </a:r>
            <a:r>
              <a:rPr lang="ru-RU" dirty="0" smtClean="0">
                <a:solidFill>
                  <a:prstClr val="black"/>
                </a:solidFill>
              </a:rPr>
              <a:t>поддержку начинающего фермера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9769"/>
            <a:ext cx="2581399" cy="254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dailyinsider.info/wp-content/uploads/2015/01/typesofaid_grants_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5792" y="4119770"/>
            <a:ext cx="3516554" cy="22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746" y="116632"/>
            <a:ext cx="81814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Размер гранта на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поддержку начинающих фермеров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605" y="1368893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размер гранта для хозяйств занимающихся разведением крупного рогатого скота мясного или молочного направления составляет 3 млн. руб.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r>
              <a:rPr lang="ru-RU" dirty="0" smtClean="0"/>
              <a:t>.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гранта – не более 3 млн. руб.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90 % затрат,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К(Ф)Х – 334,0 тыс. руб.  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3 334,0 тыс.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иных видов деятельности (развитие прочего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 и растениеводства)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составляет 1,5 млн. руб. 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гранта – не более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или не более 90 % затрат,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К(Ф)Х –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167,0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1667,0 тыс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3862" y="2348880"/>
            <a:ext cx="1990138" cy="1364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5" y="5449948"/>
            <a:ext cx="1919955" cy="1408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527" y="4138882"/>
            <a:ext cx="1521049" cy="10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6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4612"/>
            <a:ext cx="71870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Направления расходования гранта</a:t>
            </a:r>
            <a:endParaRPr lang="ru-RU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700" y="823999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образования, где осуществляет деятельность К(Ф)Х: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земельного участка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земель сельскохозяйственного назначения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ремонт 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переустройство  производственных и складских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зданий, помещений, пристроек, инженерных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сетей, заграждений и сооружений,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в деятельности К(Ф)Х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дорог и подъездов к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производственным и складским объектам,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для производства и хранения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переработки с/х продукции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производственных и складских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зданий, сооружений, пристроек и т. д. к инженерным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сетям: электрическим, газовым, водопроводным,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тепловым, дорожным.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7" y="1180311"/>
            <a:ext cx="1789706" cy="1188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901" y="2543424"/>
            <a:ext cx="1816619" cy="136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4900" y="4088277"/>
            <a:ext cx="1816619" cy="1308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4900" y="5534734"/>
            <a:ext cx="1816619" cy="12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9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291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Направления расходования гранта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323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проектной документации для строительства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(реконструкции) производственных и складских зданий,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помещений предназначенных для производства, хранения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переработки с/х продукции.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Приобретение сельскохозяйственных животных.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Приобретение с/х техники, инвентаря, грузового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автомобильного транспорта, оборудования для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и переработки с/х продукции </a:t>
            </a:r>
          </a:p>
          <a:p>
            <a:endParaRPr lang="ru-RU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Приобретение семян и посадочного материала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закладки многолетних насаждений.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Приобретение удобрений и ядохимикатов.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5" y="979858"/>
            <a:ext cx="1986427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836" y="2447783"/>
            <a:ext cx="1770401" cy="1090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8453" y="3709799"/>
            <a:ext cx="1865784" cy="1217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7604" y="5015923"/>
            <a:ext cx="1507482" cy="929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4801" y="5463016"/>
            <a:ext cx="1229122" cy="12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6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72815"/>
            <a:ext cx="3546248" cy="3312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823" y="1628800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программой «Поддержка начинающих фермеров»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«единовременной помощи на бытовое обустройство начинающего фермера»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01516" y="1968798"/>
            <a:ext cx="2565503" cy="2396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701516" y="1968798"/>
            <a:ext cx="2565503" cy="2396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4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547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Требования к участникам конкурса</a:t>
            </a:r>
            <a:endParaRPr lang="ru-RU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81267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к качестве ИП - глава  К(Ф)Х на сельской территории Кировской области.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регистрации: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 РФ;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 форме Р21002;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Квитанция об оплате гос. пошлины – 800 руб. </a:t>
            </a:r>
          </a:p>
          <a:p>
            <a:pPr marL="285750" indent="-285750">
              <a:buFontTx/>
              <a:buChar char="-"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Срок деятельности К(Ф)Х на дату подачи заявки на участие в конкурсе не превышает 24 месяца с даты регистрации.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Соответствующие критериям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закон от 24.07.2007 № 209-ФЗ «О развитии малого и среднего предпринимательства в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за предшествующий календарный год – до 15 чел., доход полученный за предшествующий год не превышает 120 млн. руб.)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9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5509</TotalTime>
  <Words>1816</Words>
  <Application>Microsoft Office PowerPoint</Application>
  <PresentationFormat>Экран (4:3)</PresentationFormat>
  <Paragraphs>160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1_Тема Office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kovaleva</cp:lastModifiedBy>
  <cp:revision>78</cp:revision>
  <dcterms:created xsi:type="dcterms:W3CDTF">2017-03-07T07:39:21Z</dcterms:created>
  <dcterms:modified xsi:type="dcterms:W3CDTF">2018-07-31T11:36:50Z</dcterms:modified>
</cp:coreProperties>
</file>