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489" autoAdjust="0"/>
    <p:restoredTop sz="94660"/>
  </p:normalViewPr>
  <p:slideViewPr>
    <p:cSldViewPr>
      <p:cViewPr varScale="1">
        <p:scale>
          <a:sx n="100" d="100"/>
          <a:sy n="100" d="100"/>
        </p:scale>
        <p:origin x="-102" y="-35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D43E6F8-F1AA-4C85-A8F4-D570A02C2D94}" type="datetimeFigureOut">
              <a:rPr lang="ru-RU" smtClean="0"/>
              <a:pPr/>
              <a:t>31.07.2018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CFCCF0-3020-48C1-878F-754B423B6159}" type="slidenum">
              <a:rPr lang="ru-RU" smtClean="0"/>
              <a:pPr/>
              <a:t>‹#›</a:t>
            </a:fld>
            <a:endParaRPr lang="ru-RU"/>
          </a:p>
        </p:txBody>
      </p:sp>
    </p:spTree>
    <p:extLst>
      <p:ext uri="{BB962C8B-B14F-4D97-AF65-F5344CB8AC3E}">
        <p14:creationId xmlns="" xmlns:p14="http://schemas.microsoft.com/office/powerpoint/2010/main" val="3149438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43E6F8-F1AA-4C85-A8F4-D570A02C2D94}" type="datetimeFigureOut">
              <a:rPr lang="ru-RU" smtClean="0"/>
              <a:pPr/>
              <a:t>31.07.2018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CFCCF0-3020-48C1-878F-754B423B6159}" type="slidenum">
              <a:rPr lang="ru-RU" smtClean="0"/>
              <a:pPr/>
              <a:t>‹#›</a:t>
            </a:fld>
            <a:endParaRPr lang="ru-RU"/>
          </a:p>
        </p:txBody>
      </p:sp>
    </p:spTree>
    <p:extLst>
      <p:ext uri="{BB962C8B-B14F-4D97-AF65-F5344CB8AC3E}">
        <p14:creationId xmlns="" xmlns:p14="http://schemas.microsoft.com/office/powerpoint/2010/main" val="2212174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43E6F8-F1AA-4C85-A8F4-D570A02C2D94}" type="datetimeFigureOut">
              <a:rPr lang="ru-RU" smtClean="0"/>
              <a:pPr/>
              <a:t>31.07.2018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CFCCF0-3020-48C1-878F-754B423B6159}" type="slidenum">
              <a:rPr lang="ru-RU" smtClean="0"/>
              <a:pPr/>
              <a:t>‹#›</a:t>
            </a:fld>
            <a:endParaRPr lang="ru-RU"/>
          </a:p>
        </p:txBody>
      </p:sp>
    </p:spTree>
    <p:extLst>
      <p:ext uri="{BB962C8B-B14F-4D97-AF65-F5344CB8AC3E}">
        <p14:creationId xmlns="" xmlns:p14="http://schemas.microsoft.com/office/powerpoint/2010/main" val="578087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43E6F8-F1AA-4C85-A8F4-D570A02C2D94}" type="datetimeFigureOut">
              <a:rPr lang="ru-RU" smtClean="0"/>
              <a:pPr/>
              <a:t>31.07.2018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CFCCF0-3020-48C1-878F-754B423B6159}" type="slidenum">
              <a:rPr lang="ru-RU" smtClean="0"/>
              <a:pPr/>
              <a:t>‹#›</a:t>
            </a:fld>
            <a:endParaRPr lang="ru-RU"/>
          </a:p>
        </p:txBody>
      </p:sp>
    </p:spTree>
    <p:extLst>
      <p:ext uri="{BB962C8B-B14F-4D97-AF65-F5344CB8AC3E}">
        <p14:creationId xmlns="" xmlns:p14="http://schemas.microsoft.com/office/powerpoint/2010/main" val="1578228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D43E6F8-F1AA-4C85-A8F4-D570A02C2D94}" type="datetimeFigureOut">
              <a:rPr lang="ru-RU" smtClean="0"/>
              <a:pPr/>
              <a:t>31.07.2018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CFCCF0-3020-48C1-878F-754B423B6159}" type="slidenum">
              <a:rPr lang="ru-RU" smtClean="0"/>
              <a:pPr/>
              <a:t>‹#›</a:t>
            </a:fld>
            <a:endParaRPr lang="ru-RU"/>
          </a:p>
        </p:txBody>
      </p:sp>
    </p:spTree>
    <p:extLst>
      <p:ext uri="{BB962C8B-B14F-4D97-AF65-F5344CB8AC3E}">
        <p14:creationId xmlns="" xmlns:p14="http://schemas.microsoft.com/office/powerpoint/2010/main" val="4009906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D43E6F8-F1AA-4C85-A8F4-D570A02C2D94}" type="datetimeFigureOut">
              <a:rPr lang="ru-RU" smtClean="0"/>
              <a:pPr/>
              <a:t>31.07.2018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6CFCCF0-3020-48C1-878F-754B423B6159}" type="slidenum">
              <a:rPr lang="ru-RU" smtClean="0"/>
              <a:pPr/>
              <a:t>‹#›</a:t>
            </a:fld>
            <a:endParaRPr lang="ru-RU"/>
          </a:p>
        </p:txBody>
      </p:sp>
    </p:spTree>
    <p:extLst>
      <p:ext uri="{BB962C8B-B14F-4D97-AF65-F5344CB8AC3E}">
        <p14:creationId xmlns="" xmlns:p14="http://schemas.microsoft.com/office/powerpoint/2010/main" val="2874748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D43E6F8-F1AA-4C85-A8F4-D570A02C2D94}" type="datetimeFigureOut">
              <a:rPr lang="ru-RU" smtClean="0"/>
              <a:pPr/>
              <a:t>31.07.2018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6CFCCF0-3020-48C1-878F-754B423B6159}" type="slidenum">
              <a:rPr lang="ru-RU" smtClean="0"/>
              <a:pPr/>
              <a:t>‹#›</a:t>
            </a:fld>
            <a:endParaRPr lang="ru-RU"/>
          </a:p>
        </p:txBody>
      </p:sp>
    </p:spTree>
    <p:extLst>
      <p:ext uri="{BB962C8B-B14F-4D97-AF65-F5344CB8AC3E}">
        <p14:creationId xmlns="" xmlns:p14="http://schemas.microsoft.com/office/powerpoint/2010/main" val="115865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D43E6F8-F1AA-4C85-A8F4-D570A02C2D94}" type="datetimeFigureOut">
              <a:rPr lang="ru-RU" smtClean="0"/>
              <a:pPr/>
              <a:t>31.07.2018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6CFCCF0-3020-48C1-878F-754B423B6159}" type="slidenum">
              <a:rPr lang="ru-RU" smtClean="0"/>
              <a:pPr/>
              <a:t>‹#›</a:t>
            </a:fld>
            <a:endParaRPr lang="ru-RU"/>
          </a:p>
        </p:txBody>
      </p:sp>
    </p:spTree>
    <p:extLst>
      <p:ext uri="{BB962C8B-B14F-4D97-AF65-F5344CB8AC3E}">
        <p14:creationId xmlns="" xmlns:p14="http://schemas.microsoft.com/office/powerpoint/2010/main" val="2058160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D43E6F8-F1AA-4C85-A8F4-D570A02C2D94}" type="datetimeFigureOut">
              <a:rPr lang="ru-RU" smtClean="0"/>
              <a:pPr/>
              <a:t>31.07.2018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6CFCCF0-3020-48C1-878F-754B423B6159}" type="slidenum">
              <a:rPr lang="ru-RU" smtClean="0"/>
              <a:pPr/>
              <a:t>‹#›</a:t>
            </a:fld>
            <a:endParaRPr lang="ru-RU"/>
          </a:p>
        </p:txBody>
      </p:sp>
    </p:spTree>
    <p:extLst>
      <p:ext uri="{BB962C8B-B14F-4D97-AF65-F5344CB8AC3E}">
        <p14:creationId xmlns="" xmlns:p14="http://schemas.microsoft.com/office/powerpoint/2010/main" val="1399369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D43E6F8-F1AA-4C85-A8F4-D570A02C2D94}" type="datetimeFigureOut">
              <a:rPr lang="ru-RU" smtClean="0"/>
              <a:pPr/>
              <a:t>31.07.2018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6CFCCF0-3020-48C1-878F-754B423B6159}" type="slidenum">
              <a:rPr lang="ru-RU" smtClean="0"/>
              <a:pPr/>
              <a:t>‹#›</a:t>
            </a:fld>
            <a:endParaRPr lang="ru-RU"/>
          </a:p>
        </p:txBody>
      </p:sp>
    </p:spTree>
    <p:extLst>
      <p:ext uri="{BB962C8B-B14F-4D97-AF65-F5344CB8AC3E}">
        <p14:creationId xmlns="" xmlns:p14="http://schemas.microsoft.com/office/powerpoint/2010/main" val="1147700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D43E6F8-F1AA-4C85-A8F4-D570A02C2D94}" type="datetimeFigureOut">
              <a:rPr lang="ru-RU" smtClean="0"/>
              <a:pPr/>
              <a:t>31.07.2018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6CFCCF0-3020-48C1-878F-754B423B6159}" type="slidenum">
              <a:rPr lang="ru-RU" smtClean="0"/>
              <a:pPr/>
              <a:t>‹#›</a:t>
            </a:fld>
            <a:endParaRPr lang="ru-RU"/>
          </a:p>
        </p:txBody>
      </p:sp>
    </p:spTree>
    <p:extLst>
      <p:ext uri="{BB962C8B-B14F-4D97-AF65-F5344CB8AC3E}">
        <p14:creationId xmlns="" xmlns:p14="http://schemas.microsoft.com/office/powerpoint/2010/main" val="2064823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43E6F8-F1AA-4C85-A8F4-D570A02C2D94}" type="datetimeFigureOut">
              <a:rPr lang="ru-RU" smtClean="0"/>
              <a:pPr/>
              <a:t>31.07.2018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FCCF0-3020-48C1-878F-754B423B6159}" type="slidenum">
              <a:rPr lang="ru-RU" smtClean="0"/>
              <a:pPr/>
              <a:t>‹#›</a:t>
            </a:fld>
            <a:endParaRPr lang="ru-RU"/>
          </a:p>
        </p:txBody>
      </p:sp>
    </p:spTree>
    <p:extLst>
      <p:ext uri="{BB962C8B-B14F-4D97-AF65-F5344CB8AC3E}">
        <p14:creationId xmlns="" xmlns:p14="http://schemas.microsoft.com/office/powerpoint/2010/main" val="4223810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alpha val="65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827584" y="2132856"/>
            <a:ext cx="7772400" cy="2187674"/>
          </a:xfrm>
        </p:spPr>
        <p:txBody>
          <a:bodyPr>
            <a:normAutofit fontScale="90000"/>
          </a:bodyPr>
          <a:lstStyle/>
          <a:p>
            <a:r>
              <a:rPr lang="ru-RU" dirty="0" smtClean="0">
                <a:solidFill>
                  <a:srgbClr val="0070C0"/>
                </a:solidFill>
                <a:latin typeface="Arial Black" panose="020B0A04020102020204" pitchFamily="34" charset="0"/>
              </a:rPr>
              <a:t>Реализация программы «Развитие семейных животноводческих ферм» в 2018 году</a:t>
            </a:r>
            <a:endParaRPr lang="ru-RU" dirty="0">
              <a:solidFill>
                <a:srgbClr val="0070C0"/>
              </a:solidFill>
              <a:latin typeface="Arial Black" panose="020B0A04020102020204" pitchFamily="34" charset="0"/>
            </a:endParaRPr>
          </a:p>
        </p:txBody>
      </p:sp>
      <p:pic>
        <p:nvPicPr>
          <p:cNvPr id="1026" name="Picture 2" descr="http://today.kz/static/uploads/media/pages/uf/1428039470id2yy.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0"/>
            <a:ext cx="2771801" cy="198884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s://im1-tub-ru.yandex.net/i?id=e716d7e1bcb7bddf85f9d1049a04072e&amp;n=33&amp;h=197&amp;w=48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71800" y="0"/>
            <a:ext cx="3816424" cy="1988840"/>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http://moezerno.ru/wp-content/uploads/2016/11/otkorm-krs.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588224" y="0"/>
            <a:ext cx="2523119" cy="1988839"/>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https://im3-tub-ru.yandex.net/i?id=2de6401a5c60e54d55e97557c55e90d8&amp;n=33&amp;h=215&amp;w=32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4718785"/>
            <a:ext cx="3203848" cy="2139215"/>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https://im3-tub-ru.yandex.net/i?id=45d9a98304695c92c58169fc74695ea9&amp;n=33&amp;h=215&amp;w=32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203848" y="4718785"/>
            <a:ext cx="3076575" cy="2139215"/>
          </a:xfrm>
          <a:prstGeom prst="rect">
            <a:avLst/>
          </a:prstGeom>
          <a:noFill/>
          <a:extLst>
            <a:ext uri="{909E8E84-426E-40DD-AFC4-6F175D3DCCD1}">
              <a14:hiddenFill xmlns="" xmlns:a14="http://schemas.microsoft.com/office/drawing/2010/main">
                <a:solidFill>
                  <a:srgbClr val="FFFFFF"/>
                </a:solidFill>
              </a14:hiddenFill>
            </a:ext>
          </a:extLst>
        </p:spPr>
      </p:pic>
      <p:pic>
        <p:nvPicPr>
          <p:cNvPr id="1038" name="Picture 14" descr="https://im2-tub-ru.yandex.net/i?id=a84d4af16ad0ca3aafc7e143b956c9b2&amp;n=33&amp;h=215&amp;w=279"/>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280423" y="4718784"/>
            <a:ext cx="2830920" cy="211764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2500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000">
            <a:alpha val="67000"/>
          </a:srgbClr>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stretch>
            <a:fillRect/>
          </a:stretch>
        </p:blipFill>
        <p:spPr>
          <a:xfrm>
            <a:off x="1206369" y="163218"/>
            <a:ext cx="6822015" cy="853514"/>
          </a:xfrm>
          <a:prstGeom prst="rect">
            <a:avLst/>
          </a:prstGeom>
        </p:spPr>
      </p:pic>
      <p:sp>
        <p:nvSpPr>
          <p:cNvPr id="4" name="TextBox 3"/>
          <p:cNvSpPr txBox="1"/>
          <p:nvPr/>
        </p:nvSpPr>
        <p:spPr>
          <a:xfrm>
            <a:off x="755576" y="836712"/>
            <a:ext cx="7992888" cy="5832366"/>
          </a:xfrm>
          <a:prstGeom prst="rect">
            <a:avLst/>
          </a:prstGeom>
          <a:noFill/>
        </p:spPr>
        <p:txBody>
          <a:bodyPr wrap="square" rtlCol="0">
            <a:spAutoFit/>
          </a:bodyPr>
          <a:lstStyle/>
          <a:p>
            <a:pPr algn="just"/>
            <a:r>
              <a:rPr lang="ru-RU" sz="1900" dirty="0" smtClean="0">
                <a:latin typeface="Times New Roman" panose="02020603050405020304" pitchFamily="18" charset="0"/>
                <a:cs typeface="Times New Roman" panose="02020603050405020304" pitchFamily="18" charset="0"/>
              </a:rPr>
              <a:t>7. </a:t>
            </a:r>
            <a:r>
              <a:rPr lang="ru-RU" sz="2000" dirty="0" smtClean="0">
                <a:latin typeface="Times New Roman" pitchFamily="18" charset="0"/>
                <a:cs typeface="Times New Roman" pitchFamily="18" charset="0"/>
              </a:rPr>
              <a:t>Главы которых имеют план по созданию и развитию семейной животноводческой фермы по одному из направлений деятельности животноводства, мясное или молочное скотоводство, или иные виды деятельности, увеличению объема реализуемой животноводческой продукции, обоснованию строительства, реконструкции или модернизации семейной животноводческой фермы со сроком окупаемости не более  восьми  лет .</a:t>
            </a:r>
          </a:p>
          <a:p>
            <a:pPr algn="just"/>
            <a:r>
              <a:rPr lang="ru-RU" sz="2000" dirty="0" smtClean="0">
                <a:latin typeface="Times New Roman" pitchFamily="18" charset="0"/>
                <a:cs typeface="Times New Roman" pitchFamily="18" charset="0"/>
              </a:rPr>
              <a:t>Указанный план должен включать план расходов суммы гранта на развитие семейной животноводческой фермы с указанием наименований приобретаемого имущества, выполняемых работ, оказываемых услуг, их количества, цены, источников финансирования (средств гранта, собственных и заемных средств).</a:t>
            </a:r>
          </a:p>
          <a:p>
            <a:pPr algn="just"/>
            <a:endParaRPr lang="ru-RU" sz="1900" dirty="0" smtClean="0">
              <a:latin typeface="Times New Roman" pitchFamily="18" charset="0"/>
              <a:cs typeface="Times New Roman" pitchFamily="18" charset="0"/>
            </a:endParaRPr>
          </a:p>
          <a:p>
            <a:pPr algn="just"/>
            <a:r>
              <a:rPr lang="ru-RU" sz="1900" dirty="0" smtClean="0">
                <a:latin typeface="Times New Roman" pitchFamily="18" charset="0"/>
                <a:cs typeface="Times New Roman" pitchFamily="18" charset="0"/>
              </a:rPr>
              <a:t>8. Создают </a:t>
            </a:r>
            <a:r>
              <a:rPr lang="ru-RU" sz="1900" dirty="0">
                <a:latin typeface="Times New Roman" panose="02020603050405020304" pitchFamily="18" charset="0"/>
                <a:cs typeface="Times New Roman" panose="02020603050405020304" pitchFamily="18" charset="0"/>
              </a:rPr>
              <a:t>условия для организации не менее трех постоянных рабочих </a:t>
            </a:r>
            <a:r>
              <a:rPr lang="ru-RU" sz="1900" dirty="0" smtClean="0">
                <a:latin typeface="Times New Roman" panose="02020603050405020304" pitchFamily="18" charset="0"/>
                <a:cs typeface="Times New Roman" panose="02020603050405020304" pitchFamily="18" charset="0"/>
              </a:rPr>
              <a:t>мест, дополнительно к уже имеющимся. </a:t>
            </a:r>
          </a:p>
          <a:p>
            <a:pPr algn="just"/>
            <a:endParaRPr lang="ru-RU" sz="1900" dirty="0">
              <a:latin typeface="Times New Roman" panose="02020603050405020304" pitchFamily="18" charset="0"/>
              <a:cs typeface="Times New Roman" panose="02020603050405020304" pitchFamily="18" charset="0"/>
            </a:endParaRPr>
          </a:p>
          <a:p>
            <a:pPr algn="just"/>
            <a:r>
              <a:rPr lang="ru-RU" sz="1900" dirty="0" smtClean="0">
                <a:latin typeface="Times New Roman" panose="02020603050405020304" pitchFamily="18" charset="0"/>
                <a:cs typeface="Times New Roman" panose="02020603050405020304" pitchFamily="18" charset="0"/>
              </a:rPr>
              <a:t>9. Глава </a:t>
            </a:r>
            <a:r>
              <a:rPr lang="ru-RU" sz="1900" dirty="0">
                <a:latin typeface="Times New Roman" panose="02020603050405020304" pitchFamily="18" charset="0"/>
                <a:cs typeface="Times New Roman" panose="02020603050405020304" pitchFamily="18" charset="0"/>
              </a:rPr>
              <a:t>которого постоянно проживает в муниципальном образовании по месту нахождения и регистрации хозяйства, </a:t>
            </a:r>
            <a:r>
              <a:rPr lang="ru-RU" sz="1900" dirty="0" smtClean="0">
                <a:latin typeface="Times New Roman" panose="02020603050405020304" pitchFamily="18" charset="0"/>
                <a:cs typeface="Times New Roman" panose="02020603050405020304" pitchFamily="18" charset="0"/>
              </a:rPr>
              <a:t>данное </a:t>
            </a:r>
            <a:r>
              <a:rPr lang="ru-RU" sz="1900" dirty="0">
                <a:latin typeface="Times New Roman" panose="02020603050405020304" pitchFamily="18" charset="0"/>
                <a:cs typeface="Times New Roman" panose="02020603050405020304" pitchFamily="18" charset="0"/>
              </a:rPr>
              <a:t>хозяйство является единственным местом его </a:t>
            </a:r>
            <a:r>
              <a:rPr lang="ru-RU" sz="1900" dirty="0" smtClean="0">
                <a:latin typeface="Times New Roman" panose="02020603050405020304" pitchFamily="18" charset="0"/>
                <a:cs typeface="Times New Roman" panose="02020603050405020304" pitchFamily="18" charset="0"/>
              </a:rPr>
              <a:t>трудоустройства.</a:t>
            </a:r>
            <a:endParaRPr lang="ru-RU" sz="19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178944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000">
            <a:alpha val="68000"/>
          </a:srgbClr>
        </a:solidFill>
        <a:effectLst/>
      </p:bgPr>
    </p:bg>
    <p:spTree>
      <p:nvGrpSpPr>
        <p:cNvPr id="1" name=""/>
        <p:cNvGrpSpPr/>
        <p:nvPr/>
      </p:nvGrpSpPr>
      <p:grpSpPr>
        <a:xfrm>
          <a:off x="0" y="0"/>
          <a:ext cx="0" cy="0"/>
          <a:chOff x="0" y="0"/>
          <a:chExt cx="0" cy="0"/>
        </a:xfrm>
      </p:grpSpPr>
      <p:sp>
        <p:nvSpPr>
          <p:cNvPr id="2" name="TextBox 1"/>
          <p:cNvSpPr txBox="1"/>
          <p:nvPr/>
        </p:nvSpPr>
        <p:spPr>
          <a:xfrm>
            <a:off x="1382878" y="0"/>
            <a:ext cx="7056784" cy="584775"/>
          </a:xfrm>
          <a:prstGeom prst="rect">
            <a:avLst/>
          </a:prstGeom>
          <a:noFill/>
        </p:spPr>
        <p:txBody>
          <a:bodyPr wrap="square" rtlCol="0">
            <a:spAutoFit/>
          </a:bodyPr>
          <a:lstStyle/>
          <a:p>
            <a:pPr algn="ctr"/>
            <a:r>
              <a:rPr lang="ru-RU" sz="3200" b="1" dirty="0" smtClean="0">
                <a:solidFill>
                  <a:schemeClr val="accent2">
                    <a:lumMod val="75000"/>
                  </a:schemeClr>
                </a:solidFill>
                <a:latin typeface="Times New Roman" panose="02020603050405020304" pitchFamily="18" charset="0"/>
                <a:cs typeface="Times New Roman" panose="02020603050405020304" pitchFamily="18" charset="0"/>
              </a:rPr>
              <a:t>Глава К(Ф)Х обязуется</a:t>
            </a:r>
            <a:endParaRPr lang="ru-RU" sz="32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51520" y="997484"/>
            <a:ext cx="8640960" cy="4762842"/>
          </a:xfrm>
          <a:prstGeom prst="rect">
            <a:avLst/>
          </a:prstGeom>
          <a:noFill/>
        </p:spPr>
        <p:txBody>
          <a:bodyPr wrap="square" rtlCol="0">
            <a:spAutoFit/>
          </a:bodyPr>
          <a:lstStyle/>
          <a:p>
            <a:pPr algn="just">
              <a:buAutoNum type="arabicPeriod"/>
            </a:pPr>
            <a:r>
              <a:rPr lang="ru-RU" dirty="0" smtClean="0">
                <a:latin typeface="Times New Roman" pitchFamily="18" charset="0"/>
                <a:cs typeface="Times New Roman" pitchFamily="18" charset="0"/>
              </a:rPr>
              <a:t> Использовать грант на цели, указанные в плане расходов, в течение 24 месяцев с даты его получения.</a:t>
            </a:r>
          </a:p>
          <a:p>
            <a:pPr marL="228600" indent="-228600" algn="just">
              <a:buAutoNum type="arabicPeriod"/>
            </a:pPr>
            <a:endParaRPr lang="ru-RU" sz="1000"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2. Имущество приобретаемое семейной животноводческой фермой с участием средств гранта не подлежат продаже, дарению, передаче в аренду, обмену или взносу в виде пая, вклада или отчуждению иным образом в соответствии с законодательством РФ в течение пяти лет со дня получения гранта. </a:t>
            </a:r>
          </a:p>
          <a:p>
            <a:pPr algn="just"/>
            <a:endParaRPr lang="ru-RU" sz="1000"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3. Дать согласие на передачу и обработку своих персональных данных в соответствии с законодательством РФ.</a:t>
            </a:r>
          </a:p>
          <a:p>
            <a:pPr algn="just"/>
            <a:endParaRPr lang="ru-RU" sz="1050" dirty="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4. Осуществлять </a:t>
            </a:r>
            <a:r>
              <a:rPr lang="ru-RU" dirty="0">
                <a:latin typeface="Times New Roman" panose="02020603050405020304" pitchFamily="18" charset="0"/>
                <a:cs typeface="Times New Roman" panose="02020603050405020304" pitchFamily="18" charset="0"/>
              </a:rPr>
              <a:t>деятельность в течение не менее пяти лет после получения гранта</a:t>
            </a:r>
            <a:r>
              <a:rPr lang="ru-RU" dirty="0" smtClean="0">
                <a:latin typeface="Times New Roman" panose="02020603050405020304" pitchFamily="18" charset="0"/>
                <a:cs typeface="Times New Roman" panose="02020603050405020304" pitchFamily="18" charset="0"/>
              </a:rPr>
              <a:t>.</a:t>
            </a:r>
          </a:p>
          <a:p>
            <a:pPr marL="342900" indent="-342900" algn="just">
              <a:buAutoNum type="arabicPeriod"/>
            </a:pPr>
            <a:endParaRPr lang="ru-RU" sz="900"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5. Оплачивать </a:t>
            </a:r>
            <a:r>
              <a:rPr lang="ru-RU" dirty="0">
                <a:latin typeface="Times New Roman" panose="02020603050405020304" pitchFamily="18" charset="0"/>
                <a:cs typeface="Times New Roman" panose="02020603050405020304" pitchFamily="18" charset="0"/>
              </a:rPr>
              <a:t>не менее 40% стоимости каждого наименования приобретений, указанных в плане расходов суммы гранта на развитие семейной животноводческой фермы (далее - план расходов), в том числе непосредственно за счет собственных средств не менее 10% от стоимости каждого наименования приобретений</a:t>
            </a:r>
            <a:r>
              <a:rPr lang="ru-RU" dirty="0" smtClean="0">
                <a:latin typeface="Times New Roman" panose="02020603050405020304" pitchFamily="18" charset="0"/>
                <a:cs typeface="Times New Roman" panose="02020603050405020304" pitchFamily="18" charset="0"/>
              </a:rPr>
              <a:t>.</a:t>
            </a:r>
          </a:p>
          <a:p>
            <a:pPr marL="342900" indent="-342900" algn="just">
              <a:buFontTx/>
              <a:buAutoNum type="arabicPeriod"/>
            </a:pPr>
            <a:endParaRPr lang="ru-RU" sz="1200" dirty="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stretch>
            <a:fillRect/>
          </a:stretch>
        </p:blipFill>
        <p:spPr>
          <a:xfrm>
            <a:off x="1" y="0"/>
            <a:ext cx="1196982" cy="997485"/>
          </a:xfrm>
          <a:prstGeom prst="rect">
            <a:avLst/>
          </a:prstGeom>
        </p:spPr>
      </p:pic>
    </p:spTree>
    <p:extLst>
      <p:ext uri="{BB962C8B-B14F-4D97-AF65-F5344CB8AC3E}">
        <p14:creationId xmlns="" xmlns:p14="http://schemas.microsoft.com/office/powerpoint/2010/main" val="2972166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000">
            <a:alpha val="64000"/>
          </a:srgbClr>
        </a:solidFill>
        <a:effectLst/>
      </p:bgPr>
    </p:bg>
    <p:spTree>
      <p:nvGrpSpPr>
        <p:cNvPr id="1" name=""/>
        <p:cNvGrpSpPr/>
        <p:nvPr/>
      </p:nvGrpSpPr>
      <p:grpSpPr>
        <a:xfrm>
          <a:off x="0" y="0"/>
          <a:ext cx="0" cy="0"/>
          <a:chOff x="0" y="0"/>
          <a:chExt cx="0" cy="0"/>
        </a:xfrm>
      </p:grpSpPr>
      <p:sp>
        <p:nvSpPr>
          <p:cNvPr id="2" name="TextBox 1"/>
          <p:cNvSpPr txBox="1"/>
          <p:nvPr/>
        </p:nvSpPr>
        <p:spPr>
          <a:xfrm>
            <a:off x="539552" y="404664"/>
            <a:ext cx="8136904" cy="584775"/>
          </a:xfrm>
          <a:prstGeom prst="rect">
            <a:avLst/>
          </a:prstGeom>
          <a:noFill/>
        </p:spPr>
        <p:txBody>
          <a:bodyPr wrap="square" rtlCol="0">
            <a:spAutoFit/>
          </a:bodyPr>
          <a:lstStyle/>
          <a:p>
            <a:r>
              <a:rPr lang="ru-RU" sz="3200" b="1" dirty="0">
                <a:solidFill>
                  <a:srgbClr val="FF0000"/>
                </a:solidFill>
              </a:rPr>
              <a:t>Участниками конкурса не могут быть </a:t>
            </a:r>
            <a:r>
              <a:rPr lang="ru-RU" sz="3200" b="1" dirty="0" smtClean="0">
                <a:solidFill>
                  <a:srgbClr val="FF0000"/>
                </a:solidFill>
              </a:rPr>
              <a:t>К(Ф)Х:</a:t>
            </a:r>
            <a:endParaRPr lang="ru-RU" sz="3200" b="1" dirty="0">
              <a:solidFill>
                <a:srgbClr val="FF0000"/>
              </a:solidFill>
            </a:endParaRPr>
          </a:p>
        </p:txBody>
      </p:sp>
      <p:sp>
        <p:nvSpPr>
          <p:cNvPr id="3" name="TextBox 2"/>
          <p:cNvSpPr txBox="1"/>
          <p:nvPr/>
        </p:nvSpPr>
        <p:spPr>
          <a:xfrm>
            <a:off x="683568" y="989439"/>
            <a:ext cx="8136904" cy="7232749"/>
          </a:xfrm>
          <a:prstGeom prst="rect">
            <a:avLst/>
          </a:prstGeom>
          <a:noFill/>
        </p:spPr>
        <p:txBody>
          <a:bodyPr wrap="square" rtlCol="0">
            <a:spAutoFit/>
          </a:bodyPr>
          <a:lstStyle/>
          <a:p>
            <a:pPr algn="just">
              <a:buAutoNum type="arabicPeriod"/>
              <a:tabLst>
                <a:tab pos="266700" algn="l"/>
              </a:tabLst>
            </a:pPr>
            <a:r>
              <a:rPr lang="ru-RU" sz="1600" dirty="0" smtClean="0">
                <a:latin typeface="Times New Roman" pitchFamily="18" charset="0"/>
                <a:cs typeface="Times New Roman" pitchFamily="18" charset="0"/>
              </a:rPr>
              <a:t> Главы и члены которых ранее являлись получателями грантов на создание и развитие крестьянского (фермерского) хозяйства, грантов на развитие семейных животноводческих ферм, единовременной помощи на бытовое обустройство начинающих фермеров, если с даты полного освоения гранта на создание и развитие крестьянского (фермерского) хозяйства, единовременной помощи на бытовое обустройство начинающих фермеров, гранта на развитие семейных животноводческих ферм прошло менее 3 лет по состоянию на дату подачи заявки на участие в конкурсе или не менее 24 месяцев - для семейных животноводческих ферм в области разведения крупного рогатого скота молочного направления продуктивности.</a:t>
            </a:r>
          </a:p>
          <a:p>
            <a:pPr marL="342900" indent="-342900" algn="just">
              <a:buAutoNum type="arabicPeriod"/>
            </a:pPr>
            <a:endParaRPr lang="ru-RU" sz="1600" dirty="0" smtClean="0">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2. Строительство</a:t>
            </a:r>
            <a:r>
              <a:rPr lang="ru-RU" sz="1600" dirty="0">
                <a:latin typeface="Times New Roman" panose="02020603050405020304" pitchFamily="18" charset="0"/>
                <a:cs typeface="Times New Roman" panose="02020603050405020304" pitchFamily="18" charset="0"/>
              </a:rPr>
              <a:t>, реконструкция, модернизация и ремонт семейных животноводческих ферм, развитие которых предполагается хозяйствами, ранее осуществлялись с использованием средств государственной поддержки</a:t>
            </a:r>
            <a:r>
              <a:rPr lang="ru-RU" sz="1600" dirty="0" smtClean="0">
                <a:latin typeface="Times New Roman" panose="02020603050405020304" pitchFamily="18" charset="0"/>
                <a:cs typeface="Times New Roman" panose="02020603050405020304" pitchFamily="18" charset="0"/>
              </a:rPr>
              <a:t>.</a:t>
            </a:r>
          </a:p>
          <a:p>
            <a:pPr algn="just"/>
            <a:endParaRPr lang="ru-RU" sz="1600" dirty="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3. Главы </a:t>
            </a:r>
            <a:r>
              <a:rPr lang="ru-RU" sz="1600" dirty="0">
                <a:latin typeface="Times New Roman" panose="02020603050405020304" pitchFamily="18" charset="0"/>
                <a:cs typeface="Times New Roman" panose="02020603050405020304" pitchFamily="18" charset="0"/>
              </a:rPr>
              <a:t>которых являются учредителями (участниками) коммерческих организаций, </a:t>
            </a:r>
            <a:r>
              <a:rPr lang="ru-RU" sz="1600" dirty="0" smtClean="0">
                <a:latin typeface="Times New Roman" panose="02020603050405020304" pitchFamily="18" charset="0"/>
                <a:cs typeface="Times New Roman" panose="02020603050405020304" pitchFamily="18" charset="0"/>
              </a:rPr>
              <a:t>за исключением К(Ф)Х главами которого они являются, по состоянию даты подачи заявок на участие к конкурсу. </a:t>
            </a:r>
          </a:p>
          <a:p>
            <a:pPr algn="just"/>
            <a:endParaRPr lang="ru-RU" sz="1600" dirty="0" smtClean="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4. Имеющие неисполненную обязанность по уплате налогов, сборов, страховых взносов, пеней, штрафов, процентов, подлежащих уплате в соответствии с законодательством Российской Федерации о налогах и сборах по состоянию на первое число месяца подачи заявки на участие в конкурсе. В случае погашения данной задолженности не позднее даты первого заседания конкурсной комиссии, глава крестьянского (фермерского) хозяйства может принять участие в конкурсе.</a:t>
            </a:r>
          </a:p>
          <a:p>
            <a:pPr algn="just"/>
            <a:endParaRPr lang="ru-RU" sz="1600" dirty="0" smtClean="0">
              <a:latin typeface="Times New Roman" panose="02020603050405020304" pitchFamily="18" charset="0"/>
              <a:cs typeface="Times New Roman" panose="02020603050405020304" pitchFamily="18" charset="0"/>
            </a:endParaRPr>
          </a:p>
          <a:p>
            <a:pPr algn="just"/>
            <a:endParaRPr lang="ru-RU" sz="1600" dirty="0" smtClean="0">
              <a:latin typeface="Times New Roman" panose="02020603050405020304" pitchFamily="18" charset="0"/>
              <a:cs typeface="Times New Roman" panose="02020603050405020304" pitchFamily="18" charset="0"/>
            </a:endParaRPr>
          </a:p>
          <a:p>
            <a:pPr algn="just"/>
            <a:endParaRPr lang="ru-RU" sz="1600" dirty="0" smtClean="0">
              <a:latin typeface="Times New Roman" panose="02020603050405020304" pitchFamily="18" charset="0"/>
              <a:cs typeface="Times New Roman" panose="02020603050405020304" pitchFamily="18" charset="0"/>
            </a:endParaRPr>
          </a:p>
          <a:p>
            <a:pPr algn="just"/>
            <a:endParaRPr lang="ru-RU" sz="1600" dirty="0" smtClean="0">
              <a:latin typeface="Times New Roman" panose="02020603050405020304" pitchFamily="18" charset="0"/>
              <a:cs typeface="Times New Roman" panose="02020603050405020304" pitchFamily="18" charset="0"/>
            </a:endParaRPr>
          </a:p>
          <a:p>
            <a:pPr algn="just"/>
            <a:endParaRPr lang="ru-RU" sz="1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170868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000">
            <a:alpha val="67000"/>
          </a:srgbClr>
        </a:solidFill>
        <a:effectLst/>
      </p:bgPr>
    </p:bg>
    <p:spTree>
      <p:nvGrpSpPr>
        <p:cNvPr id="1" name=""/>
        <p:cNvGrpSpPr/>
        <p:nvPr/>
      </p:nvGrpSpPr>
      <p:grpSpPr>
        <a:xfrm>
          <a:off x="0" y="0"/>
          <a:ext cx="0" cy="0"/>
          <a:chOff x="0" y="0"/>
          <a:chExt cx="0" cy="0"/>
        </a:xfrm>
      </p:grpSpPr>
      <p:sp>
        <p:nvSpPr>
          <p:cNvPr id="2" name="TextBox 1"/>
          <p:cNvSpPr txBox="1"/>
          <p:nvPr/>
        </p:nvSpPr>
        <p:spPr>
          <a:xfrm>
            <a:off x="827584" y="476672"/>
            <a:ext cx="7848872" cy="523220"/>
          </a:xfrm>
          <a:prstGeom prst="rect">
            <a:avLst/>
          </a:prstGeom>
          <a:noFill/>
        </p:spPr>
        <p:txBody>
          <a:bodyPr wrap="square" rtlCol="0">
            <a:spAutoFit/>
          </a:bodyPr>
          <a:lstStyle/>
          <a:p>
            <a:r>
              <a:rPr lang="ru-RU" sz="2800" b="1" dirty="0" smtClean="0">
                <a:latin typeface="Times New Roman" panose="02020603050405020304" pitchFamily="18" charset="0"/>
                <a:cs typeface="Times New Roman" panose="02020603050405020304" pitchFamily="18" charset="0"/>
              </a:rPr>
              <a:t>Состав заявки для представления на конкурс</a:t>
            </a:r>
            <a:endParaRPr lang="ru-RU" sz="28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27584" y="999892"/>
            <a:ext cx="7992888" cy="5324535"/>
          </a:xfrm>
          <a:prstGeom prst="rect">
            <a:avLst/>
          </a:prstGeom>
          <a:noFill/>
        </p:spPr>
        <p:txBody>
          <a:bodyPr wrap="square" rtlCol="0">
            <a:spAutoFit/>
          </a:bodyPr>
          <a:lstStyle/>
          <a:p>
            <a:pPr algn="just"/>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1. Заявление согласно приложению № 1</a:t>
            </a:r>
            <a:r>
              <a:rPr lang="ru-RU" sz="20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ru-RU" sz="2000" dirty="0" smtClean="0">
                <a:solidFill>
                  <a:srgbClr val="0000FF"/>
                </a:solidFill>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2</a:t>
            </a:r>
            <a:r>
              <a:rPr lang="ru-RU" sz="2000" dirty="0" smtClean="0">
                <a:solidFill>
                  <a:srgbClr val="0000FF"/>
                </a:solidFill>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Копия соглашения о создании </a:t>
            </a:r>
            <a:r>
              <a:rPr lang="ru-RU" sz="2000" dirty="0" smtClean="0">
                <a:latin typeface="Times New Roman" panose="02020603050405020304" pitchFamily="18" charset="0"/>
                <a:cs typeface="Times New Roman" panose="02020603050405020304" pitchFamily="18" charset="0"/>
              </a:rPr>
              <a:t>К(Ф)Х.</a:t>
            </a:r>
          </a:p>
          <a:p>
            <a:pPr algn="just"/>
            <a:r>
              <a:rPr lang="ru-RU" sz="2000" dirty="0" smtClean="0">
                <a:latin typeface="Times New Roman" panose="02020603050405020304" pitchFamily="18" charset="0"/>
                <a:cs typeface="Times New Roman" panose="02020603050405020304" pitchFamily="18" charset="0"/>
              </a:rPr>
              <a:t>          3. </a:t>
            </a:r>
            <a:r>
              <a:rPr lang="ru-RU" sz="2000" dirty="0">
                <a:latin typeface="Times New Roman" panose="02020603050405020304" pitchFamily="18" charset="0"/>
                <a:cs typeface="Times New Roman" panose="02020603050405020304" pitchFamily="18" charset="0"/>
              </a:rPr>
              <a:t>Копии документов, подтверждающих родство членов </a:t>
            </a:r>
            <a:r>
              <a:rPr lang="ru-RU" sz="2000" dirty="0" smtClean="0">
                <a:latin typeface="Times New Roman" panose="02020603050405020304" pitchFamily="18" charset="0"/>
                <a:cs typeface="Times New Roman" panose="02020603050405020304" pitchFamily="18" charset="0"/>
              </a:rPr>
              <a:t>К(Ф)Х.</a:t>
            </a:r>
          </a:p>
          <a:p>
            <a:pPr algn="just"/>
            <a:r>
              <a:rPr lang="ru-RU" sz="2000" dirty="0" smtClean="0">
                <a:latin typeface="Times New Roman" panose="02020603050405020304" pitchFamily="18" charset="0"/>
                <a:cs typeface="Times New Roman" panose="02020603050405020304" pitchFamily="18" charset="0"/>
              </a:rPr>
              <a:t>          4. </a:t>
            </a:r>
            <a:r>
              <a:rPr lang="ru-RU" sz="2000" dirty="0">
                <a:latin typeface="Times New Roman" panose="02020603050405020304" pitchFamily="18" charset="0"/>
                <a:cs typeface="Times New Roman" panose="02020603050405020304" pitchFamily="18" charset="0"/>
              </a:rPr>
              <a:t>Утвержденный заявителем план по созданию и развитию семейной животноводческой фермы, составленный </a:t>
            </a:r>
            <a:r>
              <a:rPr lang="ru-RU" sz="2000" dirty="0" smtClean="0">
                <a:latin typeface="Times New Roman" panose="02020603050405020304" pitchFamily="18" charset="0"/>
                <a:cs typeface="Times New Roman" panose="02020603050405020304" pitchFamily="18" charset="0"/>
              </a:rPr>
              <a:t>согласно приложению № 2. </a:t>
            </a:r>
            <a:r>
              <a:rPr lang="ru-RU" sz="2000" dirty="0">
                <a:latin typeface="Times New Roman" panose="02020603050405020304" pitchFamily="18" charset="0"/>
                <a:cs typeface="Times New Roman" panose="02020603050405020304" pitchFamily="18" charset="0"/>
              </a:rPr>
              <a:t>Представляется на бумажном и электронном </a:t>
            </a:r>
            <a:r>
              <a:rPr lang="ru-RU" sz="2000" dirty="0" smtClean="0">
                <a:latin typeface="Times New Roman" panose="02020603050405020304" pitchFamily="18" charset="0"/>
                <a:cs typeface="Times New Roman" panose="02020603050405020304" pitchFamily="18" charset="0"/>
              </a:rPr>
              <a:t>носителях.</a:t>
            </a:r>
          </a:p>
          <a:p>
            <a:pPr algn="just"/>
            <a:r>
              <a:rPr lang="ru-RU" sz="2000" dirty="0" smtClean="0">
                <a:latin typeface="Times New Roman" panose="02020603050405020304" pitchFamily="18" charset="0"/>
                <a:cs typeface="Times New Roman" panose="02020603050405020304" pitchFamily="18" charset="0"/>
              </a:rPr>
              <a:t>           5. </a:t>
            </a:r>
            <a:r>
              <a:rPr lang="ru-RU" sz="2000" dirty="0">
                <a:latin typeface="Times New Roman" panose="02020603050405020304" pitchFamily="18" charset="0"/>
                <a:cs typeface="Times New Roman" panose="02020603050405020304" pitchFamily="18" charset="0"/>
              </a:rPr>
              <a:t>Копии документов, содержащих первичные статистические данные о деятельности </a:t>
            </a:r>
            <a:r>
              <a:rPr lang="ru-RU" sz="2000" dirty="0" smtClean="0">
                <a:latin typeface="Times New Roman" panose="02020603050405020304" pitchFamily="18" charset="0"/>
                <a:cs typeface="Times New Roman" panose="02020603050405020304" pitchFamily="18" charset="0"/>
              </a:rPr>
              <a:t>К(Ф)Х, </a:t>
            </a:r>
            <a:r>
              <a:rPr lang="ru-RU" sz="2000" dirty="0">
                <a:latin typeface="Times New Roman" panose="02020603050405020304" pitchFamily="18" charset="0"/>
                <a:cs typeface="Times New Roman" panose="02020603050405020304" pitchFamily="18" charset="0"/>
              </a:rPr>
              <a:t>составленных по форме федерального статистического наблюдения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2-фермер </a:t>
            </a:r>
            <a:r>
              <a:rPr lang="ru-RU" sz="2000" dirty="0" smtClean="0">
                <a:latin typeface="Times New Roman" panose="02020603050405020304" pitchFamily="18" charset="0"/>
                <a:cs typeface="Times New Roman" panose="02020603050405020304" pitchFamily="18" charset="0"/>
              </a:rPr>
              <a:t>«Сведения </a:t>
            </a:r>
            <a:r>
              <a:rPr lang="ru-RU" sz="2000" dirty="0">
                <a:latin typeface="Times New Roman" panose="02020603050405020304" pitchFamily="18" charset="0"/>
                <a:cs typeface="Times New Roman" panose="02020603050405020304" pitchFamily="18" charset="0"/>
              </a:rPr>
              <a:t>о сборе урожая сельскохозяйственных </a:t>
            </a:r>
            <a:r>
              <a:rPr lang="ru-RU" sz="2000" dirty="0" smtClean="0">
                <a:latin typeface="Times New Roman" panose="02020603050405020304" pitchFamily="18" charset="0"/>
                <a:cs typeface="Times New Roman" panose="02020603050405020304" pitchFamily="18" charset="0"/>
              </a:rPr>
              <a:t>культур» </a:t>
            </a:r>
            <a:r>
              <a:rPr lang="ru-RU" sz="2000" dirty="0">
                <a:latin typeface="Times New Roman" panose="02020603050405020304" pitchFamily="18" charset="0"/>
                <a:cs typeface="Times New Roman" panose="02020603050405020304" pitchFamily="18" charset="0"/>
              </a:rPr>
              <a:t>на последнюю отчетную дату, и (или) копии договоров поставки кормов либо копии иных документов, подтверждающих обеспеченность </a:t>
            </a:r>
            <a:r>
              <a:rPr lang="ru-RU" sz="2000" dirty="0" smtClean="0">
                <a:latin typeface="Times New Roman" panose="02020603050405020304" pitchFamily="18" charset="0"/>
                <a:cs typeface="Times New Roman" panose="02020603050405020304" pitchFamily="18" charset="0"/>
              </a:rPr>
              <a:t>К(Ф)Х кормовой базой. </a:t>
            </a:r>
          </a:p>
          <a:p>
            <a:pPr algn="just"/>
            <a:r>
              <a:rPr lang="ru-RU" sz="2000" dirty="0" smtClean="0">
                <a:latin typeface="Times New Roman" panose="02020603050405020304" pitchFamily="18" charset="0"/>
                <a:cs typeface="Times New Roman" panose="02020603050405020304" pitchFamily="18" charset="0"/>
              </a:rPr>
              <a:t>            6. Проектная документация на строительство (реконструкцию, модернизацию) объекта - в случае осуществления строительства, реконструкции, модернизации семейной животноводческой </a:t>
            </a:r>
            <a:r>
              <a:rPr lang="ru-RU" dirty="0" smtClean="0">
                <a:latin typeface="Times New Roman" pitchFamily="18" charset="0"/>
                <a:cs typeface="Times New Roman" pitchFamily="18" charset="0"/>
              </a:rPr>
              <a:t>фермы. </a:t>
            </a:r>
            <a:endParaRPr lang="ru-RU" sz="2000" dirty="0" smtClean="0">
              <a:latin typeface="Times New Roman" pitchFamily="18" charset="0"/>
              <a:cs typeface="Times New Roman" pitchFamily="18" charset="0"/>
            </a:endParaRPr>
          </a:p>
          <a:p>
            <a:pPr algn="just"/>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487154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000">
            <a:alpha val="66000"/>
          </a:srgbClr>
        </a:solidFill>
        <a:effectLst/>
      </p:bgPr>
    </p:bg>
    <p:spTree>
      <p:nvGrpSpPr>
        <p:cNvPr id="1" name=""/>
        <p:cNvGrpSpPr/>
        <p:nvPr/>
      </p:nvGrpSpPr>
      <p:grpSpPr>
        <a:xfrm>
          <a:off x="0" y="0"/>
          <a:ext cx="0" cy="0"/>
          <a:chOff x="0" y="0"/>
          <a:chExt cx="0" cy="0"/>
        </a:xfrm>
      </p:grpSpPr>
      <p:sp>
        <p:nvSpPr>
          <p:cNvPr id="2" name="TextBox 1"/>
          <p:cNvSpPr txBox="1"/>
          <p:nvPr/>
        </p:nvSpPr>
        <p:spPr>
          <a:xfrm>
            <a:off x="971600" y="836712"/>
            <a:ext cx="7848872" cy="5632311"/>
          </a:xfrm>
          <a:prstGeom prst="rect">
            <a:avLst/>
          </a:prstGeom>
          <a:noFill/>
        </p:spPr>
        <p:txBody>
          <a:bodyPr wrap="square" rtlCol="0">
            <a:spAutoFit/>
          </a:bodyPr>
          <a:lstStyle/>
          <a:p>
            <a:pPr algn="just"/>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7.  Копия сведений о среднесписочной численности работников за предыдущий календарный год, заверенная налоговым органом</a:t>
            </a:r>
            <a:r>
              <a:rPr lang="ru-RU" sz="2000" dirty="0" smtClean="0">
                <a:latin typeface="Times New Roman" panose="02020603050405020304" pitchFamily="18" charset="0"/>
                <a:cs typeface="Times New Roman" panose="02020603050405020304" pitchFamily="18" charset="0"/>
              </a:rPr>
              <a:t>. </a:t>
            </a:r>
          </a:p>
          <a:p>
            <a:pPr algn="just"/>
            <a:r>
              <a:rPr lang="ru-RU" sz="2000" dirty="0" smtClean="0">
                <a:latin typeface="Times New Roman" panose="02020603050405020304" pitchFamily="18" charset="0"/>
                <a:cs typeface="Times New Roman" panose="02020603050405020304" pitchFamily="18" charset="0"/>
              </a:rPr>
              <a:t>          8. Копии </a:t>
            </a:r>
            <a:r>
              <a:rPr lang="ru-RU" sz="2000" dirty="0">
                <a:latin typeface="Times New Roman" panose="02020603050405020304" pitchFamily="18" charset="0"/>
                <a:cs typeface="Times New Roman" panose="02020603050405020304" pitchFamily="18" charset="0"/>
              </a:rPr>
              <a:t>страниц 2, 3 и страниц с указанием последнего места регистрации паспорта гражданина </a:t>
            </a:r>
            <a:r>
              <a:rPr lang="ru-RU" sz="2000" dirty="0" smtClean="0">
                <a:latin typeface="Times New Roman" panose="02020603050405020304" pitchFamily="18" charset="0"/>
                <a:cs typeface="Times New Roman" panose="02020603050405020304" pitchFamily="18" charset="0"/>
              </a:rPr>
              <a:t>РФ. </a:t>
            </a:r>
          </a:p>
          <a:p>
            <a:pPr algn="just"/>
            <a:r>
              <a:rPr lang="ru-RU" sz="2000" dirty="0" smtClean="0">
                <a:latin typeface="Times New Roman" panose="02020603050405020304" pitchFamily="18" charset="0"/>
                <a:cs typeface="Times New Roman" panose="02020603050405020304" pitchFamily="18" charset="0"/>
              </a:rPr>
              <a:t>          9. </a:t>
            </a:r>
            <a:r>
              <a:rPr lang="ru-RU" sz="2000" dirty="0">
                <a:latin typeface="Times New Roman" panose="02020603050405020304" pitchFamily="18" charset="0"/>
                <a:cs typeface="Times New Roman" panose="02020603050405020304" pitchFamily="18" charset="0"/>
              </a:rPr>
              <a:t>Копия страницы 1 и страниц с указанием сведений о работе трудовой книжки главы </a:t>
            </a:r>
            <a:r>
              <a:rPr lang="ru-RU" sz="2000" dirty="0" smtClean="0">
                <a:latin typeface="Times New Roman" panose="02020603050405020304" pitchFamily="18" charset="0"/>
                <a:cs typeface="Times New Roman" panose="02020603050405020304" pitchFamily="18" charset="0"/>
              </a:rPr>
              <a:t>К(Ф)Х.</a:t>
            </a:r>
          </a:p>
          <a:p>
            <a:pPr algn="just"/>
            <a:r>
              <a:rPr lang="ru-RU" sz="2000" dirty="0" smtClean="0">
                <a:latin typeface="Times New Roman" panose="02020603050405020304" pitchFamily="18" charset="0"/>
                <a:cs typeface="Times New Roman" panose="02020603050405020304" pitchFamily="18" charset="0"/>
              </a:rPr>
              <a:t>          10. </a:t>
            </a:r>
            <a:r>
              <a:rPr lang="ru-RU" sz="2000" dirty="0">
                <a:latin typeface="Times New Roman" panose="02020603050405020304" pitchFamily="18" charset="0"/>
                <a:cs typeface="Times New Roman" panose="02020603050405020304" pitchFamily="18" charset="0"/>
              </a:rPr>
              <a:t>Копия бухгалтерской отчетности </a:t>
            </a:r>
            <a:r>
              <a:rPr lang="ru-RU" sz="2000" dirty="0" smtClean="0">
                <a:latin typeface="Times New Roman" panose="02020603050405020304" pitchFamily="18" charset="0"/>
                <a:cs typeface="Times New Roman" panose="02020603050405020304" pitchFamily="18" charset="0"/>
              </a:rPr>
              <a:t>К(Ф)Х, </a:t>
            </a:r>
            <a:r>
              <a:rPr lang="ru-RU" sz="2000" dirty="0">
                <a:latin typeface="Times New Roman" panose="02020603050405020304" pitchFamily="18" charset="0"/>
                <a:cs typeface="Times New Roman" panose="02020603050405020304" pitchFamily="18" charset="0"/>
              </a:rPr>
              <a:t>содержащей сведения о выручке от реализации товаров (работ, услуг) за предшествующий календарный год, с отметкой о достоверности содержащихся в ней сведений органа местного самоуправления, осуществляющего отдельные государственные полномочия области по поддержке сельскохозяйственного производства (форма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1-КФХ </a:t>
            </a:r>
            <a:r>
              <a:rPr lang="ru-RU" sz="2000" dirty="0" smtClean="0">
                <a:latin typeface="Times New Roman" panose="02020603050405020304" pitchFamily="18" charset="0"/>
                <a:cs typeface="Times New Roman" panose="02020603050405020304" pitchFamily="18" charset="0"/>
              </a:rPr>
              <a:t>«Информация </a:t>
            </a:r>
            <a:r>
              <a:rPr lang="ru-RU" sz="2000" dirty="0">
                <a:latin typeface="Times New Roman" panose="02020603050405020304" pitchFamily="18" charset="0"/>
                <a:cs typeface="Times New Roman" panose="02020603050405020304" pitchFamily="18" charset="0"/>
              </a:rPr>
              <a:t>о производственной деятельности </a:t>
            </a:r>
            <a:r>
              <a:rPr lang="ru-RU" sz="2000" dirty="0" smtClean="0">
                <a:latin typeface="Times New Roman" panose="02020603050405020304" pitchFamily="18" charset="0"/>
                <a:cs typeface="Times New Roman" panose="02020603050405020304" pitchFamily="18" charset="0"/>
              </a:rPr>
              <a:t>К(ФХ» </a:t>
            </a:r>
            <a:r>
              <a:rPr lang="ru-RU" sz="2000" dirty="0">
                <a:latin typeface="Times New Roman" panose="02020603050405020304" pitchFamily="18" charset="0"/>
                <a:cs typeface="Times New Roman" panose="02020603050405020304" pitchFamily="18" charset="0"/>
              </a:rPr>
              <a:t>или раздел III </a:t>
            </a:r>
            <a:r>
              <a:rPr lang="ru-RU" sz="2000" dirty="0" smtClean="0">
                <a:latin typeface="Times New Roman" panose="02020603050405020304" pitchFamily="18" charset="0"/>
                <a:cs typeface="Times New Roman" panose="02020603050405020304" pitchFamily="18" charset="0"/>
              </a:rPr>
              <a:t>«Расшифровка </a:t>
            </a:r>
            <a:r>
              <a:rPr lang="ru-RU" sz="2000" dirty="0">
                <a:latin typeface="Times New Roman" panose="02020603050405020304" pitchFamily="18" charset="0"/>
                <a:cs typeface="Times New Roman" panose="02020603050405020304" pitchFamily="18" charset="0"/>
              </a:rPr>
              <a:t>показателей формы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2 </a:t>
            </a:r>
            <a:r>
              <a:rPr lang="ru-RU" sz="2000" dirty="0" smtClean="0">
                <a:latin typeface="Times New Roman" panose="02020603050405020304" pitchFamily="18" charset="0"/>
                <a:cs typeface="Times New Roman" panose="02020603050405020304" pitchFamily="18" charset="0"/>
              </a:rPr>
              <a:t>«Отчет </a:t>
            </a:r>
            <a:r>
              <a:rPr lang="ru-RU" sz="2000" dirty="0">
                <a:latin typeface="Times New Roman" panose="02020603050405020304" pitchFamily="18" charset="0"/>
                <a:cs typeface="Times New Roman" panose="02020603050405020304" pitchFamily="18" charset="0"/>
              </a:rPr>
              <a:t>о финансовых </a:t>
            </a:r>
            <a:r>
              <a:rPr lang="ru-RU" sz="2000" dirty="0" smtClean="0">
                <a:latin typeface="Times New Roman" panose="02020603050405020304" pitchFamily="18" charset="0"/>
                <a:cs typeface="Times New Roman" panose="02020603050405020304" pitchFamily="18" charset="0"/>
              </a:rPr>
              <a:t>результатах» </a:t>
            </a:r>
            <a:r>
              <a:rPr lang="ru-RU" sz="2000" dirty="0">
                <a:latin typeface="Times New Roman" panose="02020603050405020304" pitchFamily="18" charset="0"/>
                <a:cs typeface="Times New Roman" panose="02020603050405020304" pitchFamily="18" charset="0"/>
              </a:rPr>
              <a:t>формы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6-АПК </a:t>
            </a:r>
            <a:r>
              <a:rPr lang="ru-RU" sz="2000" dirty="0" smtClean="0">
                <a:latin typeface="Times New Roman" panose="02020603050405020304" pitchFamily="18" charset="0"/>
                <a:cs typeface="Times New Roman" panose="02020603050405020304" pitchFamily="18" charset="0"/>
              </a:rPr>
              <a:t>«Отчет </a:t>
            </a:r>
            <a:r>
              <a:rPr lang="ru-RU" sz="2000" dirty="0">
                <a:latin typeface="Times New Roman" panose="02020603050405020304" pitchFamily="18" charset="0"/>
                <a:cs typeface="Times New Roman" panose="02020603050405020304" pitchFamily="18" charset="0"/>
              </a:rPr>
              <a:t>об отраслевых показателях деятельности организаций агропромышленного </a:t>
            </a:r>
            <a:r>
              <a:rPr lang="ru-RU" sz="2000" dirty="0" smtClean="0">
                <a:latin typeface="Times New Roman" panose="02020603050405020304" pitchFamily="18" charset="0"/>
                <a:cs typeface="Times New Roman" panose="02020603050405020304" pitchFamily="18" charset="0"/>
              </a:rPr>
              <a:t>комплекса»).</a:t>
            </a:r>
          </a:p>
          <a:p>
            <a:pPr algn="just"/>
            <a:r>
              <a:rPr lang="ru-RU" sz="2000" dirty="0" smtClean="0">
                <a:latin typeface="Times New Roman" panose="02020603050405020304" pitchFamily="18" charset="0"/>
                <a:cs typeface="Times New Roman" panose="02020603050405020304" pitchFamily="18" charset="0"/>
              </a:rPr>
              <a:t>          11. Рекомендательно письмо от органов местного самоуправления характеризующее деятельность К(Ф)Х.</a:t>
            </a:r>
            <a:endParaRPr lang="ru-RU" dirty="0"/>
          </a:p>
        </p:txBody>
      </p:sp>
      <p:pic>
        <p:nvPicPr>
          <p:cNvPr id="5" name="Рисунок 4"/>
          <p:cNvPicPr>
            <a:picLocks noChangeAspect="1"/>
          </p:cNvPicPr>
          <p:nvPr/>
        </p:nvPicPr>
        <p:blipFill>
          <a:blip r:embed="rId2" cstate="print"/>
          <a:stretch>
            <a:fillRect/>
          </a:stretch>
        </p:blipFill>
        <p:spPr>
          <a:xfrm>
            <a:off x="760519" y="281755"/>
            <a:ext cx="7766977" cy="749873"/>
          </a:xfrm>
          <a:prstGeom prst="rect">
            <a:avLst/>
          </a:prstGeom>
        </p:spPr>
      </p:pic>
    </p:spTree>
    <p:extLst>
      <p:ext uri="{BB962C8B-B14F-4D97-AF65-F5344CB8AC3E}">
        <p14:creationId xmlns="" xmlns:p14="http://schemas.microsoft.com/office/powerpoint/2010/main" val="1984361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000">
            <a:alpha val="64000"/>
          </a:srgbClr>
        </a:solidFill>
        <a:effectLst/>
      </p:bgPr>
    </p:bg>
    <p:spTree>
      <p:nvGrpSpPr>
        <p:cNvPr id="1" name=""/>
        <p:cNvGrpSpPr/>
        <p:nvPr/>
      </p:nvGrpSpPr>
      <p:grpSpPr>
        <a:xfrm>
          <a:off x="0" y="0"/>
          <a:ext cx="0" cy="0"/>
          <a:chOff x="0" y="0"/>
          <a:chExt cx="0" cy="0"/>
        </a:xfrm>
      </p:grpSpPr>
      <p:sp>
        <p:nvSpPr>
          <p:cNvPr id="2" name="TextBox 1"/>
          <p:cNvSpPr txBox="1"/>
          <p:nvPr/>
        </p:nvSpPr>
        <p:spPr>
          <a:xfrm>
            <a:off x="683568" y="332656"/>
            <a:ext cx="7560840" cy="830997"/>
          </a:xfrm>
          <a:prstGeom prst="rect">
            <a:avLst/>
          </a:prstGeom>
          <a:noFill/>
        </p:spPr>
        <p:txBody>
          <a:bodyPr wrap="square" rtlCol="0">
            <a:spAutoFit/>
          </a:bodyPr>
          <a:lstStyle/>
          <a:p>
            <a:pPr algn="ctr"/>
            <a:r>
              <a:rPr lang="ru-RU" sz="2400" b="1" dirty="0" smtClean="0">
                <a:solidFill>
                  <a:srgbClr val="0070C0"/>
                </a:solidFill>
              </a:rPr>
              <a:t>Документы, представляемые в составе заявки по желанию главы К(Ф)Х</a:t>
            </a:r>
            <a:endParaRPr lang="ru-RU" sz="2400" b="1" dirty="0">
              <a:solidFill>
                <a:srgbClr val="0070C0"/>
              </a:solidFill>
            </a:endParaRPr>
          </a:p>
        </p:txBody>
      </p:sp>
      <p:sp>
        <p:nvSpPr>
          <p:cNvPr id="3" name="TextBox 2"/>
          <p:cNvSpPr txBox="1"/>
          <p:nvPr/>
        </p:nvSpPr>
        <p:spPr>
          <a:xfrm>
            <a:off x="971600" y="1177446"/>
            <a:ext cx="7848872" cy="5632311"/>
          </a:xfrm>
          <a:prstGeom prst="rect">
            <a:avLst/>
          </a:prstGeom>
          <a:noFill/>
        </p:spPr>
        <p:txBody>
          <a:bodyPr wrap="square" rtlCol="0">
            <a:spAutoFit/>
          </a:bodyPr>
          <a:lstStyle/>
          <a:p>
            <a:pPr algn="just"/>
            <a:r>
              <a:rPr lang="ru-RU" dirty="0" smtClean="0">
                <a:latin typeface="Times New Roman" panose="02020603050405020304" pitchFamily="18" charset="0"/>
                <a:cs typeface="Times New Roman" panose="02020603050405020304" pitchFamily="18" charset="0"/>
              </a:rPr>
              <a:t>           1. Справки об отсутствии (наличии) у заявителя задолженности по налогам (сборам), по страховым взносам и начисленным по ним пеням и штрафам, выданные налоговым органом и региональным отделением Фонда социального страхования Российской Федерации, на учете в которых состоит заявитель, по состоянию на первое число месяца подачи заявки на участие в конкурсе .</a:t>
            </a:r>
          </a:p>
          <a:p>
            <a:pPr algn="just"/>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          2. Копии документов удостоверяющих проведенную государственную регистрацию права на земельный участок, предназначенный для развития семейной животноводческой фермы (участок должен находится на территории Кировской области).</a:t>
            </a:r>
          </a:p>
          <a:p>
            <a:pPr algn="just"/>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         3. Копии документов удостоверяющих проведенную государственную регистрацию права на объект недвижимого имущества, подлежащего модернизации или реконструкции (должен находится на территории Кировской области).</a:t>
            </a:r>
          </a:p>
          <a:p>
            <a:pPr algn="just"/>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          4. </a:t>
            </a:r>
            <a:r>
              <a:rPr lang="ru-RU" dirty="0" smtClean="0">
                <a:solidFill>
                  <a:prstClr val="black"/>
                </a:solidFill>
                <a:latin typeface="Times New Roman" panose="02020603050405020304" pitchFamily="18" charset="0"/>
                <a:cs typeface="Times New Roman" panose="02020603050405020304" pitchFamily="18" charset="0"/>
              </a:rPr>
              <a:t>Копии </a:t>
            </a:r>
            <a:r>
              <a:rPr lang="ru-RU" dirty="0">
                <a:solidFill>
                  <a:prstClr val="black"/>
                </a:solidFill>
                <a:latin typeface="Times New Roman" panose="02020603050405020304" pitchFamily="18" charset="0"/>
                <a:cs typeface="Times New Roman" panose="02020603050405020304" pitchFamily="18" charset="0"/>
              </a:rPr>
              <a:t>документов удостоверяющих проведенную государственную регистрацию на объекты недвижимости, кроме </a:t>
            </a:r>
            <a:r>
              <a:rPr lang="ru-RU" dirty="0" smtClean="0">
                <a:solidFill>
                  <a:prstClr val="black"/>
                </a:solidFill>
                <a:latin typeface="Times New Roman" panose="02020603050405020304" pitchFamily="18" charset="0"/>
                <a:cs typeface="Times New Roman" panose="02020603050405020304" pitchFamily="18" charset="0"/>
              </a:rPr>
              <a:t>вышеуказанных.</a:t>
            </a:r>
            <a:endParaRPr lang="ru-RU" dirty="0" smtClean="0">
              <a:latin typeface="Times New Roman" panose="02020603050405020304" pitchFamily="18" charset="0"/>
              <a:cs typeface="Times New Roman" panose="02020603050405020304" pitchFamily="18" charset="0"/>
            </a:endParaRPr>
          </a:p>
          <a:p>
            <a:pPr algn="just"/>
            <a:endParaRPr lang="ru-RU"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671484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000">
            <a:alpha val="74000"/>
          </a:srgbClr>
        </a:solidFill>
        <a:effectLst/>
      </p:bgPr>
    </p:bg>
    <p:spTree>
      <p:nvGrpSpPr>
        <p:cNvPr id="1" name=""/>
        <p:cNvGrpSpPr/>
        <p:nvPr/>
      </p:nvGrpSpPr>
      <p:grpSpPr>
        <a:xfrm>
          <a:off x="0" y="0"/>
          <a:ext cx="0" cy="0"/>
          <a:chOff x="0" y="0"/>
          <a:chExt cx="0" cy="0"/>
        </a:xfrm>
      </p:grpSpPr>
      <p:sp>
        <p:nvSpPr>
          <p:cNvPr id="3" name="TextBox 2"/>
          <p:cNvSpPr txBox="1"/>
          <p:nvPr/>
        </p:nvSpPr>
        <p:spPr>
          <a:xfrm>
            <a:off x="827584" y="404664"/>
            <a:ext cx="7704856" cy="830997"/>
          </a:xfrm>
          <a:prstGeom prst="rect">
            <a:avLst/>
          </a:prstGeom>
          <a:noFill/>
        </p:spPr>
        <p:txBody>
          <a:bodyPr wrap="square" rtlCol="0">
            <a:spAutoFit/>
          </a:bodyPr>
          <a:lstStyle/>
          <a:p>
            <a:pPr algn="ctr"/>
            <a:r>
              <a:rPr lang="ru-RU" sz="2400" b="1" dirty="0">
                <a:solidFill>
                  <a:srgbClr val="0070C0"/>
                </a:solidFill>
              </a:rPr>
              <a:t>Документы, представляемые в составе заявки по желанию главы К(Ф)Х</a:t>
            </a:r>
          </a:p>
        </p:txBody>
      </p:sp>
      <p:sp>
        <p:nvSpPr>
          <p:cNvPr id="4" name="TextBox 3"/>
          <p:cNvSpPr txBox="1"/>
          <p:nvPr/>
        </p:nvSpPr>
        <p:spPr>
          <a:xfrm>
            <a:off x="971600" y="1340768"/>
            <a:ext cx="7704856" cy="5078313"/>
          </a:xfrm>
          <a:prstGeom prst="rect">
            <a:avLst/>
          </a:prstGeom>
          <a:noFill/>
        </p:spPr>
        <p:txBody>
          <a:bodyPr wrap="square" rtlCol="0">
            <a:spAutoFit/>
          </a:bodyPr>
          <a:lstStyle/>
          <a:p>
            <a:pPr algn="just"/>
            <a:r>
              <a:rPr lang="ru-RU" dirty="0" smtClean="0"/>
              <a:t>            </a:t>
            </a:r>
            <a:r>
              <a:rPr lang="ru-RU" dirty="0" smtClean="0">
                <a:latin typeface="Times New Roman" panose="02020603050405020304" pitchFamily="18" charset="0"/>
                <a:cs typeface="Times New Roman" panose="02020603050405020304" pitchFamily="18" charset="0"/>
              </a:rPr>
              <a:t>5. Документы, </a:t>
            </a:r>
            <a:r>
              <a:rPr lang="ru-RU" dirty="0">
                <a:latin typeface="Times New Roman" panose="02020603050405020304" pitchFamily="18" charset="0"/>
                <a:cs typeface="Times New Roman" panose="02020603050405020304" pitchFamily="18" charset="0"/>
              </a:rPr>
              <a:t>подтверждающих, </a:t>
            </a:r>
            <a:r>
              <a:rPr lang="ru-RU" dirty="0" smtClean="0">
                <a:latin typeface="Times New Roman" panose="02020603050405020304" pitchFamily="18" charset="0"/>
                <a:cs typeface="Times New Roman" panose="02020603050405020304" pitchFamily="18" charset="0"/>
              </a:rPr>
              <a:t>ведение бух. учета в К(Ф)Х: при оформлении трудовых отношений с бухгалтером: копия приказ о приеме на работу, трудовой книжки бухгалтера, трудового договора; при оформлении гражданско-правовых отношений – договор на оказание услуг по ведению бухгалтерского учета. </a:t>
            </a:r>
          </a:p>
          <a:p>
            <a:pPr algn="just"/>
            <a:r>
              <a:rPr lang="ru-RU" dirty="0" smtClean="0">
                <a:latin typeface="Times New Roman" panose="02020603050405020304" pitchFamily="18" charset="0"/>
                <a:cs typeface="Times New Roman" panose="02020603050405020304" pitchFamily="18" charset="0"/>
              </a:rPr>
              <a:t>        6. Копии документов, подтверждающие, что К(Ф)Х является членом </a:t>
            </a:r>
            <a:r>
              <a:rPr lang="ru-RU" dirty="0" err="1" smtClean="0">
                <a:latin typeface="Times New Roman" panose="02020603050405020304" pitchFamily="18" charset="0"/>
                <a:cs typeface="Times New Roman" panose="02020603050405020304" pitchFamily="18" charset="0"/>
              </a:rPr>
              <a:t>СПоК</a:t>
            </a:r>
            <a:r>
              <a:rPr lang="ru-RU" dirty="0" smtClean="0">
                <a:latin typeface="Times New Roman" panose="02020603050405020304" pitchFamily="18" charset="0"/>
                <a:cs typeface="Times New Roman" panose="02020603050405020304" pitchFamily="18" charset="0"/>
              </a:rPr>
              <a:t> – если К(Ф)Х является членом </a:t>
            </a:r>
            <a:r>
              <a:rPr lang="ru-RU" dirty="0" err="1" smtClean="0">
                <a:latin typeface="Times New Roman" panose="02020603050405020304" pitchFamily="18" charset="0"/>
                <a:cs typeface="Times New Roman" panose="02020603050405020304" pitchFamily="18" charset="0"/>
              </a:rPr>
              <a:t>СПоК</a:t>
            </a:r>
            <a:r>
              <a:rPr lang="ru-RU" dirty="0" smtClean="0">
                <a:latin typeface="Times New Roman" panose="02020603050405020304" pitchFamily="18" charset="0"/>
                <a:cs typeface="Times New Roman" panose="02020603050405020304" pitchFamily="18" charset="0"/>
              </a:rPr>
              <a:t> на дату подачи заявки на участие в конкурсе. </a:t>
            </a:r>
            <a:endParaRPr lang="ru-RU" dirty="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          7. Копии заключенных, в том числе предварительных договоров о реализации с/х продукции – в случае если К(Ф)Х планирует осуществлять поставку производимой семейной животноводческой фермой продукции хозяйствующим субъектам.  </a:t>
            </a:r>
          </a:p>
          <a:p>
            <a:pPr algn="just"/>
            <a:r>
              <a:rPr lang="ru-RU" dirty="0" smtClean="0">
                <a:latin typeface="Times New Roman" panose="02020603050405020304" pitchFamily="18" charset="0"/>
                <a:cs typeface="Times New Roman" panose="02020603050405020304" pitchFamily="18" charset="0"/>
              </a:rPr>
              <a:t>          8. </a:t>
            </a:r>
            <a:r>
              <a:rPr lang="ru-RU" dirty="0">
                <a:latin typeface="Times New Roman" panose="02020603050405020304" pitchFamily="18" charset="0"/>
                <a:cs typeface="Times New Roman" panose="02020603050405020304" pitchFamily="18" charset="0"/>
              </a:rPr>
              <a:t>Копии технических паспортов на сельскохозяйственную технику (тракторы, комбайны) и грузовые автомобили (при наличии их в собственности</a:t>
            </a:r>
            <a:r>
              <a:rPr lang="ru-RU" dirty="0" smtClean="0">
                <a:latin typeface="Times New Roman" panose="02020603050405020304" pitchFamily="18" charset="0"/>
                <a:cs typeface="Times New Roman" panose="02020603050405020304" pitchFamily="18" charset="0"/>
              </a:rPr>
              <a:t>).</a:t>
            </a:r>
          </a:p>
          <a:p>
            <a:pPr algn="just"/>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9. Иные документы. </a:t>
            </a:r>
          </a:p>
          <a:p>
            <a:pPr algn="just"/>
            <a:r>
              <a:rPr lang="ru-RU" dirty="0" smtClean="0">
                <a:latin typeface="Times New Roman" panose="02020603050405020304" pitchFamily="18" charset="0"/>
                <a:cs typeface="Times New Roman" panose="02020603050405020304" pitchFamily="18" charset="0"/>
              </a:rPr>
              <a:t>          10. Фотографии и иные документы.</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 xmlns:p14="http://schemas.microsoft.com/office/powerpoint/2010/main" val="1801357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000">
            <a:alpha val="66000"/>
          </a:srgbClr>
        </a:solidFill>
        <a:effectLst/>
      </p:bgPr>
    </p:bg>
    <p:spTree>
      <p:nvGrpSpPr>
        <p:cNvPr id="1" name=""/>
        <p:cNvGrpSpPr/>
        <p:nvPr/>
      </p:nvGrpSpPr>
      <p:grpSpPr>
        <a:xfrm>
          <a:off x="0" y="0"/>
          <a:ext cx="0" cy="0"/>
          <a:chOff x="0" y="0"/>
          <a:chExt cx="0" cy="0"/>
        </a:xfrm>
      </p:grpSpPr>
      <p:sp>
        <p:nvSpPr>
          <p:cNvPr id="2" name="TextBox 1"/>
          <p:cNvSpPr txBox="1"/>
          <p:nvPr/>
        </p:nvSpPr>
        <p:spPr>
          <a:xfrm>
            <a:off x="899592" y="404664"/>
            <a:ext cx="7200800" cy="1077218"/>
          </a:xfrm>
          <a:prstGeom prst="rect">
            <a:avLst/>
          </a:prstGeom>
          <a:noFill/>
        </p:spPr>
        <p:txBody>
          <a:bodyPr wrap="square" rtlCol="0">
            <a:spAutoFit/>
          </a:bodyPr>
          <a:lstStyle/>
          <a:p>
            <a:pPr algn="ctr"/>
            <a:r>
              <a:rPr lang="ru-RU" sz="3200" b="1" dirty="0" smtClean="0">
                <a:latin typeface="Times New Roman" panose="02020603050405020304" pitchFamily="18" charset="0"/>
                <a:cs typeface="Times New Roman" panose="02020603050405020304" pitchFamily="18" charset="0"/>
              </a:rPr>
              <a:t>         Порядок представления заявки на конкурс</a:t>
            </a:r>
            <a:endParaRPr lang="ru-RU" sz="32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043608" y="1497906"/>
            <a:ext cx="7704856" cy="4524315"/>
          </a:xfrm>
          <a:prstGeom prst="rect">
            <a:avLst/>
          </a:prstGeom>
          <a:noFill/>
        </p:spPr>
        <p:txBody>
          <a:bodyPr wrap="square" rtlCol="0">
            <a:spAutoFit/>
          </a:bodyPr>
          <a:lstStyle/>
          <a:p>
            <a:pPr algn="just"/>
            <a:r>
              <a:rPr lang="ru-RU" dirty="0" smtClean="0"/>
              <a:t>               </a:t>
            </a:r>
            <a:r>
              <a:rPr lang="ru-RU" dirty="0" smtClean="0">
                <a:latin typeface="Times New Roman" panose="02020603050405020304" pitchFamily="18" charset="0"/>
                <a:cs typeface="Times New Roman" panose="02020603050405020304" pitchFamily="18" charset="0"/>
              </a:rPr>
              <a:t>Не позднее </a:t>
            </a:r>
            <a:r>
              <a:rPr lang="ru-RU" dirty="0">
                <a:latin typeface="Times New Roman" panose="02020603050405020304" pitchFamily="18" charset="0"/>
                <a:cs typeface="Times New Roman" panose="02020603050405020304" pitchFamily="18" charset="0"/>
              </a:rPr>
              <a:t>двадцати календарных дней со дня начала приема </a:t>
            </a:r>
            <a:r>
              <a:rPr lang="ru-RU" dirty="0" smtClean="0">
                <a:latin typeface="Times New Roman" panose="02020603050405020304" pitchFamily="18" charset="0"/>
                <a:cs typeface="Times New Roman" panose="02020603050405020304" pitchFamily="18" charset="0"/>
              </a:rPr>
              <a:t>заявок  заявитель (глава К(Ф)Х) лично</a:t>
            </a:r>
            <a:r>
              <a:rPr lang="ru-RU" dirty="0">
                <a:latin typeface="Times New Roman" panose="02020603050405020304" pitchFamily="18" charset="0"/>
                <a:cs typeface="Times New Roman" panose="02020603050405020304" pitchFamily="18" charset="0"/>
              </a:rPr>
              <a:t>, через </a:t>
            </a:r>
            <a:r>
              <a:rPr lang="ru-RU" dirty="0" smtClean="0">
                <a:latin typeface="Times New Roman" panose="02020603050405020304" pitchFamily="18" charset="0"/>
                <a:cs typeface="Times New Roman" panose="02020603050405020304" pitchFamily="18" charset="0"/>
              </a:rPr>
              <a:t>представителя (форма доверенности простая, письменная) </a:t>
            </a:r>
            <a:r>
              <a:rPr lang="ru-RU" dirty="0">
                <a:latin typeface="Times New Roman" panose="02020603050405020304" pitchFamily="18" charset="0"/>
                <a:cs typeface="Times New Roman" panose="02020603050405020304" pitchFamily="18" charset="0"/>
              </a:rPr>
              <a:t>либо посредством почтовой </a:t>
            </a:r>
            <a:r>
              <a:rPr lang="ru-RU" dirty="0" smtClean="0">
                <a:latin typeface="Times New Roman" panose="02020603050405020304" pitchFamily="18" charset="0"/>
                <a:cs typeface="Times New Roman" panose="02020603050405020304" pitchFamily="18" charset="0"/>
              </a:rPr>
              <a:t>связи (с описью вложения) </a:t>
            </a:r>
            <a:r>
              <a:rPr lang="ru-RU" dirty="0">
                <a:latin typeface="Times New Roman" panose="02020603050405020304" pitchFamily="18" charset="0"/>
                <a:cs typeface="Times New Roman" panose="02020603050405020304" pitchFamily="18" charset="0"/>
              </a:rPr>
              <a:t>представляет в министерство заявку на участие в </a:t>
            </a:r>
            <a:r>
              <a:rPr lang="ru-RU" dirty="0" smtClean="0">
                <a:latin typeface="Times New Roman" panose="02020603050405020304" pitchFamily="18" charset="0"/>
                <a:cs typeface="Times New Roman" panose="02020603050405020304" pitchFamily="18" charset="0"/>
              </a:rPr>
              <a:t>конкурсе. </a:t>
            </a:r>
          </a:p>
          <a:p>
            <a:pPr algn="just"/>
            <a:endParaRPr lang="ru-RU" dirty="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              Документы, входящие в состав заявки, заверяются главой К(Ф)Х, кроме случаев, указывающих на ту организацию, которая должен заверить копии, нумеруются (сквозная нумерация) и прошиваются.</a:t>
            </a:r>
          </a:p>
          <a:p>
            <a:pPr algn="just"/>
            <a:endParaRPr lang="ru-RU" dirty="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             Бизнес-план, входящий в состав заявки, утверждается главой К(Ф)Х и прошивается в левом верхнем углу, а затем вкладывается в заявку и прошивается со всеми документами посередине с левой стороны. </a:t>
            </a:r>
          </a:p>
          <a:p>
            <a:pPr algn="just"/>
            <a:endParaRPr lang="ru-RU" dirty="0">
              <a:latin typeface="Times New Roman" panose="02020603050405020304" pitchFamily="18" charset="0"/>
              <a:cs typeface="Times New Roman" panose="02020603050405020304" pitchFamily="18" charset="0"/>
            </a:endParaRPr>
          </a:p>
          <a:p>
            <a:pPr algn="ctr"/>
            <a:r>
              <a:rPr lang="ru-RU" b="1" dirty="0" smtClean="0">
                <a:latin typeface="Times New Roman" panose="02020603050405020304" pitchFamily="18" charset="0"/>
                <a:cs typeface="Times New Roman" panose="02020603050405020304" pitchFamily="18" charset="0"/>
              </a:rPr>
              <a:t>Документы представляются в министерство по описи, второй экземпляр, с отметкой о получении (проставляется дата и подпись должностного лица, принявшего документы), возвращается заявителю. </a:t>
            </a:r>
            <a:endParaRPr lang="ru-RU"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stretch>
            <a:fillRect/>
          </a:stretch>
        </p:blipFill>
        <p:spPr>
          <a:xfrm>
            <a:off x="111821" y="50398"/>
            <a:ext cx="1863573" cy="1447508"/>
          </a:xfrm>
          <a:prstGeom prst="rect">
            <a:avLst/>
          </a:prstGeom>
        </p:spPr>
      </p:pic>
    </p:spTree>
    <p:extLst>
      <p:ext uri="{BB962C8B-B14F-4D97-AF65-F5344CB8AC3E}">
        <p14:creationId xmlns="" xmlns:p14="http://schemas.microsoft.com/office/powerpoint/2010/main" val="2038872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000">
            <a:alpha val="62000"/>
          </a:srgbClr>
        </a:solidFill>
        <a:effectLst/>
      </p:bgPr>
    </p:bg>
    <p:spTree>
      <p:nvGrpSpPr>
        <p:cNvPr id="1" name=""/>
        <p:cNvGrpSpPr/>
        <p:nvPr/>
      </p:nvGrpSpPr>
      <p:grpSpPr>
        <a:xfrm>
          <a:off x="0" y="0"/>
          <a:ext cx="0" cy="0"/>
          <a:chOff x="0" y="0"/>
          <a:chExt cx="0" cy="0"/>
        </a:xfrm>
      </p:grpSpPr>
      <p:sp>
        <p:nvSpPr>
          <p:cNvPr id="2" name="TextBox 1"/>
          <p:cNvSpPr txBox="1"/>
          <p:nvPr/>
        </p:nvSpPr>
        <p:spPr>
          <a:xfrm>
            <a:off x="1043608" y="281946"/>
            <a:ext cx="7056784" cy="954107"/>
          </a:xfrm>
          <a:prstGeom prst="rect">
            <a:avLst/>
          </a:prstGeom>
          <a:noFill/>
        </p:spPr>
        <p:txBody>
          <a:bodyPr wrap="square" rtlCol="0">
            <a:spAutoFit/>
          </a:bodyPr>
          <a:lstStyle/>
          <a:p>
            <a:pPr algn="ctr"/>
            <a:r>
              <a:rPr lang="ru-RU" sz="2800" b="1" dirty="0" smtClean="0">
                <a:solidFill>
                  <a:srgbClr val="00B050"/>
                </a:solidFill>
              </a:rPr>
              <a:t>Порядок заверения копий документов в составе заявки на участие в конкурсе </a:t>
            </a:r>
            <a:endParaRPr lang="ru-RU" sz="2800" b="1" dirty="0">
              <a:solidFill>
                <a:srgbClr val="00B050"/>
              </a:solidFill>
            </a:endParaRPr>
          </a:p>
        </p:txBody>
      </p:sp>
      <p:sp>
        <p:nvSpPr>
          <p:cNvPr id="3" name="TextBox 2"/>
          <p:cNvSpPr txBox="1"/>
          <p:nvPr/>
        </p:nvSpPr>
        <p:spPr>
          <a:xfrm>
            <a:off x="539552" y="1236053"/>
            <a:ext cx="7920880" cy="3785652"/>
          </a:xfrm>
          <a:prstGeom prst="rect">
            <a:avLst/>
          </a:prstGeom>
          <a:noFill/>
        </p:spPr>
        <p:txBody>
          <a:bodyPr wrap="square" rtlCol="0">
            <a:spAutoFit/>
          </a:bodyPr>
          <a:lstStyle/>
          <a:p>
            <a:pPr algn="just"/>
            <a:r>
              <a:rPr lang="ru-RU" sz="2000" dirty="0" smtClean="0">
                <a:latin typeface="Times New Roman" panose="02020603050405020304" pitchFamily="18" charset="0"/>
                <a:cs typeface="Times New Roman" panose="02020603050405020304" pitchFamily="18" charset="0"/>
              </a:rPr>
              <a:t>         Если документ состоит из двух листов и более, то его можно прошить и заверить один раз в конце документа, также можно заверять каждый лист в составе такого документа, если он не прошит.</a:t>
            </a:r>
          </a:p>
          <a:p>
            <a:pPr algn="just"/>
            <a:endParaRPr lang="ru-RU" sz="2000" dirty="0">
              <a:latin typeface="Times New Roman" panose="02020603050405020304" pitchFamily="18" charset="0"/>
              <a:cs typeface="Times New Roman" panose="02020603050405020304" pitchFamily="18" charset="0"/>
            </a:endParaRPr>
          </a:p>
          <a:p>
            <a:pPr algn="just"/>
            <a:r>
              <a:rPr lang="ru-RU" sz="2000" dirty="0" smtClean="0">
                <a:latin typeface="Times New Roman" panose="02020603050405020304" pitchFamily="18" charset="0"/>
                <a:cs typeface="Times New Roman" panose="02020603050405020304" pitchFamily="18" charset="0"/>
              </a:rPr>
              <a:t>          В конце листа документа ставится штамп «Копия верна», проставляется подпись главы К(Ф)Х, или его представителя (данное полномочие должно быть указано в доверенности) и печать (при наличии). </a:t>
            </a:r>
          </a:p>
          <a:p>
            <a:pPr algn="just"/>
            <a:r>
              <a:rPr lang="ru-RU" sz="2000" dirty="0" smtClean="0">
                <a:latin typeface="Times New Roman" panose="02020603050405020304" pitchFamily="18" charset="0"/>
                <a:cs typeface="Times New Roman" panose="02020603050405020304" pitchFamily="18" charset="0"/>
              </a:rPr>
              <a:t>           В случае если К(Ф)Х работает без печати, то ставится соответствующая отметка «Работаю без печати» и подпись главы К(Ф)Х с расшифровкой. </a:t>
            </a:r>
          </a:p>
          <a:p>
            <a:pPr algn="just"/>
            <a:r>
              <a:rPr lang="ru-RU" sz="2000" dirty="0" smtClean="0">
                <a:latin typeface="Times New Roman" panose="02020603050405020304" pitchFamily="18" charset="0"/>
                <a:cs typeface="Times New Roman" panose="02020603050405020304" pitchFamily="18" charset="0"/>
              </a:rPr>
              <a:t>           Заверяется каждый лист документа, в том числе и на обороте. </a:t>
            </a:r>
            <a:endParaRPr lang="ru-RU" sz="20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stretch>
            <a:fillRect/>
          </a:stretch>
        </p:blipFill>
        <p:spPr>
          <a:xfrm>
            <a:off x="3707904" y="4983975"/>
            <a:ext cx="2376264" cy="1783312"/>
          </a:xfrm>
          <a:prstGeom prst="rect">
            <a:avLst/>
          </a:prstGeom>
        </p:spPr>
      </p:pic>
    </p:spTree>
    <p:extLst>
      <p:ext uri="{BB962C8B-B14F-4D97-AF65-F5344CB8AC3E}">
        <p14:creationId xmlns="" xmlns:p14="http://schemas.microsoft.com/office/powerpoint/2010/main" val="762364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2288788"/>
            <a:ext cx="6264696" cy="1754326"/>
          </a:xfrm>
          <a:prstGeom prst="rect">
            <a:avLst/>
          </a:prstGeom>
          <a:solidFill>
            <a:srgbClr val="FFC000">
              <a:alpha val="69000"/>
            </a:srgbClr>
          </a:solidFill>
        </p:spPr>
        <p:txBody>
          <a:bodyPr wrap="square" rtlCol="0">
            <a:spAutoFit/>
          </a:bodyPr>
          <a:lstStyle/>
          <a:p>
            <a:pPr algn="ctr"/>
            <a:r>
              <a:rPr lang="ru-RU" sz="5400" b="1" dirty="0" smtClean="0">
                <a:solidFill>
                  <a:srgbClr val="FF0000"/>
                </a:solidFill>
              </a:rPr>
              <a:t>Благодарим за внимание !!!</a:t>
            </a:r>
            <a:endParaRPr lang="ru-RU" sz="5400" b="1" dirty="0">
              <a:solidFill>
                <a:srgbClr val="FF0000"/>
              </a:solidFill>
            </a:endParaRPr>
          </a:p>
        </p:txBody>
      </p:sp>
      <p:pic>
        <p:nvPicPr>
          <p:cNvPr id="3" name="Рисунок 2"/>
          <p:cNvPicPr>
            <a:picLocks noChangeAspect="1"/>
          </p:cNvPicPr>
          <p:nvPr/>
        </p:nvPicPr>
        <p:blipFill>
          <a:blip r:embed="rId2" cstate="print"/>
          <a:stretch>
            <a:fillRect/>
          </a:stretch>
        </p:blipFill>
        <p:spPr>
          <a:xfrm>
            <a:off x="0" y="-35227"/>
            <a:ext cx="3115938" cy="2324015"/>
          </a:xfrm>
          <a:prstGeom prst="rect">
            <a:avLst/>
          </a:prstGeom>
        </p:spPr>
      </p:pic>
      <p:pic>
        <p:nvPicPr>
          <p:cNvPr id="5" name="Рисунок 4"/>
          <p:cNvPicPr>
            <a:picLocks noChangeAspect="1"/>
          </p:cNvPicPr>
          <p:nvPr/>
        </p:nvPicPr>
        <p:blipFill>
          <a:blip r:embed="rId3" cstate="print"/>
          <a:stretch>
            <a:fillRect/>
          </a:stretch>
        </p:blipFill>
        <p:spPr>
          <a:xfrm>
            <a:off x="2794140" y="-35226"/>
            <a:ext cx="3280963" cy="2324015"/>
          </a:xfrm>
          <a:prstGeom prst="rect">
            <a:avLst/>
          </a:prstGeom>
        </p:spPr>
      </p:pic>
      <p:pic>
        <p:nvPicPr>
          <p:cNvPr id="7" name="Рисунок 6"/>
          <p:cNvPicPr>
            <a:picLocks noChangeAspect="1"/>
          </p:cNvPicPr>
          <p:nvPr/>
        </p:nvPicPr>
        <p:blipFill>
          <a:blip r:embed="rId4" cstate="print"/>
          <a:stretch>
            <a:fillRect/>
          </a:stretch>
        </p:blipFill>
        <p:spPr>
          <a:xfrm>
            <a:off x="6047656" y="-33469"/>
            <a:ext cx="3096344" cy="2322258"/>
          </a:xfrm>
          <a:prstGeom prst="rect">
            <a:avLst/>
          </a:prstGeom>
        </p:spPr>
      </p:pic>
      <p:pic>
        <p:nvPicPr>
          <p:cNvPr id="8" name="Рисунок 7"/>
          <p:cNvPicPr>
            <a:picLocks noChangeAspect="1"/>
          </p:cNvPicPr>
          <p:nvPr/>
        </p:nvPicPr>
        <p:blipFill>
          <a:blip r:embed="rId5" cstate="print"/>
          <a:stretch>
            <a:fillRect/>
          </a:stretch>
        </p:blipFill>
        <p:spPr>
          <a:xfrm>
            <a:off x="0" y="4043113"/>
            <a:ext cx="4274165" cy="2768503"/>
          </a:xfrm>
          <a:prstGeom prst="rect">
            <a:avLst/>
          </a:prstGeom>
        </p:spPr>
      </p:pic>
      <p:pic>
        <p:nvPicPr>
          <p:cNvPr id="9" name="Рисунок 8"/>
          <p:cNvPicPr>
            <a:picLocks noChangeAspect="1"/>
          </p:cNvPicPr>
          <p:nvPr/>
        </p:nvPicPr>
        <p:blipFill>
          <a:blip r:embed="rId6" cstate="print"/>
          <a:stretch>
            <a:fillRect/>
          </a:stretch>
        </p:blipFill>
        <p:spPr>
          <a:xfrm>
            <a:off x="4274165" y="4043113"/>
            <a:ext cx="4895528" cy="2786963"/>
          </a:xfrm>
          <a:prstGeom prst="rect">
            <a:avLst/>
          </a:prstGeom>
        </p:spPr>
      </p:pic>
      <p:pic>
        <p:nvPicPr>
          <p:cNvPr id="10" name="Рисунок 9"/>
          <p:cNvPicPr>
            <a:picLocks noChangeAspect="1"/>
          </p:cNvPicPr>
          <p:nvPr/>
        </p:nvPicPr>
        <p:blipFill>
          <a:blip r:embed="rId7" cstate="print"/>
          <a:stretch>
            <a:fillRect/>
          </a:stretch>
        </p:blipFill>
        <p:spPr>
          <a:xfrm>
            <a:off x="6876256" y="2288786"/>
            <a:ext cx="2267744" cy="1754325"/>
          </a:xfrm>
          <a:prstGeom prst="rect">
            <a:avLst/>
          </a:prstGeom>
        </p:spPr>
      </p:pic>
      <p:pic>
        <p:nvPicPr>
          <p:cNvPr id="11" name="Рисунок 10"/>
          <p:cNvPicPr>
            <a:picLocks noChangeAspect="1"/>
          </p:cNvPicPr>
          <p:nvPr/>
        </p:nvPicPr>
        <p:blipFill>
          <a:blip r:embed="rId8" cstate="print"/>
          <a:stretch>
            <a:fillRect/>
          </a:stretch>
        </p:blipFill>
        <p:spPr>
          <a:xfrm>
            <a:off x="13425" y="2288785"/>
            <a:ext cx="2326327" cy="1754325"/>
          </a:xfrm>
          <a:prstGeom prst="rect">
            <a:avLst/>
          </a:prstGeom>
        </p:spPr>
      </p:pic>
    </p:spTree>
    <p:extLst>
      <p:ext uri="{BB962C8B-B14F-4D97-AF65-F5344CB8AC3E}">
        <p14:creationId xmlns="" xmlns:p14="http://schemas.microsoft.com/office/powerpoint/2010/main" val="3342578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alpha val="62000"/>
          </a:srgbClr>
        </a:solidFill>
        <a:effectLst/>
      </p:bgPr>
    </p:bg>
    <p:spTree>
      <p:nvGrpSpPr>
        <p:cNvPr id="1" name=""/>
        <p:cNvGrpSpPr/>
        <p:nvPr/>
      </p:nvGrpSpPr>
      <p:grpSpPr>
        <a:xfrm>
          <a:off x="0" y="0"/>
          <a:ext cx="0" cy="0"/>
          <a:chOff x="0" y="0"/>
          <a:chExt cx="0" cy="0"/>
        </a:xfrm>
      </p:grpSpPr>
      <p:sp>
        <p:nvSpPr>
          <p:cNvPr id="2" name="TextBox 1"/>
          <p:cNvSpPr txBox="1"/>
          <p:nvPr/>
        </p:nvSpPr>
        <p:spPr>
          <a:xfrm>
            <a:off x="1619672" y="260648"/>
            <a:ext cx="6264696" cy="523220"/>
          </a:xfrm>
          <a:prstGeom prst="rect">
            <a:avLst/>
          </a:prstGeom>
          <a:noFill/>
        </p:spPr>
        <p:txBody>
          <a:bodyPr wrap="square" rtlCol="0">
            <a:spAutoFit/>
          </a:bodyPr>
          <a:lstStyle/>
          <a:p>
            <a:pPr algn="ctr"/>
            <a:r>
              <a:rPr lang="ru-RU" sz="2800" dirty="0" smtClean="0">
                <a:latin typeface="Arial Black" panose="020B0A04020102020204" pitchFamily="34" charset="0"/>
              </a:rPr>
              <a:t>Правовые основы программы </a:t>
            </a:r>
            <a:endParaRPr lang="ru-RU" sz="2800" dirty="0">
              <a:latin typeface="Arial Black" panose="020B0A04020102020204" pitchFamily="34" charset="0"/>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3253943269"/>
              </p:ext>
            </p:extLst>
          </p:nvPr>
        </p:nvGraphicFramePr>
        <p:xfrm>
          <a:off x="611559" y="794832"/>
          <a:ext cx="8136904" cy="5874528"/>
        </p:xfrm>
        <a:graphic>
          <a:graphicData uri="http://schemas.openxmlformats.org/drawingml/2006/table">
            <a:tbl>
              <a:tblPr firstRow="1" bandRow="1">
                <a:tableStyleId>{00A15C55-8517-42AA-B614-E9B94910E393}</a:tableStyleId>
              </a:tblPr>
              <a:tblGrid>
                <a:gridCol w="4032449"/>
                <a:gridCol w="4104455"/>
              </a:tblGrid>
              <a:tr h="348554">
                <a:tc>
                  <a:txBody>
                    <a:bodyPr/>
                    <a:lstStyle/>
                    <a:p>
                      <a:pPr algn="ctr"/>
                      <a:r>
                        <a:rPr lang="ru-RU" dirty="0" smtClean="0"/>
                        <a:t>Федеральные НПА</a:t>
                      </a:r>
                      <a:endParaRPr lang="ru-RU" dirty="0"/>
                    </a:p>
                  </a:txBody>
                  <a:tcPr/>
                </a:tc>
                <a:tc>
                  <a:txBody>
                    <a:bodyPr/>
                    <a:lstStyle/>
                    <a:p>
                      <a:pPr algn="ctr"/>
                      <a:r>
                        <a:rPr lang="ru-RU" dirty="0" smtClean="0"/>
                        <a:t>Региональные</a:t>
                      </a:r>
                      <a:r>
                        <a:rPr lang="ru-RU" baseline="0" dirty="0" smtClean="0"/>
                        <a:t> НПА</a:t>
                      </a:r>
                      <a:endParaRPr lang="ru-RU" dirty="0"/>
                    </a:p>
                  </a:txBody>
                  <a:tcPr/>
                </a:tc>
              </a:tr>
              <a:tr h="5508768">
                <a:tc>
                  <a:txBody>
                    <a:bodyPr/>
                    <a:lstStyle/>
                    <a:p>
                      <a:pPr algn="ctr"/>
                      <a:r>
                        <a:rPr lang="ru-RU" sz="2000" u="none" strike="noStrike" baseline="0" dirty="0" smtClean="0"/>
                        <a:t>Постановление Правительства</a:t>
                      </a:r>
                    </a:p>
                    <a:p>
                      <a:pPr algn="ctr"/>
                      <a:r>
                        <a:rPr lang="ru-RU" sz="2000" kern="1200" dirty="0" smtClean="0">
                          <a:solidFill>
                            <a:schemeClr val="dk1"/>
                          </a:solidFill>
                          <a:latin typeface="+mn-lt"/>
                          <a:ea typeface="+mn-ea"/>
                          <a:cs typeface="+mn-cs"/>
                        </a:rPr>
                        <a:t>Российской Федерации от 14.07.2012 № 717 «О Государственной программе развития сельского хозяйства и регулирования рынков сельскохозяйственной продукции, сырья и продовольствия                              на 2013 – 2020 годы».</a:t>
                      </a:r>
                    </a:p>
                    <a:p>
                      <a:pPr algn="ctr"/>
                      <a:r>
                        <a:rPr lang="ru-RU" sz="2000" kern="1200" dirty="0" smtClean="0">
                          <a:solidFill>
                            <a:schemeClr val="dk1"/>
                          </a:solidFill>
                          <a:latin typeface="+mn-lt"/>
                          <a:ea typeface="+mn-ea"/>
                          <a:cs typeface="+mn-cs"/>
                        </a:rPr>
                        <a:t>Постановление Правительства Кировской области от 10.12.2012                       № 185/735 «О государственной программе Кировской области «Развитие агропромышленного комплекса» на 2013 – 2020 годы</a:t>
                      </a:r>
                      <a:endParaRPr lang="ru-RU" sz="2000" u="none" strike="noStrike" baseline="0" dirty="0" smtClean="0"/>
                    </a:p>
                    <a:p>
                      <a:pPr algn="just"/>
                      <a:endParaRPr lang="ru-RU" sz="1800" b="0" i="0" u="none" strike="noStrike" baseline="0" dirty="0" smtClean="0">
                        <a:latin typeface="Times New Roman"/>
                      </a:endParaRPr>
                    </a:p>
                  </a:txBody>
                  <a:tcPr/>
                </a:tc>
                <a:tc>
                  <a:txBody>
                    <a:bodyPr/>
                    <a:lstStyle/>
                    <a:p>
                      <a:pPr algn="ctr"/>
                      <a:r>
                        <a:rPr lang="ru-RU" sz="2000" u="none" strike="noStrike" baseline="0" dirty="0" smtClean="0"/>
                        <a:t>Постановление Правительства Кировской области от  10.03.2017 № 52/147«О предоставлении крестьянским (фермерским) хозяйствам грантов из областного бюджета на развитие семейных животноводческих ферм и на поддержку начинающих фермеров</a:t>
                      </a:r>
                      <a:r>
                        <a:rPr lang="ru-RU" sz="1800" u="none" strike="noStrike" baseline="0" dirty="0" smtClean="0"/>
                        <a:t>» </a:t>
                      </a:r>
                      <a:r>
                        <a:rPr lang="ru-RU" sz="2000" u="none" strike="noStrike" baseline="0" dirty="0" smtClean="0"/>
                        <a:t>(Положение о проведении конкурсного отбора К(Ф)Х для предоставления грантов из областного бюджета на развитие семейных животноводческих ферм) – (далее - Положение)</a:t>
                      </a:r>
                    </a:p>
                    <a:p>
                      <a:pPr algn="ctr"/>
                      <a:endParaRPr lang="ru-RU" dirty="0"/>
                    </a:p>
                  </a:txBody>
                  <a:tcPr/>
                </a:tc>
              </a:tr>
            </a:tbl>
          </a:graphicData>
        </a:graphic>
      </p:graphicFrame>
    </p:spTree>
    <p:extLst>
      <p:ext uri="{BB962C8B-B14F-4D97-AF65-F5344CB8AC3E}">
        <p14:creationId xmlns="" xmlns:p14="http://schemas.microsoft.com/office/powerpoint/2010/main" val="335484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alpha val="61000"/>
          </a:srgbClr>
        </a:solidFill>
        <a:effectLst/>
      </p:bgPr>
    </p:bg>
    <p:spTree>
      <p:nvGrpSpPr>
        <p:cNvPr id="1" name=""/>
        <p:cNvGrpSpPr/>
        <p:nvPr/>
      </p:nvGrpSpPr>
      <p:grpSpPr>
        <a:xfrm>
          <a:off x="0" y="0"/>
          <a:ext cx="0" cy="0"/>
          <a:chOff x="0" y="0"/>
          <a:chExt cx="0" cy="0"/>
        </a:xfrm>
      </p:grpSpPr>
      <p:sp>
        <p:nvSpPr>
          <p:cNvPr id="2" name="TextBox 1"/>
          <p:cNvSpPr txBox="1"/>
          <p:nvPr/>
        </p:nvSpPr>
        <p:spPr>
          <a:xfrm>
            <a:off x="530491" y="354360"/>
            <a:ext cx="7992888" cy="584775"/>
          </a:xfrm>
          <a:prstGeom prst="rect">
            <a:avLst/>
          </a:prstGeom>
          <a:noFill/>
        </p:spPr>
        <p:txBody>
          <a:bodyPr wrap="square" rtlCol="0">
            <a:spAutoFit/>
          </a:bodyPr>
          <a:lstStyle/>
          <a:p>
            <a:pPr algn="ctr"/>
            <a:r>
              <a:rPr lang="ru-RU" sz="3200" dirty="0" smtClean="0">
                <a:solidFill>
                  <a:srgbClr val="FF0000"/>
                </a:solidFill>
                <a:latin typeface="Arial Black" panose="020B0A04020102020204" pitchFamily="34" charset="0"/>
              </a:rPr>
              <a:t>Н о в ы е   о п р е д е л е н и я </a:t>
            </a:r>
            <a:endParaRPr lang="ru-RU" sz="3200" dirty="0">
              <a:solidFill>
                <a:srgbClr val="FF0000"/>
              </a:solidFill>
              <a:latin typeface="Arial Black" panose="020B0A04020102020204" pitchFamily="34" charset="0"/>
            </a:endParaRPr>
          </a:p>
        </p:txBody>
      </p:sp>
      <p:sp>
        <p:nvSpPr>
          <p:cNvPr id="3" name="TextBox 2"/>
          <p:cNvSpPr txBox="1"/>
          <p:nvPr/>
        </p:nvSpPr>
        <p:spPr>
          <a:xfrm>
            <a:off x="332086" y="1214577"/>
            <a:ext cx="3960440" cy="3139321"/>
          </a:xfrm>
          <a:prstGeom prst="rect">
            <a:avLst/>
          </a:prstGeom>
          <a:noFill/>
        </p:spPr>
        <p:txBody>
          <a:bodyPr wrap="square" rtlCol="0">
            <a:spAutoFit/>
          </a:bodyPr>
          <a:lstStyle/>
          <a:p>
            <a:pPr algn="ctr"/>
            <a:r>
              <a:rPr lang="ru-RU" b="1" dirty="0" smtClean="0"/>
              <a:t>Заявитель</a:t>
            </a:r>
            <a:r>
              <a:rPr lang="ru-RU" dirty="0" smtClean="0"/>
              <a:t> – глава К(Ф)Х, подавший заявку в конкурсную комиссию по проведению конкурса по отбору К(Ф)Х для предоставления грантов из областного бюджета на развитие семейных животноводческих ферм, а также грантов на поддержку начинающих фермеров, желающий реализовать свой проект в рамках гос. Программы «Развитие АПК» на 2013 – 2020 гг. </a:t>
            </a:r>
            <a:endParaRPr lang="ru-RU" dirty="0"/>
          </a:p>
        </p:txBody>
      </p:sp>
      <p:pic>
        <p:nvPicPr>
          <p:cNvPr id="3074" name="Picture 2" descr="http://thumb101.shutterstock.com/display_pic_with_logo/461077/461077,1292705731,37/stock-photo-three-dimensional-man-in-a-tie-with-outstretched-hand-stop-sign-series-d-man-6748050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5988" y="5000211"/>
            <a:ext cx="1423318" cy="1486577"/>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http://www.beladm.ru/media/publication_backbone_media/2016/7/18/komissiy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71995" y="4814775"/>
            <a:ext cx="1672013" cy="167201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Стрелка вправо 3"/>
          <p:cNvSpPr/>
          <p:nvPr/>
        </p:nvSpPr>
        <p:spPr>
          <a:xfrm>
            <a:off x="1655676" y="4992993"/>
            <a:ext cx="1296144" cy="10930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1679306" y="5354762"/>
            <a:ext cx="1080120" cy="461665"/>
          </a:xfrm>
          <a:prstGeom prst="rect">
            <a:avLst/>
          </a:prstGeom>
          <a:noFill/>
        </p:spPr>
        <p:txBody>
          <a:bodyPr wrap="square" rtlCol="0">
            <a:spAutoFit/>
          </a:bodyPr>
          <a:lstStyle/>
          <a:p>
            <a:r>
              <a:rPr lang="ru-RU" sz="2400" b="1" dirty="0" smtClean="0">
                <a:cs typeface="Mongolian Baiti" panose="03000500000000000000" pitchFamily="66" charset="0"/>
              </a:rPr>
              <a:t>заявка</a:t>
            </a:r>
            <a:endParaRPr lang="ru-RU" sz="2400" b="1" dirty="0">
              <a:cs typeface="Mongolian Baiti" panose="03000500000000000000" pitchFamily="66" charset="0"/>
            </a:endParaRPr>
          </a:p>
        </p:txBody>
      </p:sp>
      <p:sp>
        <p:nvSpPr>
          <p:cNvPr id="6" name="TextBox 5"/>
          <p:cNvSpPr txBox="1"/>
          <p:nvPr/>
        </p:nvSpPr>
        <p:spPr>
          <a:xfrm>
            <a:off x="4644008" y="1029893"/>
            <a:ext cx="3899317" cy="3693319"/>
          </a:xfrm>
          <a:prstGeom prst="rect">
            <a:avLst/>
          </a:prstGeom>
          <a:noFill/>
        </p:spPr>
        <p:txBody>
          <a:bodyPr wrap="square" rtlCol="0">
            <a:spAutoFit/>
          </a:bodyPr>
          <a:lstStyle/>
          <a:p>
            <a:pPr algn="ctr"/>
            <a:r>
              <a:rPr lang="ru-RU" b="1" dirty="0" smtClean="0"/>
              <a:t>Семейная животноводческая ферма </a:t>
            </a:r>
            <a:r>
              <a:rPr lang="ru-RU" dirty="0" smtClean="0"/>
              <a:t>– К(Ф)Х, зарегистрированное на сельской территории Кировской области, основанное на личном участии главы и членов хозяйства, состоящих в родстве (не менее 2-х, включая главу), и совместно осуществляющих деятельность по разведению и содержанию сельскохозяйственных животных и птицы, продолжительность деятельности превышает 24 месяца с даты регистрации</a:t>
            </a:r>
            <a:endParaRPr lang="ru-RU" dirty="0"/>
          </a:p>
        </p:txBody>
      </p:sp>
      <p:pic>
        <p:nvPicPr>
          <p:cNvPr id="3078" name="Picture 6" descr="http://www.rabochy-put.ru/upload/iblock/2c2/subsidii_gub.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854230" y="4906734"/>
            <a:ext cx="1941253" cy="1455940"/>
          </a:xfrm>
          <a:prstGeom prst="rect">
            <a:avLst/>
          </a:prstGeom>
          <a:noFill/>
          <a:extLst>
            <a:ext uri="{909E8E84-426E-40DD-AFC4-6F175D3DCCD1}">
              <a14:hiddenFill xmlns="" xmlns:a14="http://schemas.microsoft.com/office/drawing/2010/main">
                <a:solidFill>
                  <a:srgbClr val="FFFFFF"/>
                </a:solidFill>
              </a14:hiddenFill>
            </a:ext>
          </a:extLst>
        </p:spPr>
      </p:pic>
      <p:pic>
        <p:nvPicPr>
          <p:cNvPr id="3082" name="Picture 10" descr="https://im1-tub-ru.yandex.net/i?id=9cc84934cbfcf6e37e5c0c591c60cb93&amp;n=33&amp;h=215&amp;w=21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308304" y="4833687"/>
            <a:ext cx="1427807" cy="1427807"/>
          </a:xfrm>
          <a:prstGeom prst="rect">
            <a:avLst/>
          </a:prstGeom>
          <a:noFill/>
          <a:extLst>
            <a:ext uri="{909E8E84-426E-40DD-AFC4-6F175D3DCCD1}">
              <a14:hiddenFill xmlns="" xmlns:a14="http://schemas.microsoft.com/office/drawing/2010/main">
                <a:solidFill>
                  <a:srgbClr val="FFFFFF"/>
                </a:solidFill>
              </a14:hiddenFill>
            </a:ext>
          </a:extLst>
        </p:spPr>
      </p:pic>
      <p:sp>
        <p:nvSpPr>
          <p:cNvPr id="8" name="Стрелка влево 7"/>
          <p:cNvSpPr/>
          <p:nvPr/>
        </p:nvSpPr>
        <p:spPr>
          <a:xfrm>
            <a:off x="6795483" y="5157192"/>
            <a:ext cx="512821" cy="6592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1898608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00">
            <a:alpha val="64000"/>
          </a:srgbClr>
        </a:solidFill>
        <a:effectLst/>
      </p:bgPr>
    </p:bg>
    <p:spTree>
      <p:nvGrpSpPr>
        <p:cNvPr id="1" name=""/>
        <p:cNvGrpSpPr/>
        <p:nvPr/>
      </p:nvGrpSpPr>
      <p:grpSpPr>
        <a:xfrm>
          <a:off x="0" y="0"/>
          <a:ext cx="0" cy="0"/>
          <a:chOff x="0" y="0"/>
          <a:chExt cx="0" cy="0"/>
        </a:xfrm>
      </p:grpSpPr>
      <p:sp>
        <p:nvSpPr>
          <p:cNvPr id="3" name="Прямоугольник 2"/>
          <p:cNvSpPr/>
          <p:nvPr/>
        </p:nvSpPr>
        <p:spPr>
          <a:xfrm>
            <a:off x="683568" y="188640"/>
            <a:ext cx="7776864" cy="584775"/>
          </a:xfrm>
          <a:prstGeom prst="rect">
            <a:avLst/>
          </a:prstGeom>
        </p:spPr>
        <p:txBody>
          <a:bodyPr wrap="square">
            <a:spAutoFit/>
          </a:bodyPr>
          <a:lstStyle/>
          <a:p>
            <a:pPr lvl="0" algn="ctr"/>
            <a:r>
              <a:rPr lang="ru-RU" sz="3200" dirty="0">
                <a:solidFill>
                  <a:srgbClr val="FF0000"/>
                </a:solidFill>
                <a:latin typeface="Arial Black" panose="020B0A04020102020204" pitchFamily="34" charset="0"/>
              </a:rPr>
              <a:t>Н о в ы е   о п р е д е л е н и я </a:t>
            </a:r>
          </a:p>
        </p:txBody>
      </p:sp>
      <p:sp>
        <p:nvSpPr>
          <p:cNvPr id="4" name="TextBox 3"/>
          <p:cNvSpPr txBox="1"/>
          <p:nvPr/>
        </p:nvSpPr>
        <p:spPr>
          <a:xfrm>
            <a:off x="395536" y="1052736"/>
            <a:ext cx="3888432" cy="3416320"/>
          </a:xfrm>
          <a:prstGeom prst="rect">
            <a:avLst/>
          </a:prstGeom>
          <a:noFill/>
        </p:spPr>
        <p:txBody>
          <a:bodyPr wrap="square" rtlCol="0">
            <a:spAutoFit/>
          </a:bodyPr>
          <a:lstStyle/>
          <a:p>
            <a:pPr algn="ctr"/>
            <a:r>
              <a:rPr lang="ru-RU" b="1" dirty="0" smtClean="0"/>
              <a:t>Сельская территория </a:t>
            </a:r>
            <a:r>
              <a:rPr lang="ru-RU" dirty="0" smtClean="0"/>
              <a:t>– сельские поселения или сельские поселения и межселенные территории, объединенные общей территорией в границах муниципального района, а также сельские населенные пункты и рабочие поселки, входящие в состав городских округов (за исключением городского округа, на территории которого находится административный центр Кировской области)</a:t>
            </a:r>
            <a:endParaRPr lang="ru-RU" dirty="0"/>
          </a:p>
        </p:txBody>
      </p:sp>
      <p:sp>
        <p:nvSpPr>
          <p:cNvPr id="5" name="TextBox 4"/>
          <p:cNvSpPr txBox="1"/>
          <p:nvPr/>
        </p:nvSpPr>
        <p:spPr>
          <a:xfrm>
            <a:off x="5385792" y="1179436"/>
            <a:ext cx="3168352" cy="2862322"/>
          </a:xfrm>
          <a:prstGeom prst="rect">
            <a:avLst/>
          </a:prstGeom>
          <a:noFill/>
        </p:spPr>
        <p:txBody>
          <a:bodyPr wrap="square" rtlCol="0">
            <a:spAutoFit/>
          </a:bodyPr>
          <a:lstStyle/>
          <a:p>
            <a:pPr algn="ctr"/>
            <a:r>
              <a:rPr lang="ru-RU" b="1" dirty="0" smtClean="0"/>
              <a:t>Грант</a:t>
            </a:r>
            <a:r>
              <a:rPr lang="ru-RU" dirty="0" smtClean="0"/>
              <a:t> – денежные средства предоставляемые из областного бюджета (в том числе за счет средств федерального бюджета) в форме субсидий победителю конкурса на финансовое обеспечение затрат на развития семейной животноводческой фермы</a:t>
            </a:r>
            <a:endParaRPr lang="ru-RU" dirty="0"/>
          </a:p>
        </p:txBody>
      </p:sp>
      <p:pic>
        <p:nvPicPr>
          <p:cNvPr id="4098" name="Picture 2" descr="http://media73.ru/upload/iblock/066/066fbdb6f98b01eb0dab1c68555a514c.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4559620"/>
            <a:ext cx="3384376" cy="2217657"/>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http://i.siteapi.org/d75LKTFrJuYc8L9emgn-CqOiabk=/fit-in/1024x768/center/top/f43f030376766e6.s.siteapi.org/img/fea9e0ff1181d0fc035bd5836b5af58d7a7b9f3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85792" y="4119768"/>
            <a:ext cx="3369432" cy="268110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24160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alpha val="64000"/>
          </a:srgbClr>
        </a:solidFill>
        <a:effectLst/>
      </p:bgPr>
    </p:bg>
    <p:spTree>
      <p:nvGrpSpPr>
        <p:cNvPr id="1" name=""/>
        <p:cNvGrpSpPr/>
        <p:nvPr/>
      </p:nvGrpSpPr>
      <p:grpSpPr>
        <a:xfrm>
          <a:off x="0" y="0"/>
          <a:ext cx="0" cy="0"/>
          <a:chOff x="0" y="0"/>
          <a:chExt cx="0" cy="0"/>
        </a:xfrm>
      </p:grpSpPr>
      <p:sp>
        <p:nvSpPr>
          <p:cNvPr id="2" name="TextBox 1"/>
          <p:cNvSpPr txBox="1"/>
          <p:nvPr/>
        </p:nvSpPr>
        <p:spPr>
          <a:xfrm>
            <a:off x="1115616" y="332656"/>
            <a:ext cx="7200800" cy="1077218"/>
          </a:xfrm>
          <a:prstGeom prst="rect">
            <a:avLst/>
          </a:prstGeom>
          <a:noFill/>
        </p:spPr>
        <p:txBody>
          <a:bodyPr wrap="square" rtlCol="0">
            <a:spAutoFit/>
          </a:bodyPr>
          <a:lstStyle/>
          <a:p>
            <a:pPr algn="ctr"/>
            <a:r>
              <a:rPr lang="ru-RU" sz="3200" b="1" dirty="0" smtClean="0">
                <a:ln w="12700">
                  <a:solidFill>
                    <a:schemeClr val="accent3">
                      <a:lumMod val="50000"/>
                    </a:schemeClr>
                  </a:solidFill>
                  <a:prstDash val="solid"/>
                </a:ln>
                <a:solidFill>
                  <a:srgbClr val="00B050"/>
                </a:solidFill>
                <a:effectLst>
                  <a:innerShdw blurRad="177800">
                    <a:schemeClr val="accent3">
                      <a:lumMod val="50000"/>
                    </a:schemeClr>
                  </a:innerShdw>
                </a:effectLst>
              </a:rPr>
              <a:t>Размер гранта на развитие семейной животноводческой фермы </a:t>
            </a:r>
            <a:endParaRPr lang="ru-RU" sz="3200" b="1" dirty="0">
              <a:ln w="12700">
                <a:solidFill>
                  <a:schemeClr val="accent3">
                    <a:lumMod val="50000"/>
                  </a:schemeClr>
                </a:solidFill>
                <a:prstDash val="solid"/>
              </a:ln>
              <a:solidFill>
                <a:srgbClr val="00B050"/>
              </a:solidFill>
              <a:effectLst>
                <a:innerShdw blurRad="177800">
                  <a:schemeClr val="accent3">
                    <a:lumMod val="50000"/>
                  </a:schemeClr>
                </a:innerShdw>
              </a:effectLst>
            </a:endParaRPr>
          </a:p>
        </p:txBody>
      </p:sp>
      <p:sp>
        <p:nvSpPr>
          <p:cNvPr id="3" name="TextBox 2"/>
          <p:cNvSpPr txBox="1"/>
          <p:nvPr/>
        </p:nvSpPr>
        <p:spPr>
          <a:xfrm>
            <a:off x="755576" y="1431949"/>
            <a:ext cx="8194443" cy="5909310"/>
          </a:xfrm>
          <a:prstGeom prst="rect">
            <a:avLst/>
          </a:prstGeom>
          <a:noFill/>
        </p:spPr>
        <p:txBody>
          <a:bodyPr wrap="square" rtlCol="0">
            <a:spAutoFit/>
          </a:bodyPr>
          <a:lstStyle/>
          <a:p>
            <a:pPr lvl="0" algn="ctr"/>
            <a:r>
              <a:rPr lang="ru-RU" sz="2000" b="1" dirty="0" smtClean="0"/>
              <a:t>            1. К(Ф)Х специализируется на разведении мясного и молочного                                       крупного рогатого скота – сумма гранта </a:t>
            </a:r>
            <a:r>
              <a:rPr lang="ru-RU" sz="2000" b="1" dirty="0">
                <a:solidFill>
                  <a:prstClr val="black"/>
                </a:solidFill>
              </a:rPr>
              <a:t>не более 30,0 млн. руб. </a:t>
            </a:r>
            <a:endParaRPr lang="ru-RU" sz="2000" b="1" dirty="0" smtClean="0">
              <a:solidFill>
                <a:prstClr val="black"/>
              </a:solidFill>
            </a:endParaRPr>
          </a:p>
          <a:p>
            <a:pPr lvl="0" algn="ctr"/>
            <a:r>
              <a:rPr lang="ru-RU" sz="2000" b="1" dirty="0" smtClean="0">
                <a:solidFill>
                  <a:prstClr val="black"/>
                </a:solidFill>
              </a:rPr>
              <a:t>или </a:t>
            </a:r>
            <a:r>
              <a:rPr lang="ru-RU" sz="2000" b="1" dirty="0">
                <a:solidFill>
                  <a:prstClr val="black"/>
                </a:solidFill>
              </a:rPr>
              <a:t>не более 60 % стоимости проекта.</a:t>
            </a:r>
          </a:p>
          <a:p>
            <a:r>
              <a:rPr lang="ru-RU" sz="2000" b="1" u="sng" dirty="0" smtClean="0">
                <a:solidFill>
                  <a:srgbClr val="FF0000"/>
                </a:solidFill>
              </a:rPr>
              <a:t>Пример:</a:t>
            </a:r>
          </a:p>
          <a:p>
            <a:r>
              <a:rPr lang="ru-RU" b="1" dirty="0" smtClean="0"/>
              <a:t>Общая стоимость проекта – 50, млн. руб. , в т. ч.</a:t>
            </a:r>
          </a:p>
          <a:p>
            <a:r>
              <a:rPr lang="ru-RU" b="1" dirty="0" smtClean="0"/>
              <a:t>Собственные средства главы К(Ф)Х, включая заемные –  не менее 20,0 млн. руб.  или не менее 40 % стоимости проекта</a:t>
            </a:r>
          </a:p>
          <a:p>
            <a:r>
              <a:rPr lang="ru-RU" b="1" dirty="0" smtClean="0"/>
              <a:t>Сумма гранта – не более 30,0 млн. руб. или не более 60 % стоимости проекта.</a:t>
            </a:r>
          </a:p>
          <a:p>
            <a:endParaRPr lang="ru-RU" sz="2000" b="1" dirty="0"/>
          </a:p>
          <a:p>
            <a:r>
              <a:rPr lang="ru-RU" sz="2000" b="1" dirty="0" smtClean="0"/>
              <a:t>2. К(Ф)Х специализируется ведении иных видов </a:t>
            </a:r>
          </a:p>
          <a:p>
            <a:r>
              <a:rPr lang="ru-RU" sz="2000" b="1" dirty="0"/>
              <a:t>деятельности </a:t>
            </a:r>
            <a:r>
              <a:rPr lang="ru-RU" sz="2000" b="1" dirty="0" smtClean="0"/>
              <a:t>- сумма гранта </a:t>
            </a:r>
            <a:r>
              <a:rPr lang="ru-RU" sz="2000" b="1" dirty="0"/>
              <a:t>– не более 21,6 млн. руб. </a:t>
            </a:r>
            <a:endParaRPr lang="ru-RU" sz="2000" b="1" dirty="0" smtClean="0"/>
          </a:p>
          <a:p>
            <a:r>
              <a:rPr lang="ru-RU" sz="2000" b="1" dirty="0" smtClean="0"/>
              <a:t>или </a:t>
            </a:r>
            <a:r>
              <a:rPr lang="ru-RU" sz="2000" b="1" dirty="0"/>
              <a:t>не более 60 % стоимости </a:t>
            </a:r>
            <a:r>
              <a:rPr lang="ru-RU" sz="2000" b="1" dirty="0" smtClean="0"/>
              <a:t>проекта</a:t>
            </a:r>
          </a:p>
          <a:p>
            <a:r>
              <a:rPr lang="ru-RU" sz="2000" b="1" dirty="0" smtClean="0">
                <a:solidFill>
                  <a:srgbClr val="FF0000"/>
                </a:solidFill>
              </a:rPr>
              <a:t>Пример:</a:t>
            </a:r>
          </a:p>
          <a:p>
            <a:pPr lvl="0"/>
            <a:r>
              <a:rPr lang="ru-RU" b="1" dirty="0" smtClean="0"/>
              <a:t>Общая стоимость проекта – 36,0 млн. руб. </a:t>
            </a:r>
          </a:p>
          <a:p>
            <a:pPr lvl="0"/>
            <a:r>
              <a:rPr lang="ru-RU" b="1" dirty="0" smtClean="0"/>
              <a:t>Собственные средства главы К(Ф)Х, включая заемные – не менее 14,4 млн. руб. </a:t>
            </a:r>
            <a:r>
              <a:rPr lang="ru-RU" b="1" dirty="0">
                <a:solidFill>
                  <a:prstClr val="black"/>
                </a:solidFill>
              </a:rPr>
              <a:t>или не менее 40 % стоимости проекта </a:t>
            </a:r>
            <a:endParaRPr lang="ru-RU" b="1" dirty="0" smtClean="0">
              <a:solidFill>
                <a:prstClr val="black"/>
              </a:solidFill>
            </a:endParaRPr>
          </a:p>
          <a:p>
            <a:r>
              <a:rPr lang="ru-RU" b="1" dirty="0"/>
              <a:t>Сумма гранта – не более </a:t>
            </a:r>
            <a:r>
              <a:rPr lang="ru-RU" b="1" dirty="0" smtClean="0"/>
              <a:t>21,6 </a:t>
            </a:r>
            <a:r>
              <a:rPr lang="ru-RU" b="1" dirty="0"/>
              <a:t>млн. руб. </a:t>
            </a:r>
            <a:r>
              <a:rPr lang="ru-RU" b="1" dirty="0" smtClean="0"/>
              <a:t>или не более 60 </a:t>
            </a:r>
            <a:r>
              <a:rPr lang="ru-RU" b="1" dirty="0"/>
              <a:t>% стоимости проекта.</a:t>
            </a:r>
          </a:p>
          <a:p>
            <a:pPr lvl="0"/>
            <a:endParaRPr lang="ru-RU" dirty="0">
              <a:solidFill>
                <a:prstClr val="black"/>
              </a:solidFill>
            </a:endParaRPr>
          </a:p>
          <a:p>
            <a:endParaRPr lang="ru-RU" dirty="0" smtClean="0"/>
          </a:p>
          <a:p>
            <a:endParaRPr lang="ru-RU" dirty="0"/>
          </a:p>
        </p:txBody>
      </p:sp>
      <p:pic>
        <p:nvPicPr>
          <p:cNvPr id="4" name="Рисунок 3"/>
          <p:cNvPicPr>
            <a:picLocks noChangeAspect="1"/>
          </p:cNvPicPr>
          <p:nvPr/>
        </p:nvPicPr>
        <p:blipFill>
          <a:blip r:embed="rId2" cstate="print"/>
          <a:stretch>
            <a:fillRect/>
          </a:stretch>
        </p:blipFill>
        <p:spPr>
          <a:xfrm>
            <a:off x="7092280" y="4005064"/>
            <a:ext cx="1651451" cy="1076746"/>
          </a:xfrm>
          <a:prstGeom prst="rect">
            <a:avLst/>
          </a:prstGeom>
        </p:spPr>
      </p:pic>
      <p:pic>
        <p:nvPicPr>
          <p:cNvPr id="5" name="Рисунок 4"/>
          <p:cNvPicPr>
            <a:picLocks noChangeAspect="1"/>
          </p:cNvPicPr>
          <p:nvPr/>
        </p:nvPicPr>
        <p:blipFill>
          <a:blip r:embed="rId3" cstate="print"/>
          <a:stretch>
            <a:fillRect/>
          </a:stretch>
        </p:blipFill>
        <p:spPr>
          <a:xfrm>
            <a:off x="152985" y="311493"/>
            <a:ext cx="1205182" cy="1476704"/>
          </a:xfrm>
          <a:prstGeom prst="rect">
            <a:avLst/>
          </a:prstGeom>
        </p:spPr>
      </p:pic>
    </p:spTree>
    <p:extLst>
      <p:ext uri="{BB962C8B-B14F-4D97-AF65-F5344CB8AC3E}">
        <p14:creationId xmlns="" xmlns:p14="http://schemas.microsoft.com/office/powerpoint/2010/main" val="3431268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000">
            <a:alpha val="68000"/>
          </a:srgbClr>
        </a:solidFill>
        <a:effectLst/>
      </p:bgPr>
    </p:bg>
    <p:spTree>
      <p:nvGrpSpPr>
        <p:cNvPr id="1" name=""/>
        <p:cNvGrpSpPr/>
        <p:nvPr/>
      </p:nvGrpSpPr>
      <p:grpSpPr>
        <a:xfrm>
          <a:off x="0" y="0"/>
          <a:ext cx="0" cy="0"/>
          <a:chOff x="0" y="0"/>
          <a:chExt cx="0" cy="0"/>
        </a:xfrm>
      </p:grpSpPr>
      <p:sp>
        <p:nvSpPr>
          <p:cNvPr id="2" name="TextBox 1"/>
          <p:cNvSpPr txBox="1"/>
          <p:nvPr/>
        </p:nvSpPr>
        <p:spPr>
          <a:xfrm>
            <a:off x="473493" y="305457"/>
            <a:ext cx="7704856" cy="646331"/>
          </a:xfrm>
          <a:prstGeom prst="rect">
            <a:avLst/>
          </a:prstGeom>
          <a:noFill/>
        </p:spPr>
        <p:txBody>
          <a:bodyPr wrap="square" rtlCol="0">
            <a:spAutoFit/>
          </a:bodyPr>
          <a:lstStyle/>
          <a:p>
            <a:pPr algn="ctr"/>
            <a:r>
              <a:rPr lang="ru-RU" sz="3600" b="1" dirty="0" smtClean="0">
                <a:solidFill>
                  <a:srgbClr val="7030A0"/>
                </a:solidFill>
              </a:rPr>
              <a:t>Направления расходования гранта </a:t>
            </a:r>
            <a:endParaRPr lang="ru-RU" sz="3600" b="1" dirty="0">
              <a:solidFill>
                <a:srgbClr val="7030A0"/>
              </a:solidFill>
            </a:endParaRPr>
          </a:p>
        </p:txBody>
      </p:sp>
      <p:sp>
        <p:nvSpPr>
          <p:cNvPr id="3" name="TextBox 2"/>
          <p:cNvSpPr txBox="1"/>
          <p:nvPr/>
        </p:nvSpPr>
        <p:spPr>
          <a:xfrm>
            <a:off x="1125452" y="1951056"/>
            <a:ext cx="7560840" cy="1323439"/>
          </a:xfrm>
          <a:prstGeom prst="rect">
            <a:avLst/>
          </a:prstGeom>
          <a:noFill/>
        </p:spPr>
        <p:txBody>
          <a:bodyPr wrap="square" rtlCol="0">
            <a:spAutoFit/>
          </a:bodyPr>
          <a:lstStyle/>
          <a:p>
            <a:pPr marL="342900" indent="-342900">
              <a:buAutoNum type="arabicPeriod"/>
            </a:pPr>
            <a:r>
              <a:rPr lang="ru-RU" sz="2000" b="1" dirty="0" smtClean="0"/>
              <a:t>Разработать проектную документацию </a:t>
            </a:r>
          </a:p>
          <a:p>
            <a:r>
              <a:rPr lang="ru-RU" sz="2000" b="1" dirty="0" smtClean="0"/>
              <a:t>на </a:t>
            </a:r>
            <a:r>
              <a:rPr lang="ru-RU" sz="2000" b="1" dirty="0"/>
              <a:t>строительство, </a:t>
            </a:r>
            <a:r>
              <a:rPr lang="ru-RU" sz="2000" b="1" dirty="0" smtClean="0"/>
              <a:t>реконструкцию </a:t>
            </a:r>
            <a:r>
              <a:rPr lang="ru-RU" sz="2000" b="1" dirty="0"/>
              <a:t>или </a:t>
            </a:r>
            <a:endParaRPr lang="ru-RU" sz="2000" b="1" dirty="0" smtClean="0"/>
          </a:p>
          <a:p>
            <a:r>
              <a:rPr lang="ru-RU" sz="2000" b="1" dirty="0" smtClean="0"/>
              <a:t>модернизацию </a:t>
            </a:r>
            <a:r>
              <a:rPr lang="ru-RU" sz="2000" b="1" dirty="0"/>
              <a:t>семейных </a:t>
            </a:r>
            <a:endParaRPr lang="ru-RU" sz="2000" b="1" dirty="0" smtClean="0"/>
          </a:p>
          <a:p>
            <a:r>
              <a:rPr lang="ru-RU" sz="2000" b="1" dirty="0" smtClean="0"/>
              <a:t>животноводческих </a:t>
            </a:r>
            <a:r>
              <a:rPr lang="ru-RU" sz="2000" b="1" dirty="0"/>
              <a:t>ферм</a:t>
            </a:r>
          </a:p>
        </p:txBody>
      </p:sp>
      <p:pic>
        <p:nvPicPr>
          <p:cNvPr id="5" name="Рисунок 4"/>
          <p:cNvPicPr>
            <a:picLocks noChangeAspect="1"/>
          </p:cNvPicPr>
          <p:nvPr/>
        </p:nvPicPr>
        <p:blipFill>
          <a:blip r:embed="rId2" cstate="print"/>
          <a:stretch>
            <a:fillRect/>
          </a:stretch>
        </p:blipFill>
        <p:spPr>
          <a:xfrm>
            <a:off x="6516216" y="1785812"/>
            <a:ext cx="2052600" cy="1545978"/>
          </a:xfrm>
          <a:prstGeom prst="rect">
            <a:avLst/>
          </a:prstGeom>
        </p:spPr>
      </p:pic>
      <p:sp>
        <p:nvSpPr>
          <p:cNvPr id="6" name="TextBox 5"/>
          <p:cNvSpPr txBox="1"/>
          <p:nvPr/>
        </p:nvSpPr>
        <p:spPr>
          <a:xfrm>
            <a:off x="755576" y="3672365"/>
            <a:ext cx="7344816" cy="923330"/>
          </a:xfrm>
          <a:prstGeom prst="rect">
            <a:avLst/>
          </a:prstGeom>
          <a:noFill/>
        </p:spPr>
        <p:txBody>
          <a:bodyPr wrap="square" rtlCol="0">
            <a:spAutoFit/>
          </a:bodyPr>
          <a:lstStyle/>
          <a:p>
            <a:pPr indent="342900" algn="just">
              <a:spcAft>
                <a:spcPts val="0"/>
              </a:spcAft>
            </a:pPr>
            <a:r>
              <a:rPr lang="ru-RU" b="1" dirty="0" smtClean="0">
                <a:latin typeface="Arial" panose="020B0604020202020204" pitchFamily="34" charset="0"/>
                <a:ea typeface="Times New Roman" panose="02020603050405020304" pitchFamily="18" charset="0"/>
              </a:rPr>
              <a:t>2. Строить, реконструировать  </a:t>
            </a:r>
          </a:p>
          <a:p>
            <a:pPr indent="342900" algn="just">
              <a:spcAft>
                <a:spcPts val="0"/>
              </a:spcAft>
            </a:pPr>
            <a:r>
              <a:rPr lang="ru-RU" b="1" dirty="0" smtClean="0">
                <a:latin typeface="Arial" panose="020B0604020202020204" pitchFamily="34" charset="0"/>
                <a:ea typeface="Times New Roman" panose="02020603050405020304" pitchFamily="18" charset="0"/>
              </a:rPr>
              <a:t>или модернизировать семейную </a:t>
            </a:r>
          </a:p>
          <a:p>
            <a:pPr indent="342900" algn="just">
              <a:spcAft>
                <a:spcPts val="0"/>
              </a:spcAft>
            </a:pPr>
            <a:r>
              <a:rPr lang="ru-RU" b="1" dirty="0" smtClean="0">
                <a:latin typeface="Arial" panose="020B0604020202020204" pitchFamily="34" charset="0"/>
                <a:ea typeface="Times New Roman" panose="02020603050405020304" pitchFamily="18" charset="0"/>
              </a:rPr>
              <a:t>животноводческую ферму;</a:t>
            </a:r>
            <a:endParaRPr lang="ru-RU" b="1" dirty="0">
              <a:effectLst/>
              <a:latin typeface="Arial" panose="020B0604020202020204" pitchFamily="34" charset="0"/>
              <a:ea typeface="Times New Roman" panose="02020603050405020304" pitchFamily="18" charset="0"/>
            </a:endParaRPr>
          </a:p>
        </p:txBody>
      </p:sp>
      <p:pic>
        <p:nvPicPr>
          <p:cNvPr id="7" name="Рисунок 6"/>
          <p:cNvPicPr>
            <a:picLocks noChangeAspect="1"/>
          </p:cNvPicPr>
          <p:nvPr/>
        </p:nvPicPr>
        <p:blipFill>
          <a:blip r:embed="rId3" cstate="print"/>
          <a:stretch>
            <a:fillRect/>
          </a:stretch>
        </p:blipFill>
        <p:spPr>
          <a:xfrm>
            <a:off x="6362364" y="3502078"/>
            <a:ext cx="2323928" cy="1356238"/>
          </a:xfrm>
          <a:prstGeom prst="rect">
            <a:avLst/>
          </a:prstGeom>
        </p:spPr>
      </p:pic>
      <p:sp>
        <p:nvSpPr>
          <p:cNvPr id="8" name="TextBox 7"/>
          <p:cNvSpPr txBox="1"/>
          <p:nvPr/>
        </p:nvSpPr>
        <p:spPr>
          <a:xfrm>
            <a:off x="1125452" y="5217399"/>
            <a:ext cx="5020888" cy="1200329"/>
          </a:xfrm>
          <a:prstGeom prst="rect">
            <a:avLst/>
          </a:prstGeom>
          <a:noFill/>
        </p:spPr>
        <p:txBody>
          <a:bodyPr wrap="square" rtlCol="0">
            <a:spAutoFit/>
          </a:bodyPr>
          <a:lstStyle/>
          <a:p>
            <a:pPr indent="342900">
              <a:spcAft>
                <a:spcPts val="0"/>
              </a:spcAft>
            </a:pPr>
            <a:r>
              <a:rPr lang="ru-RU" b="1" dirty="0" smtClean="0">
                <a:latin typeface="Arial" panose="020B0604020202020204" pitchFamily="34" charset="0"/>
                <a:ea typeface="Times New Roman" panose="02020603050405020304" pitchFamily="18" charset="0"/>
              </a:rPr>
              <a:t>3.</a:t>
            </a:r>
            <a:r>
              <a:rPr lang="ru-RU" dirty="0" smtClean="0">
                <a:latin typeface="Arial" panose="020B0604020202020204" pitchFamily="34" charset="0"/>
                <a:ea typeface="Times New Roman" panose="02020603050405020304" pitchFamily="18" charset="0"/>
              </a:rPr>
              <a:t> </a:t>
            </a:r>
            <a:r>
              <a:rPr lang="ru-RU" b="1" dirty="0" smtClean="0">
                <a:latin typeface="Arial" panose="020B0604020202020204" pitchFamily="34" charset="0"/>
                <a:ea typeface="Times New Roman" panose="02020603050405020304" pitchFamily="18" charset="0"/>
              </a:rPr>
              <a:t>Строить, реконструировать </a:t>
            </a:r>
            <a:r>
              <a:rPr lang="ru-RU" b="1" dirty="0">
                <a:latin typeface="Arial" panose="020B0604020202020204" pitchFamily="34" charset="0"/>
                <a:ea typeface="Times New Roman" panose="02020603050405020304" pitchFamily="18" charset="0"/>
              </a:rPr>
              <a:t>или </a:t>
            </a:r>
            <a:r>
              <a:rPr lang="ru-RU" b="1" dirty="0" smtClean="0">
                <a:latin typeface="Arial" panose="020B0604020202020204" pitchFamily="34" charset="0"/>
                <a:ea typeface="Times New Roman" panose="02020603050405020304" pitchFamily="18" charset="0"/>
              </a:rPr>
              <a:t>модернизировать производственные объекты </a:t>
            </a:r>
            <a:r>
              <a:rPr lang="ru-RU" b="1" dirty="0">
                <a:latin typeface="Arial" panose="020B0604020202020204" pitchFamily="34" charset="0"/>
                <a:ea typeface="Times New Roman" panose="02020603050405020304" pitchFamily="18" charset="0"/>
              </a:rPr>
              <a:t>по переработке продукции животноводства;</a:t>
            </a:r>
            <a:endParaRPr lang="ru-RU" b="1" dirty="0">
              <a:effectLst/>
              <a:latin typeface="Arial" panose="020B0604020202020204" pitchFamily="34" charset="0"/>
              <a:ea typeface="Times New Roman" panose="02020603050405020304" pitchFamily="18" charset="0"/>
            </a:endParaRPr>
          </a:p>
        </p:txBody>
      </p:sp>
      <p:pic>
        <p:nvPicPr>
          <p:cNvPr id="9" name="Рисунок 8"/>
          <p:cNvPicPr>
            <a:picLocks noChangeAspect="1"/>
          </p:cNvPicPr>
          <p:nvPr/>
        </p:nvPicPr>
        <p:blipFill>
          <a:blip r:embed="rId4" cstate="print"/>
          <a:stretch>
            <a:fillRect/>
          </a:stretch>
        </p:blipFill>
        <p:spPr>
          <a:xfrm>
            <a:off x="6408576" y="5092035"/>
            <a:ext cx="2323928" cy="1552384"/>
          </a:xfrm>
          <a:prstGeom prst="rect">
            <a:avLst/>
          </a:prstGeom>
        </p:spPr>
      </p:pic>
      <p:sp>
        <p:nvSpPr>
          <p:cNvPr id="4" name="TextBox 3"/>
          <p:cNvSpPr txBox="1"/>
          <p:nvPr/>
        </p:nvSpPr>
        <p:spPr>
          <a:xfrm>
            <a:off x="899592" y="927002"/>
            <a:ext cx="7669224" cy="1015663"/>
          </a:xfrm>
          <a:prstGeom prst="rect">
            <a:avLst/>
          </a:prstGeom>
          <a:noFill/>
        </p:spPr>
        <p:txBody>
          <a:bodyPr wrap="square" rtlCol="0">
            <a:spAutoFit/>
          </a:bodyPr>
          <a:lstStyle/>
          <a:p>
            <a:pPr algn="ctr"/>
            <a:r>
              <a:rPr lang="ru-RU" sz="2000" b="1" dirty="0" smtClean="0">
                <a:solidFill>
                  <a:srgbClr val="0070C0"/>
                </a:solidFill>
                <a:latin typeface="Times New Roman" panose="02020603050405020304" pitchFamily="18" charset="0"/>
                <a:cs typeface="Times New Roman" panose="02020603050405020304" pitchFamily="18" charset="0"/>
              </a:rPr>
              <a:t>На территории муниципального образования Кировской области, где осуществляет деятельность К(Ф)Х – победитель конкурса, вправе:</a:t>
            </a:r>
            <a:endParaRPr lang="ru-RU" sz="20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9265066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000">
            <a:alpha val="65000"/>
          </a:srgbClr>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stretch>
            <a:fillRect/>
          </a:stretch>
        </p:blipFill>
        <p:spPr>
          <a:xfrm>
            <a:off x="899592" y="260648"/>
            <a:ext cx="7590178" cy="963251"/>
          </a:xfrm>
          <a:prstGeom prst="rect">
            <a:avLst/>
          </a:prstGeom>
        </p:spPr>
      </p:pic>
      <p:sp>
        <p:nvSpPr>
          <p:cNvPr id="4" name="TextBox 3"/>
          <p:cNvSpPr txBox="1"/>
          <p:nvPr/>
        </p:nvSpPr>
        <p:spPr>
          <a:xfrm>
            <a:off x="753143" y="1256983"/>
            <a:ext cx="4464496" cy="3170099"/>
          </a:xfrm>
          <a:prstGeom prst="rect">
            <a:avLst/>
          </a:prstGeom>
          <a:noFill/>
        </p:spPr>
        <p:txBody>
          <a:bodyPr wrap="square" rtlCol="0">
            <a:spAutoFit/>
          </a:bodyPr>
          <a:lstStyle/>
          <a:p>
            <a:r>
              <a:rPr lang="ru-RU" sz="2000" b="1" dirty="0" smtClean="0"/>
              <a:t>4. Комплектовать семейную животноводческую ферму и объекты по переработке животноводческой продукции оборудованием и сельскохозяйственной техникой, а также оплатить их монтаж (за исключением сельскохозяйственной техники и оборудования, предназначенных для производства растениеводческой продукции) </a:t>
            </a:r>
            <a:endParaRPr lang="ru-RU" sz="2000" b="1" dirty="0"/>
          </a:p>
        </p:txBody>
      </p:sp>
      <p:sp>
        <p:nvSpPr>
          <p:cNvPr id="5" name="TextBox 4"/>
          <p:cNvSpPr txBox="1"/>
          <p:nvPr/>
        </p:nvSpPr>
        <p:spPr>
          <a:xfrm>
            <a:off x="683568" y="4869160"/>
            <a:ext cx="4464496" cy="707886"/>
          </a:xfrm>
          <a:prstGeom prst="rect">
            <a:avLst/>
          </a:prstGeom>
          <a:noFill/>
        </p:spPr>
        <p:txBody>
          <a:bodyPr wrap="square" rtlCol="0">
            <a:spAutoFit/>
          </a:bodyPr>
          <a:lstStyle/>
          <a:p>
            <a:r>
              <a:rPr lang="ru-RU" sz="2000" b="1" dirty="0" smtClean="0"/>
              <a:t>5. Произвести покупку сельскохозяйственных животных</a:t>
            </a:r>
            <a:endParaRPr lang="ru-RU" sz="2000" b="1" dirty="0"/>
          </a:p>
        </p:txBody>
      </p:sp>
      <p:pic>
        <p:nvPicPr>
          <p:cNvPr id="6" name="Рисунок 5"/>
          <p:cNvPicPr>
            <a:picLocks noChangeAspect="1"/>
          </p:cNvPicPr>
          <p:nvPr/>
        </p:nvPicPr>
        <p:blipFill>
          <a:blip r:embed="rId3" cstate="print"/>
          <a:stretch>
            <a:fillRect/>
          </a:stretch>
        </p:blipFill>
        <p:spPr>
          <a:xfrm>
            <a:off x="6948264" y="1223899"/>
            <a:ext cx="2001935" cy="1618134"/>
          </a:xfrm>
          <a:prstGeom prst="rect">
            <a:avLst/>
          </a:prstGeom>
        </p:spPr>
      </p:pic>
      <p:pic>
        <p:nvPicPr>
          <p:cNvPr id="7" name="Рисунок 6"/>
          <p:cNvPicPr>
            <a:picLocks noChangeAspect="1"/>
          </p:cNvPicPr>
          <p:nvPr/>
        </p:nvPicPr>
        <p:blipFill>
          <a:blip r:embed="rId4" cstate="print"/>
          <a:stretch>
            <a:fillRect/>
          </a:stretch>
        </p:blipFill>
        <p:spPr>
          <a:xfrm>
            <a:off x="5217639" y="1223899"/>
            <a:ext cx="1730625" cy="1618134"/>
          </a:xfrm>
          <a:prstGeom prst="rect">
            <a:avLst/>
          </a:prstGeom>
        </p:spPr>
      </p:pic>
      <p:pic>
        <p:nvPicPr>
          <p:cNvPr id="8" name="Рисунок 7"/>
          <p:cNvPicPr>
            <a:picLocks noChangeAspect="1"/>
          </p:cNvPicPr>
          <p:nvPr/>
        </p:nvPicPr>
        <p:blipFill>
          <a:blip r:embed="rId5" cstate="print"/>
          <a:stretch>
            <a:fillRect/>
          </a:stretch>
        </p:blipFill>
        <p:spPr>
          <a:xfrm>
            <a:off x="6372200" y="2842033"/>
            <a:ext cx="1428750" cy="1247775"/>
          </a:xfrm>
          <a:prstGeom prst="rect">
            <a:avLst/>
          </a:prstGeom>
        </p:spPr>
      </p:pic>
      <p:pic>
        <p:nvPicPr>
          <p:cNvPr id="9" name="Рисунок 8"/>
          <p:cNvPicPr>
            <a:picLocks noChangeAspect="1"/>
          </p:cNvPicPr>
          <p:nvPr/>
        </p:nvPicPr>
        <p:blipFill>
          <a:blip r:embed="rId6" cstate="print"/>
          <a:stretch>
            <a:fillRect/>
          </a:stretch>
        </p:blipFill>
        <p:spPr>
          <a:xfrm>
            <a:off x="5652920" y="4242724"/>
            <a:ext cx="2590688" cy="1943016"/>
          </a:xfrm>
          <a:prstGeom prst="rect">
            <a:avLst/>
          </a:prstGeom>
        </p:spPr>
      </p:pic>
    </p:spTree>
    <p:extLst>
      <p:ext uri="{BB962C8B-B14F-4D97-AF65-F5344CB8AC3E}">
        <p14:creationId xmlns="" xmlns:p14="http://schemas.microsoft.com/office/powerpoint/2010/main" val="3644787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000">
            <a:alpha val="64000"/>
          </a:srgbClr>
        </a:solidFill>
        <a:effectLst/>
      </p:bgPr>
    </p:bg>
    <p:spTree>
      <p:nvGrpSpPr>
        <p:cNvPr id="1" name=""/>
        <p:cNvGrpSpPr/>
        <p:nvPr/>
      </p:nvGrpSpPr>
      <p:grpSpPr>
        <a:xfrm>
          <a:off x="0" y="0"/>
          <a:ext cx="0" cy="0"/>
          <a:chOff x="0" y="0"/>
          <a:chExt cx="0" cy="0"/>
        </a:xfrm>
      </p:grpSpPr>
      <p:sp>
        <p:nvSpPr>
          <p:cNvPr id="2" name="TextBox 1"/>
          <p:cNvSpPr txBox="1"/>
          <p:nvPr/>
        </p:nvSpPr>
        <p:spPr>
          <a:xfrm>
            <a:off x="815007" y="260648"/>
            <a:ext cx="7416824" cy="584775"/>
          </a:xfrm>
          <a:prstGeom prst="rect">
            <a:avLst/>
          </a:prstGeom>
          <a:noFill/>
        </p:spPr>
        <p:txBody>
          <a:bodyPr wrap="square" rtlCol="0">
            <a:spAutoFit/>
          </a:bodyPr>
          <a:lstStyle/>
          <a:p>
            <a:pPr algn="ctr"/>
            <a:r>
              <a:rPr lang="ru-RU" sz="3200" b="1" dirty="0" smtClean="0">
                <a:solidFill>
                  <a:srgbClr val="002060"/>
                </a:solidFill>
              </a:rPr>
              <a:t>Требования к участникам конкурса </a:t>
            </a:r>
            <a:endParaRPr lang="ru-RU" sz="3200" b="1" dirty="0">
              <a:solidFill>
                <a:srgbClr val="002060"/>
              </a:solidFill>
            </a:endParaRPr>
          </a:p>
        </p:txBody>
      </p:sp>
      <p:sp>
        <p:nvSpPr>
          <p:cNvPr id="3" name="TextBox 2"/>
          <p:cNvSpPr txBox="1"/>
          <p:nvPr/>
        </p:nvSpPr>
        <p:spPr>
          <a:xfrm>
            <a:off x="827584" y="1124744"/>
            <a:ext cx="7704856" cy="5324535"/>
          </a:xfrm>
          <a:prstGeom prst="rect">
            <a:avLst/>
          </a:prstGeom>
          <a:noFill/>
        </p:spPr>
        <p:txBody>
          <a:bodyPr wrap="square" rtlCol="0">
            <a:spAutoFit/>
          </a:bodyPr>
          <a:lstStyle/>
          <a:p>
            <a:pPr algn="just"/>
            <a:r>
              <a:rPr lang="ru-RU" sz="2000" dirty="0" smtClean="0">
                <a:latin typeface="Times New Roman" panose="02020603050405020304" pitchFamily="18" charset="0"/>
                <a:cs typeface="Times New Roman" panose="02020603050405020304" pitchFamily="18" charset="0"/>
              </a:rPr>
              <a:t>1. Зарегистрирован в установленном порядке (в качестве главы К(Ф)Х) на сельской территории Кировской области.</a:t>
            </a:r>
          </a:p>
          <a:p>
            <a:pPr algn="just"/>
            <a:endParaRPr lang="ru-RU" sz="2000" dirty="0" smtClean="0">
              <a:latin typeface="Times New Roman" panose="02020603050405020304" pitchFamily="18" charset="0"/>
              <a:cs typeface="Times New Roman" panose="02020603050405020304" pitchFamily="18" charset="0"/>
            </a:endParaRPr>
          </a:p>
          <a:p>
            <a:pPr algn="just"/>
            <a:r>
              <a:rPr lang="ru-RU" sz="2000" dirty="0" smtClean="0">
                <a:latin typeface="Times New Roman" panose="02020603050405020304" pitchFamily="18" charset="0"/>
                <a:cs typeface="Times New Roman" panose="02020603050405020304" pitchFamily="18" charset="0"/>
              </a:rPr>
              <a:t>2. </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Срок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деятельности </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К(Ф)Х на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дату подачи заявки на участие в конкурсе превышает </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24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месяцев со дня регистрации </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К(Ф)Х.</a:t>
            </a:r>
          </a:p>
          <a:p>
            <a:pPr algn="just"/>
            <a:endParaRPr lang="ru-RU"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3. Соответствующие критериям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микропредприятия</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(Федеральный закон от 24.07.2007 № 209-ФЗ «О развитии малого и среднего предпринимательства в Российской Федерации»</a:t>
            </a:r>
          </a:p>
          <a:p>
            <a:pPr algn="just"/>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(среднесписочная </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численность работников за предшествующий календарный год – до 15 чел., доход полученный за предшествующий год не превышает 120 млн. руб.)</a:t>
            </a:r>
          </a:p>
          <a:p>
            <a:pPr algn="just"/>
            <a:endParaRPr lang="ru-RU"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ru-RU" sz="2000" dirty="0" smtClean="0">
                <a:latin typeface="Times New Roman" panose="02020603050405020304" pitchFamily="18" charset="0"/>
                <a:cs typeface="Times New Roman" panose="02020603050405020304" pitchFamily="18" charset="0"/>
              </a:rPr>
              <a:t>4. Глава и члены </a:t>
            </a:r>
            <a:r>
              <a:rPr lang="ru-RU" sz="2000" dirty="0">
                <a:solidFill>
                  <a:prstClr val="black"/>
                </a:solidFill>
                <a:latin typeface="Times New Roman" panose="02020603050405020304" pitchFamily="18" charset="0"/>
                <a:cs typeface="Times New Roman" panose="02020603050405020304" pitchFamily="18" charset="0"/>
              </a:rPr>
              <a:t>К(Ф)Х </a:t>
            </a:r>
            <a:r>
              <a:rPr lang="ru-RU" sz="2000" dirty="0" smtClean="0">
                <a:latin typeface="Times New Roman" panose="02020603050405020304" pitchFamily="18" charset="0"/>
                <a:cs typeface="Times New Roman" panose="02020603050405020304" pitchFamily="18" charset="0"/>
              </a:rPr>
              <a:t>граждане РФ </a:t>
            </a:r>
            <a:r>
              <a:rPr lang="ru-RU" sz="2000" dirty="0">
                <a:solidFill>
                  <a:prstClr val="black"/>
                </a:solidFill>
                <a:latin typeface="Times New Roman" panose="02020603050405020304" pitchFamily="18" charset="0"/>
                <a:cs typeface="Times New Roman" panose="02020603050405020304" pitchFamily="18" charset="0"/>
              </a:rPr>
              <a:t>(не менее 2-х, включая главу</a:t>
            </a:r>
            <a:r>
              <a:rPr lang="ru-RU" sz="2000" dirty="0" smtClean="0">
                <a:solidFill>
                  <a:prstClr val="black"/>
                </a:solidFill>
                <a:latin typeface="Times New Roman" panose="02020603050405020304" pitchFamily="18" charset="0"/>
                <a:cs typeface="Times New Roman" panose="02020603050405020304" pitchFamily="18" charset="0"/>
              </a:rPr>
              <a:t>), состоящих в родстве и совместно осуществляющих деятельность по разведению и содержанию сельскохозяйственных животных и птицы, основанную на их личном участии. </a:t>
            </a:r>
            <a:r>
              <a:rPr lang="ru-RU" sz="2000"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 xmlns:p14="http://schemas.microsoft.com/office/powerpoint/2010/main" val="1078294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000">
            <a:alpha val="64000"/>
          </a:srgbClr>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stretch>
            <a:fillRect/>
          </a:stretch>
        </p:blipFill>
        <p:spPr>
          <a:xfrm>
            <a:off x="1232999" y="116632"/>
            <a:ext cx="6822015" cy="853514"/>
          </a:xfrm>
          <a:prstGeom prst="rect">
            <a:avLst/>
          </a:prstGeom>
        </p:spPr>
      </p:pic>
      <p:sp>
        <p:nvSpPr>
          <p:cNvPr id="5" name="TextBox 4"/>
          <p:cNvSpPr txBox="1"/>
          <p:nvPr/>
        </p:nvSpPr>
        <p:spPr>
          <a:xfrm>
            <a:off x="755575" y="853514"/>
            <a:ext cx="7776864" cy="4293483"/>
          </a:xfrm>
          <a:prstGeom prst="rect">
            <a:avLst/>
          </a:prstGeom>
          <a:noFill/>
        </p:spPr>
        <p:txBody>
          <a:bodyPr wrap="square" rtlCol="0">
            <a:spAutoFit/>
          </a:bodyPr>
          <a:lstStyle/>
          <a:p>
            <a:pPr algn="just"/>
            <a:r>
              <a:rPr lang="ru-RU" sz="1900" dirty="0" smtClean="0">
                <a:solidFill>
                  <a:srgbClr val="002060"/>
                </a:solidFill>
                <a:latin typeface="Times New Roman" panose="02020603050405020304" pitchFamily="18" charset="0"/>
                <a:cs typeface="Times New Roman" panose="02020603050405020304" pitchFamily="18" charset="0"/>
              </a:rPr>
              <a:t>5</a:t>
            </a:r>
            <a:r>
              <a:rPr lang="ru-RU" sz="1900" dirty="0" smtClean="0">
                <a:latin typeface="Times New Roman" panose="02020603050405020304" pitchFamily="18" charset="0"/>
                <a:cs typeface="Times New Roman" panose="02020603050405020304" pitchFamily="18" charset="0"/>
              </a:rPr>
              <a:t>. </a:t>
            </a:r>
            <a:r>
              <a:rPr lang="ru-RU" sz="2000" dirty="0" smtClean="0">
                <a:latin typeface="Times New Roman" pitchFamily="18" charset="0"/>
                <a:cs typeface="Times New Roman" pitchFamily="18" charset="0"/>
              </a:rPr>
              <a:t>Планирующие создать не более одной семейной животноводческой фермы по одному из следующих направлений деятельности (одной отрасли) животноводства: мясное или молочное скотоводство или иные виды деятельности - либо планирующие реконструировать не более одной семейной животноводческой фермы.</a:t>
            </a:r>
          </a:p>
          <a:p>
            <a:pPr algn="just"/>
            <a:r>
              <a:rPr lang="ru-RU" sz="2000" dirty="0" smtClean="0">
                <a:latin typeface="Times New Roman" pitchFamily="18" charset="0"/>
                <a:cs typeface="Times New Roman" pitchFamily="18" charset="0"/>
              </a:rPr>
              <a:t>Планируемое хозяйством поголовье крупного рогатого скота молочного и мясного направлений, страусов, коз (овец) не должно превышать 300 голов основного маточного стада.</a:t>
            </a:r>
          </a:p>
          <a:p>
            <a:pPr algn="just"/>
            <a:endParaRPr lang="ru-RU" sz="1900" dirty="0" smtClean="0">
              <a:latin typeface="Times New Roman" panose="02020603050405020304" pitchFamily="18" charset="0"/>
              <a:cs typeface="Times New Roman" panose="02020603050405020304" pitchFamily="18" charset="0"/>
            </a:endParaRPr>
          </a:p>
          <a:p>
            <a:pPr algn="just"/>
            <a:r>
              <a:rPr lang="ru-RU" sz="1900" dirty="0" smtClean="0">
                <a:latin typeface="Times New Roman" panose="02020603050405020304" pitchFamily="18" charset="0"/>
                <a:cs typeface="Times New Roman" panose="02020603050405020304" pitchFamily="18" charset="0"/>
              </a:rPr>
              <a:t>6. </a:t>
            </a:r>
            <a:r>
              <a:rPr lang="ru-RU" sz="1900" dirty="0">
                <a:latin typeface="Times New Roman" panose="02020603050405020304" pitchFamily="18" charset="0"/>
                <a:cs typeface="Times New Roman" panose="02020603050405020304" pitchFamily="18" charset="0"/>
              </a:rPr>
              <a:t>Предусматривающие условия для создания собственной или совместно с другими сельскохозяйственными товаропроизводителями кормовой базы либо заключившие или планирующие заключить договоры (предварительные договоры) на приобретение кормов.</a:t>
            </a:r>
          </a:p>
          <a:p>
            <a:endParaRPr lang="ru-RU" dirty="0"/>
          </a:p>
        </p:txBody>
      </p:sp>
    </p:spTree>
    <p:extLst>
      <p:ext uri="{BB962C8B-B14F-4D97-AF65-F5344CB8AC3E}">
        <p14:creationId xmlns="" xmlns:p14="http://schemas.microsoft.com/office/powerpoint/2010/main" val="350329096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3808</TotalTime>
  <Words>2224</Words>
  <Application>Microsoft Office PowerPoint</Application>
  <PresentationFormat>Экран (4:3)</PresentationFormat>
  <Paragraphs>127</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Реализация программы «Развитие семейных животноводческих ферм» в 2018 году</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Владелец</dc:creator>
  <cp:lastModifiedBy>kovaleva</cp:lastModifiedBy>
  <cp:revision>77</cp:revision>
  <cp:lastPrinted>2017-02-06T04:52:55Z</cp:lastPrinted>
  <dcterms:created xsi:type="dcterms:W3CDTF">2017-02-02T10:41:44Z</dcterms:created>
  <dcterms:modified xsi:type="dcterms:W3CDTF">2018-07-31T11:37:35Z</dcterms:modified>
</cp:coreProperties>
</file>