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E37EC-9781-4D4E-BD01-CD73F9DA4109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8C324-A76E-4D1A-A8EA-12EF1571A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2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8C324-A76E-4D1A-A8EA-12EF1571A0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9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6B0A-FD6A-4149-AF60-675A6682AED0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05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81D6-A8FE-4293-AF5C-F3FA5B5F66CA}" type="datetime1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0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EDE9-717D-4A7E-B6FF-D646CF8451BB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8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D0EF-87EC-47A5-B5D8-08FD832BA598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88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E709-1C22-4960-AFF0-12AD4D230EA9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1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730-94DF-4B07-A6A5-B451CD017FF2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34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1DFE-F30D-49F9-B21E-A4ABDE23596B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1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5460-3625-4DFE-8A06-DB4407128AB6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5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1E3F-ED1A-4E07-9E5C-6649C98D6F93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5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6773-2D4B-4958-9280-2FEADCD5E828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9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929D-347C-46DD-920E-4D6EC1ED7E2B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6562-55CE-49F3-8499-C60C567E56CB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6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F7D-2D5C-4DAA-BCA8-3F934C65DE28}" type="datetime1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5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51CD-352A-4D03-B434-506B7111C326}" type="datetime1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6935-5698-4483-8F32-F429526B5BED}" type="datetime1">
              <a:rPr lang="ru-RU" smtClean="0"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4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23-45A2-469A-B515-0C2D4F29A719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1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8CAB-2182-4E52-9616-58394ADF84CD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1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AFE3E8-CFC2-43BA-93E4-5FE6497CF575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DD655E-545A-4451-9A00-95B5947DE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23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6692" cy="922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069" y="0"/>
            <a:ext cx="3039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и продовольствия </a:t>
            </a:r>
          </a:p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06" y="2372499"/>
            <a:ext cx="119942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формировании отчетов по соглашениям о предоставлении субвенции местному бюджету</a:t>
            </a:r>
          </a:p>
          <a:p>
            <a:pPr algn="ctr">
              <a:lnSpc>
                <a:spcPct val="150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на осуществление отдельных государственных полномочий области по поддержке сельскохозяйственного производства, за исключением реализации мероприятий, предусмотренных федеральными целевыми программами, в 2019 году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82923" y="6557319"/>
            <a:ext cx="409077" cy="300681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10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260491"/>
            <a:ext cx="95592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Муниципалитет просматривает комментарий ОИВ субъекта РФ к проекту отчета путем нажатия на кнопку «Реестр» 	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«Просмотр комментариев».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Рисунок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040774"/>
            <a:ext cx="9087161" cy="20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685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76152" y="1650300"/>
            <a:ext cx="594361" cy="2049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3398" y="4344872"/>
            <a:ext cx="10498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закрытия открывшегося окна с текстами комментариев, необходимо нажать на кнопку «Закрыть».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4"/>
          <a:srcRect l="23728" t="38409" r="23365" b="33673"/>
          <a:stretch/>
        </p:blipFill>
        <p:spPr>
          <a:xfrm>
            <a:off x="533399" y="4809506"/>
            <a:ext cx="7838705" cy="17596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600209" y="6305797"/>
            <a:ext cx="720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90317" y="6523512"/>
            <a:ext cx="601683" cy="334488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11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2929" y="1257288"/>
            <a:ext cx="10489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замечаний ОИВ субъекта РФ к проекту отчета,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 осуществляет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его данных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согласования 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отчета (в комментариях к отчету «На подпись»)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Муниципалитет утверждает отчет путем его выбора и нажатия на кнопку «Согласование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	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«Согласование/Утверждение».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0" y="2841418"/>
            <a:ext cx="9903926" cy="19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163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103913" y="2183125"/>
            <a:ext cx="629392" cy="2055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4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30607" y="6487886"/>
            <a:ext cx="461393" cy="370114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12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7476" y="884074"/>
            <a:ext cx="89602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открывшемся листе согласования Муниципалитет выбирает согласующих лиц (при необходимости) и утверждающее лицо, а затем нажимает на кнопку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Сохранить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7" y="1609951"/>
            <a:ext cx="5801442" cy="492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72052" y="1777267"/>
            <a:ext cx="5272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создания листа согласования, отчет перейдет в статус «На согласовании» (в случае выбора хотя бы одного согласующего) или «Согласовано» (в случае, если ни один согласующий не выбран) и светофор согласования «РО» загорится желтым цветом.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9135627" y="1068293"/>
            <a:ext cx="764903" cy="819409"/>
          </a:xfrm>
          <a:prstGeom prst="bentArrow">
            <a:avLst>
              <a:gd name="adj1" fmla="val 25000"/>
              <a:gd name="adj2" fmla="val 30434"/>
              <a:gd name="adj3" fmla="val 25000"/>
              <a:gd name="adj4" fmla="val 639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/>
          <a:srcRect r="56853"/>
          <a:stretch/>
        </p:blipFill>
        <p:spPr>
          <a:xfrm>
            <a:off x="6650182" y="3645726"/>
            <a:ext cx="5094513" cy="23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78108" y="6416634"/>
            <a:ext cx="413892" cy="441366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13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2474" y="995042"/>
            <a:ext cx="116916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Утверждающий рассматривает отчет, а затем нажимает на кнопку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Согласование»	      «Согласование/Утверждение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открывшемся листе согласования утверждающее лицо нажимает на кнопку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утверждено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4" y="1585355"/>
            <a:ext cx="683459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8443356" y="1131170"/>
            <a:ext cx="475013" cy="1614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9108375" y="1741394"/>
            <a:ext cx="771896" cy="638689"/>
          </a:xfrm>
          <a:prstGeom prst="downArrow">
            <a:avLst>
              <a:gd name="adj1" fmla="val 40654"/>
              <a:gd name="adj2" fmla="val 444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27075" y="2380083"/>
            <a:ext cx="4667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утверждающим лицом на кнопку «Утверждено», отчет перейдет в статус «Утверждено», светофор согласования «РО» загорится зеленым цветом.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4"/>
          <a:srcRect r="46001"/>
          <a:stretch/>
        </p:blipFill>
        <p:spPr>
          <a:xfrm>
            <a:off x="7327075" y="3808416"/>
            <a:ext cx="4667003" cy="19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35604" y="6499761"/>
            <a:ext cx="556396" cy="358239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14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5276" y="1343709"/>
            <a:ext cx="113306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утверждения ОИВ субъекта РФ отрицательной резолюции на отчет, Муниципалитет создает новую версию отчета путем выбора отчета и нажатия на кнопку «Реестр»	«Версия» 	«Создать версию».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Рисунок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9" y="2226624"/>
            <a:ext cx="10689704" cy="21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1666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994566" y="1723706"/>
            <a:ext cx="605642" cy="2069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799613" y="1723705"/>
            <a:ext cx="605642" cy="2069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06856" y="6476010"/>
            <a:ext cx="485144" cy="381990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15</a:t>
            </a:fld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8" t="25812" r="17128" b="20130"/>
          <a:stretch/>
        </p:blipFill>
        <p:spPr bwMode="auto">
          <a:xfrm>
            <a:off x="934303" y="1009399"/>
            <a:ext cx="10679765" cy="510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38795" y="451262"/>
            <a:ext cx="818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отчета о расходовании субвенции в 2019 году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2540" y="2470068"/>
            <a:ext cx="9476509" cy="261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70660" y="4572000"/>
            <a:ext cx="3776353" cy="201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79574" y="4572000"/>
            <a:ext cx="2090057" cy="201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79574" y="5058888"/>
            <a:ext cx="2185060" cy="178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63782" y="5415148"/>
            <a:ext cx="1995054" cy="249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92529" y="3800104"/>
            <a:ext cx="10129652" cy="486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34597" y="1781299"/>
            <a:ext cx="3253839" cy="273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54358" y="6464135"/>
            <a:ext cx="437642" cy="393865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16</a:t>
            </a:fld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06444" y="479431"/>
            <a:ext cx="438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отчета о достижении показателей, установленных при предоставлении субвенции местному бюджету из областного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t="19156" r="28311" b="4545"/>
          <a:stretch/>
        </p:blipFill>
        <p:spPr bwMode="auto">
          <a:xfrm>
            <a:off x="456923" y="154379"/>
            <a:ext cx="6264511" cy="6359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2613" y="3135084"/>
            <a:ext cx="771896" cy="25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32613" y="4191987"/>
            <a:ext cx="771896" cy="25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532" y="1460666"/>
            <a:ext cx="5035138" cy="195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0764" y="3135084"/>
            <a:ext cx="653142" cy="25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0764" y="4189009"/>
            <a:ext cx="653142" cy="25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92530" y="5293415"/>
            <a:ext cx="2496648" cy="25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0764" y="5293415"/>
            <a:ext cx="1365662" cy="25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41075" y="5780303"/>
            <a:ext cx="1365662" cy="25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5191" y="6136563"/>
            <a:ext cx="1815509" cy="25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3253" y="5720928"/>
            <a:ext cx="362197" cy="25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45429" y="3541461"/>
            <a:ext cx="12351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из ДС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15.11.2019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9563" y="3310628"/>
            <a:ext cx="4488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r>
              <a:rPr lang="ru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значение показателя будет сравниваться с годовыми отчетами ГП</a:t>
            </a:r>
            <a:endParaRPr lang="ru-RU" b="1" u="sng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5101" y="526931"/>
            <a:ext cx="2517569" cy="292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90" y="2361649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2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13325"/>
          <a:stretch/>
        </p:blipFill>
        <p:spPr>
          <a:xfrm>
            <a:off x="321274" y="3410465"/>
            <a:ext cx="10017212" cy="27905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1726" y="4878855"/>
            <a:ext cx="741406" cy="292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407" y="3410465"/>
            <a:ext cx="741406" cy="292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2097" y="4757346"/>
            <a:ext cx="3002413" cy="292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79797" y="5056997"/>
            <a:ext cx="1581665" cy="292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943512" y="3830587"/>
            <a:ext cx="3839" cy="998838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43411" y="4971530"/>
            <a:ext cx="671104" cy="4120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75616" y="4993155"/>
            <a:ext cx="3233075" cy="356284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2407" y="1094999"/>
            <a:ext cx="11832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соответствии с заключенными соглашениями Муниципалитет обязуется обеспечивать представление в Министерство в форме электронного документа в государственной интегрированной информационной системе управления общественными финансами «Электронный бюджет» не позднее 20 числа месяца, следующего за годом, в котором была получена Субвенция отчеты: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расходах бюджета муниципального района, в целях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которых предоставляется Субвенция;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достижении значений показателей результативности.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11842081" y="6539393"/>
            <a:ext cx="349919" cy="318607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2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28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860691" y="6532228"/>
            <a:ext cx="331309" cy="325772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3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700218" y="2582223"/>
            <a:ext cx="9251091" cy="22736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277" y="1487612"/>
            <a:ext cx="10602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Муниципалитет формирует отчет по соглашению о предоставлении Субвенции из бюджета субъекта РФ местному бюджету путем нажатия на кнопку «Реестр» 		«Сформировать отчет».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997146" y="1919416"/>
            <a:ext cx="601362" cy="988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857063" y="6516130"/>
            <a:ext cx="334937" cy="341870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4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227" y="1235456"/>
            <a:ext cx="6376087" cy="245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открывшемся окне необходимо заполнить следующие данные: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 соглашения;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отчета;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дату, по состоянию на которую формируется отчет.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заполнения вышеуказанных данных, необходимо нажать на кнопку «Сформировать».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089" y="1254196"/>
            <a:ext cx="5276850" cy="2695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4227" y="4926227"/>
            <a:ext cx="565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инициирования формирования отчета необходимо нажать на кнопку «Да» в окне «Формирование отчета».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835089" y="4656268"/>
            <a:ext cx="5208630" cy="11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887200" y="6433751"/>
            <a:ext cx="304800" cy="424249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5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945" y="1281666"/>
            <a:ext cx="10898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Муниципалитет открывает для заполнения сформированный отчет путем его выбора и нажатия на кнопку «Реестр» 	«Просмотр».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4922" y="1961377"/>
            <a:ext cx="7855251" cy="166131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293341" y="1738184"/>
            <a:ext cx="749643" cy="988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5946" y="3681503"/>
            <a:ext cx="565115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Муниципалитет заполняет табличную часть отчета путем выбора соответствующей строки и нажатия на кнопку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Редактировать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1" y="4670737"/>
            <a:ext cx="6538473" cy="18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82122" y="64337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928022" y="3620692"/>
            <a:ext cx="52639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открывшемся окне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необходимо внести данные в полях, доступных для редактирования, и нажать на кнопку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2" y="4803548"/>
            <a:ext cx="5115697" cy="17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2482" y="6523512"/>
            <a:ext cx="449518" cy="334488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6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pic>
        <p:nvPicPr>
          <p:cNvPr id="6" name="Рисунок 5" descr="Z:\ Отдел финансирования\ Масленникова Т.В\для Электробюджета\Заполняемые строки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9" b="6030"/>
          <a:stretch/>
        </p:blipFill>
        <p:spPr bwMode="auto">
          <a:xfrm>
            <a:off x="730286" y="1816921"/>
            <a:ext cx="10693776" cy="4548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286" y="1105604"/>
            <a:ext cx="1093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осуществлении расходов, источником финансового обеспечения которых является Субвенция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«Движение денежных средств».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6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2482" y="6476010"/>
            <a:ext cx="449518" cy="381990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7</a:t>
            </a:fld>
            <a:endParaRPr lang="ru-RU" sz="16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286" y="1105604"/>
            <a:ext cx="10937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осуществлении расходов, источником финансового обеспечения которых является Субвенция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«Сведения о направлении расходов местного бюджета,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которых осуществляется из бюджета субъекта Российской Федерации».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Z:\ Отдел финансирования\ Масленникова Т.В\для Электробюджета\Раздел 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3" b="6149"/>
          <a:stretch/>
        </p:blipFill>
        <p:spPr bwMode="auto">
          <a:xfrm>
            <a:off x="730286" y="2066300"/>
            <a:ext cx="10937174" cy="4334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48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18732" y="6511636"/>
            <a:ext cx="473268" cy="346364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8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pic>
        <p:nvPicPr>
          <p:cNvPr id="6" name="Рисунок 5" descr="Z:\ Отдел финансирования\ Масленникова Т.В\для Электробюджета\Заполняемые строки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9" b="18974"/>
          <a:stretch/>
        </p:blipFill>
        <p:spPr bwMode="auto">
          <a:xfrm>
            <a:off x="3369277" y="157394"/>
            <a:ext cx="8707929" cy="3120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Z:\ Отдел финансирования\ Масленникова Т.В\для Электробюджета\Раздел 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3" b="30063"/>
          <a:stretch/>
        </p:blipFill>
        <p:spPr bwMode="auto">
          <a:xfrm>
            <a:off x="290899" y="4019797"/>
            <a:ext cx="10937174" cy="2167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Прямая со стрелкой 10"/>
          <p:cNvCxnSpPr>
            <a:endCxn id="15" idx="1"/>
          </p:cNvCxnSpPr>
          <p:nvPr/>
        </p:nvCxnSpPr>
        <p:spPr>
          <a:xfrm flipV="1">
            <a:off x="7857667" y="2280063"/>
            <a:ext cx="1844473" cy="178129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923314" y="2553194"/>
            <a:ext cx="399963" cy="2980707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702140" y="2185060"/>
            <a:ext cx="534390" cy="190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23277" y="2363189"/>
            <a:ext cx="534390" cy="190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51380" y="5566854"/>
            <a:ext cx="681441" cy="20188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 smtClean="0">
                <a:solidFill>
                  <a:schemeClr val="bg1"/>
                </a:solidFill>
              </a:rPr>
              <a:t>32 794,00</a:t>
            </a:r>
            <a:endParaRPr lang="ru-RU" sz="75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3277" y="2861953"/>
            <a:ext cx="399964" cy="154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75221" y="5581402"/>
            <a:ext cx="562420" cy="154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21" idx="0"/>
          </p:cNvCxnSpPr>
          <p:nvPr/>
        </p:nvCxnSpPr>
        <p:spPr>
          <a:xfrm flipH="1" flipV="1">
            <a:off x="7661964" y="3016333"/>
            <a:ext cx="694467" cy="2565069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538358" y="2861953"/>
            <a:ext cx="486889" cy="154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678390" y="5581402"/>
            <a:ext cx="486889" cy="154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8983923" y="3016333"/>
            <a:ext cx="694467" cy="2565069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2515" y="1717492"/>
            <a:ext cx="256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Сопоставимость таблиц в отчете о расходах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955917" y="6491416"/>
            <a:ext cx="236083" cy="366584"/>
          </a:xfrm>
        </p:spPr>
        <p:txBody>
          <a:bodyPr/>
          <a:lstStyle/>
          <a:p>
            <a:fld id="{2EDD655E-545A-4451-9A00-95B5947DEB0C}" type="slidenum">
              <a:rPr lang="ru-RU" sz="1600" smtClean="0"/>
              <a:t>9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"/>
            <a:ext cx="3366440" cy="1095544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4258" y="1095545"/>
            <a:ext cx="96249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Заполненный проект отчета нужно направить на проверку ОИВ субъекта.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03152" y="77836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Z:\ Отдел финансирования\ Масленникова Т.В\для Электробюджета\Проект отчета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 b="58807"/>
          <a:stretch/>
        </p:blipFill>
        <p:spPr bwMode="auto">
          <a:xfrm>
            <a:off x="404258" y="1464877"/>
            <a:ext cx="9972040" cy="24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7147" y="3963392"/>
            <a:ext cx="107195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подтверждения направления проекта отчета на проверку ОИВ субъекта РФ, Муниципалитету  необходимо нажать на кнопку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окне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Предупреждение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Рисунок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8" y="4658766"/>
            <a:ext cx="5676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37147" y="5839490"/>
            <a:ext cx="117877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направления проекта отчета на проверку ОИВ субъекта РФ, Муниципалитет</a:t>
            </a:r>
            <a:r>
              <a:rPr kumimoji="0" lang="ru-RU" altLang="ru-RU" sz="16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сможет с ним работать (редактировать, утверждать) до момента, пока ОИВ субъекта РФ не рассмотрит направленный ему проект отчета.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292</TotalTime>
  <Words>568</Words>
  <Application>Microsoft Office PowerPoint</Application>
  <PresentationFormat>Широкоэкранный</PresentationFormat>
  <Paragraphs>60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Масленникова</dc:creator>
  <cp:lastModifiedBy>Татьяна В. Масленникова</cp:lastModifiedBy>
  <cp:revision>38</cp:revision>
  <cp:lastPrinted>2019-12-11T05:39:53Z</cp:lastPrinted>
  <dcterms:created xsi:type="dcterms:W3CDTF">2019-12-09T15:25:31Z</dcterms:created>
  <dcterms:modified xsi:type="dcterms:W3CDTF">2019-12-11T05:43:57Z</dcterms:modified>
</cp:coreProperties>
</file>