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48"/>
  </p:notesMasterIdLst>
  <p:sldIdLst>
    <p:sldId id="256" r:id="rId5"/>
    <p:sldId id="258" r:id="rId6"/>
    <p:sldId id="276" r:id="rId7"/>
    <p:sldId id="260" r:id="rId8"/>
    <p:sldId id="294" r:id="rId9"/>
    <p:sldId id="296" r:id="rId10"/>
    <p:sldId id="295" r:id="rId11"/>
    <p:sldId id="277" r:id="rId12"/>
    <p:sldId id="261" r:id="rId13"/>
    <p:sldId id="297" r:id="rId14"/>
    <p:sldId id="298" r:id="rId15"/>
    <p:sldId id="262" r:id="rId16"/>
    <p:sldId id="315" r:id="rId17"/>
    <p:sldId id="280" r:id="rId18"/>
    <p:sldId id="299" r:id="rId19"/>
    <p:sldId id="300" r:id="rId20"/>
    <p:sldId id="304" r:id="rId21"/>
    <p:sldId id="305" r:id="rId22"/>
    <p:sldId id="302" r:id="rId23"/>
    <p:sldId id="314" r:id="rId24"/>
    <p:sldId id="307" r:id="rId25"/>
    <p:sldId id="281" r:id="rId26"/>
    <p:sldId id="267" r:id="rId27"/>
    <p:sldId id="282" r:id="rId28"/>
    <p:sldId id="268" r:id="rId29"/>
    <p:sldId id="308" r:id="rId30"/>
    <p:sldId id="283" r:id="rId31"/>
    <p:sldId id="309" r:id="rId32"/>
    <p:sldId id="312" r:id="rId33"/>
    <p:sldId id="285" r:id="rId34"/>
    <p:sldId id="270" r:id="rId35"/>
    <p:sldId id="272" r:id="rId36"/>
    <p:sldId id="287" r:id="rId37"/>
    <p:sldId id="288" r:id="rId38"/>
    <p:sldId id="289" r:id="rId39"/>
    <p:sldId id="290" r:id="rId40"/>
    <p:sldId id="286" r:id="rId41"/>
    <p:sldId id="291" r:id="rId42"/>
    <p:sldId id="292" r:id="rId43"/>
    <p:sldId id="293" r:id="rId44"/>
    <p:sldId id="274" r:id="rId45"/>
    <p:sldId id="275" r:id="rId46"/>
    <p:sldId id="264" r:id="rId4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89" autoAdjust="0"/>
  </p:normalViewPr>
  <p:slideViewPr>
    <p:cSldViewPr>
      <p:cViewPr>
        <p:scale>
          <a:sx n="93" d="100"/>
          <a:sy n="93" d="100"/>
        </p:scale>
        <p:origin x="-215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863A99-C47C-4507-A6C3-55D7FE1CA252}" type="datetimeFigureOut">
              <a:rPr lang="ru-RU" smtClean="0"/>
              <a:pPr/>
              <a:t>13.12.2019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0A8817-9F3B-47A7-80EB-21E80D49F3B3}" type="slidenum">
              <a:rPr lang="ru-RU" smtClean="0"/>
              <a:pPr/>
              <a:t>‹#›</a:t>
            </a:fld>
            <a:endParaRPr lang="ru-RU"/>
          </a:p>
        </p:txBody>
      </p:sp>
    </p:spTree>
    <p:extLst>
      <p:ext uri="{BB962C8B-B14F-4D97-AF65-F5344CB8AC3E}">
        <p14:creationId xmlns:p14="http://schemas.microsoft.com/office/powerpoint/2010/main" val="753373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A0A8817-9F3B-47A7-80EB-21E80D49F3B3}" type="slidenum">
              <a:rPr lang="ru-RU" smtClean="0"/>
              <a:pPr/>
              <a:t>1</a:t>
            </a:fld>
            <a:endParaRPr lang="ru-RU" dirty="0"/>
          </a:p>
        </p:txBody>
      </p:sp>
    </p:spTree>
    <p:extLst>
      <p:ext uri="{BB962C8B-B14F-4D97-AF65-F5344CB8AC3E}">
        <p14:creationId xmlns:p14="http://schemas.microsoft.com/office/powerpoint/2010/main" val="3884013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A0A8817-9F3B-47A7-80EB-21E80D49F3B3}" type="slidenum">
              <a:rPr lang="ru-RU" smtClean="0"/>
              <a:pPr/>
              <a:t>7</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A0A8817-9F3B-47A7-80EB-21E80D49F3B3}" type="slidenum">
              <a:rPr lang="ru-RU" smtClean="0"/>
              <a:pPr/>
              <a:t>16</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A0A8817-9F3B-47A7-80EB-21E80D49F3B3}" type="slidenum">
              <a:rPr lang="ru-RU" smtClean="0"/>
              <a:pPr/>
              <a:t>17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A0A8817-9F3B-47A7-80EB-21E80D49F3B3}" type="slidenum">
              <a:rPr lang="ru-RU" smtClean="0"/>
              <a:pPr/>
              <a:t>18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C4C07CF-873A-443F-982A-B62A9350387C}" type="datetimeFigureOut">
              <a:rPr lang="ru-RU" smtClean="0"/>
              <a:pPr/>
              <a:t>13.12.2019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21DEB6-9517-41F4-A4AE-2A9BD9F99F86}" type="slidenum">
              <a:rPr lang="ru-RU" smtClean="0"/>
              <a:pPr/>
              <a:t>‹#›</a:t>
            </a:fld>
            <a:endParaRPr lang="ru-RU"/>
          </a:p>
        </p:txBody>
      </p:sp>
    </p:spTree>
    <p:extLst>
      <p:ext uri="{BB962C8B-B14F-4D97-AF65-F5344CB8AC3E}">
        <p14:creationId xmlns:p14="http://schemas.microsoft.com/office/powerpoint/2010/main" val="3748656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C4C07CF-873A-443F-982A-B62A9350387C}" type="datetimeFigureOut">
              <a:rPr lang="ru-RU" smtClean="0"/>
              <a:pPr/>
              <a:t>13.12.2019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21DEB6-9517-41F4-A4AE-2A9BD9F99F86}" type="slidenum">
              <a:rPr lang="ru-RU" smtClean="0"/>
              <a:pPr/>
              <a:t>‹#›</a:t>
            </a:fld>
            <a:endParaRPr lang="ru-RU"/>
          </a:p>
        </p:txBody>
      </p:sp>
    </p:spTree>
    <p:extLst>
      <p:ext uri="{BB962C8B-B14F-4D97-AF65-F5344CB8AC3E}">
        <p14:creationId xmlns:p14="http://schemas.microsoft.com/office/powerpoint/2010/main" val="645009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C4C07CF-873A-443F-982A-B62A9350387C}" type="datetimeFigureOut">
              <a:rPr lang="ru-RU" smtClean="0"/>
              <a:pPr/>
              <a:t>13.12.2019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21DEB6-9517-41F4-A4AE-2A9BD9F99F86}" type="slidenum">
              <a:rPr lang="ru-RU" smtClean="0"/>
              <a:pPr/>
              <a:t>‹#›</a:t>
            </a:fld>
            <a:endParaRPr lang="ru-RU"/>
          </a:p>
        </p:txBody>
      </p:sp>
    </p:spTree>
    <p:extLst>
      <p:ext uri="{BB962C8B-B14F-4D97-AF65-F5344CB8AC3E}">
        <p14:creationId xmlns:p14="http://schemas.microsoft.com/office/powerpoint/2010/main" val="3875185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D43E6F8-F1AA-4C85-A8F4-D570A02C2D94}" type="datetimeFigureOut">
              <a:rPr lang="ru-RU" smtClean="0">
                <a:solidFill>
                  <a:prstClr val="black">
                    <a:tint val="75000"/>
                  </a:prstClr>
                </a:solidFill>
              </a:rPr>
              <a:pPr/>
              <a:t>13.12.2019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68906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43E6F8-F1AA-4C85-A8F4-D570A02C2D94}" type="datetimeFigureOut">
              <a:rPr lang="ru-RU" smtClean="0">
                <a:solidFill>
                  <a:prstClr val="black">
                    <a:tint val="75000"/>
                  </a:prstClr>
                </a:solidFill>
              </a:rPr>
              <a:pPr/>
              <a:t>13.12.2019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58567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D43E6F8-F1AA-4C85-A8F4-D570A02C2D94}" type="datetimeFigureOut">
              <a:rPr lang="ru-RU" smtClean="0">
                <a:solidFill>
                  <a:prstClr val="black">
                    <a:tint val="75000"/>
                  </a:prstClr>
                </a:solidFill>
              </a:rPr>
              <a:pPr/>
              <a:t>13.12.2019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05487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D43E6F8-F1AA-4C85-A8F4-D570A02C2D94}" type="datetimeFigureOut">
              <a:rPr lang="ru-RU" smtClean="0">
                <a:solidFill>
                  <a:prstClr val="black">
                    <a:tint val="75000"/>
                  </a:prstClr>
                </a:solidFill>
              </a:rPr>
              <a:pPr/>
              <a:t>13.12.2019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53166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D43E6F8-F1AA-4C85-A8F4-D570A02C2D94}" type="datetimeFigureOut">
              <a:rPr lang="ru-RU" smtClean="0">
                <a:solidFill>
                  <a:prstClr val="black">
                    <a:tint val="75000"/>
                  </a:prstClr>
                </a:solidFill>
              </a:rPr>
              <a:pPr/>
              <a:t>13.12.2019</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10733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D43E6F8-F1AA-4C85-A8F4-D570A02C2D94}" type="datetimeFigureOut">
              <a:rPr lang="ru-RU" smtClean="0">
                <a:solidFill>
                  <a:prstClr val="black">
                    <a:tint val="75000"/>
                  </a:prstClr>
                </a:solidFill>
              </a:rPr>
              <a:pPr/>
              <a:t>13.12.2019</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82223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D43E6F8-F1AA-4C85-A8F4-D570A02C2D94}" type="datetimeFigureOut">
              <a:rPr lang="ru-RU" smtClean="0">
                <a:solidFill>
                  <a:prstClr val="black">
                    <a:tint val="75000"/>
                  </a:prstClr>
                </a:solidFill>
              </a:rPr>
              <a:pPr/>
              <a:t>13.12.2019</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164077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D43E6F8-F1AA-4C85-A8F4-D570A02C2D94}" type="datetimeFigureOut">
              <a:rPr lang="ru-RU" smtClean="0">
                <a:solidFill>
                  <a:prstClr val="black">
                    <a:tint val="75000"/>
                  </a:prstClr>
                </a:solidFill>
              </a:rPr>
              <a:pPr/>
              <a:t>13.12.2019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53450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C4C07CF-873A-443F-982A-B62A9350387C}" type="datetimeFigureOut">
              <a:rPr lang="ru-RU" smtClean="0"/>
              <a:pPr/>
              <a:t>13.12.2019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21DEB6-9517-41F4-A4AE-2A9BD9F99F86}" type="slidenum">
              <a:rPr lang="ru-RU" smtClean="0"/>
              <a:pPr/>
              <a:t>‹#›</a:t>
            </a:fld>
            <a:endParaRPr lang="ru-RU"/>
          </a:p>
        </p:txBody>
      </p:sp>
    </p:spTree>
    <p:extLst>
      <p:ext uri="{BB962C8B-B14F-4D97-AF65-F5344CB8AC3E}">
        <p14:creationId xmlns:p14="http://schemas.microsoft.com/office/powerpoint/2010/main" val="1187281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D43E6F8-F1AA-4C85-A8F4-D570A02C2D94}" type="datetimeFigureOut">
              <a:rPr lang="ru-RU" smtClean="0">
                <a:solidFill>
                  <a:prstClr val="black">
                    <a:tint val="75000"/>
                  </a:prstClr>
                </a:solidFill>
              </a:rPr>
              <a:pPr/>
              <a:t>13.12.2019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57754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43E6F8-F1AA-4C85-A8F4-D570A02C2D94}" type="datetimeFigureOut">
              <a:rPr lang="ru-RU" smtClean="0">
                <a:solidFill>
                  <a:prstClr val="black">
                    <a:tint val="75000"/>
                  </a:prstClr>
                </a:solidFill>
              </a:rPr>
              <a:pPr/>
              <a:t>13.12.2019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2507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43E6F8-F1AA-4C85-A8F4-D570A02C2D94}" type="datetimeFigureOut">
              <a:rPr lang="ru-RU" smtClean="0">
                <a:solidFill>
                  <a:prstClr val="black">
                    <a:tint val="75000"/>
                  </a:prstClr>
                </a:solidFill>
              </a:rPr>
              <a:pPr/>
              <a:t>13.12.2019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69804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D43E6F8-F1AA-4C85-A8F4-D570A02C2D94}" type="datetimeFigureOut">
              <a:rPr lang="ru-RU" smtClean="0">
                <a:solidFill>
                  <a:prstClr val="black">
                    <a:tint val="75000"/>
                  </a:prstClr>
                </a:solidFill>
              </a:rPr>
              <a:pPr/>
              <a:t>13.12.2019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48378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43E6F8-F1AA-4C85-A8F4-D570A02C2D94}" type="datetimeFigureOut">
              <a:rPr lang="ru-RU" smtClean="0">
                <a:solidFill>
                  <a:prstClr val="black">
                    <a:tint val="75000"/>
                  </a:prstClr>
                </a:solidFill>
              </a:rPr>
              <a:pPr/>
              <a:t>13.12.2019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14369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D43E6F8-F1AA-4C85-A8F4-D570A02C2D94}" type="datetimeFigureOut">
              <a:rPr lang="ru-RU" smtClean="0">
                <a:solidFill>
                  <a:prstClr val="black">
                    <a:tint val="75000"/>
                  </a:prstClr>
                </a:solidFill>
              </a:rPr>
              <a:pPr/>
              <a:t>13.12.2019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5850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D43E6F8-F1AA-4C85-A8F4-D570A02C2D94}" type="datetimeFigureOut">
              <a:rPr lang="ru-RU" smtClean="0">
                <a:solidFill>
                  <a:prstClr val="black">
                    <a:tint val="75000"/>
                  </a:prstClr>
                </a:solidFill>
              </a:rPr>
              <a:pPr/>
              <a:t>13.12.2019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44243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D43E6F8-F1AA-4C85-A8F4-D570A02C2D94}" type="datetimeFigureOut">
              <a:rPr lang="ru-RU" smtClean="0">
                <a:solidFill>
                  <a:prstClr val="black">
                    <a:tint val="75000"/>
                  </a:prstClr>
                </a:solidFill>
              </a:rPr>
              <a:pPr/>
              <a:t>13.12.2019</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719209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D43E6F8-F1AA-4C85-A8F4-D570A02C2D94}" type="datetimeFigureOut">
              <a:rPr lang="ru-RU" smtClean="0">
                <a:solidFill>
                  <a:prstClr val="black">
                    <a:tint val="75000"/>
                  </a:prstClr>
                </a:solidFill>
              </a:rPr>
              <a:pPr/>
              <a:t>13.12.2019</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728864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D43E6F8-F1AA-4C85-A8F4-D570A02C2D94}" type="datetimeFigureOut">
              <a:rPr lang="ru-RU" smtClean="0">
                <a:solidFill>
                  <a:prstClr val="black">
                    <a:tint val="75000"/>
                  </a:prstClr>
                </a:solidFill>
              </a:rPr>
              <a:pPr/>
              <a:t>13.12.2019</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24824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C4C07CF-873A-443F-982A-B62A9350387C}" type="datetimeFigureOut">
              <a:rPr lang="ru-RU" smtClean="0"/>
              <a:pPr/>
              <a:t>13.12.2019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21DEB6-9517-41F4-A4AE-2A9BD9F99F86}" type="slidenum">
              <a:rPr lang="ru-RU" smtClean="0"/>
              <a:pPr/>
              <a:t>‹#›</a:t>
            </a:fld>
            <a:endParaRPr lang="ru-RU"/>
          </a:p>
        </p:txBody>
      </p:sp>
    </p:spTree>
    <p:extLst>
      <p:ext uri="{BB962C8B-B14F-4D97-AF65-F5344CB8AC3E}">
        <p14:creationId xmlns:p14="http://schemas.microsoft.com/office/powerpoint/2010/main" val="15337390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D43E6F8-F1AA-4C85-A8F4-D570A02C2D94}" type="datetimeFigureOut">
              <a:rPr lang="ru-RU" smtClean="0">
                <a:solidFill>
                  <a:prstClr val="black">
                    <a:tint val="75000"/>
                  </a:prstClr>
                </a:solidFill>
              </a:rPr>
              <a:pPr/>
              <a:t>13.12.2019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857251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D43E6F8-F1AA-4C85-A8F4-D570A02C2D94}" type="datetimeFigureOut">
              <a:rPr lang="ru-RU" smtClean="0">
                <a:solidFill>
                  <a:prstClr val="black">
                    <a:tint val="75000"/>
                  </a:prstClr>
                </a:solidFill>
              </a:rPr>
              <a:pPr/>
              <a:t>13.12.2019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801887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43E6F8-F1AA-4C85-A8F4-D570A02C2D94}" type="datetimeFigureOut">
              <a:rPr lang="ru-RU" smtClean="0">
                <a:solidFill>
                  <a:prstClr val="black">
                    <a:tint val="75000"/>
                  </a:prstClr>
                </a:solidFill>
              </a:rPr>
              <a:pPr/>
              <a:t>13.12.2019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28663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43E6F8-F1AA-4C85-A8F4-D570A02C2D94}" type="datetimeFigureOut">
              <a:rPr lang="ru-RU" smtClean="0">
                <a:solidFill>
                  <a:prstClr val="black">
                    <a:tint val="75000"/>
                  </a:prstClr>
                </a:solidFill>
              </a:rPr>
              <a:pPr/>
              <a:t>13.12.2019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274152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D43E6F8-F1AA-4C85-A8F4-D570A02C2D94}" type="datetimeFigureOut">
              <a:rPr lang="ru-RU" smtClean="0">
                <a:solidFill>
                  <a:prstClr val="black">
                    <a:tint val="75000"/>
                  </a:prstClr>
                </a:solidFill>
              </a:rPr>
              <a:pPr/>
              <a:t>13.12.2019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083179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43E6F8-F1AA-4C85-A8F4-D570A02C2D94}" type="datetimeFigureOut">
              <a:rPr lang="ru-RU" smtClean="0">
                <a:solidFill>
                  <a:prstClr val="black">
                    <a:tint val="75000"/>
                  </a:prstClr>
                </a:solidFill>
              </a:rPr>
              <a:pPr/>
              <a:t>13.12.2019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863284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D43E6F8-F1AA-4C85-A8F4-D570A02C2D94}" type="datetimeFigureOut">
              <a:rPr lang="ru-RU" smtClean="0">
                <a:solidFill>
                  <a:prstClr val="black">
                    <a:tint val="75000"/>
                  </a:prstClr>
                </a:solidFill>
              </a:rPr>
              <a:pPr/>
              <a:t>13.12.2019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13406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D43E6F8-F1AA-4C85-A8F4-D570A02C2D94}" type="datetimeFigureOut">
              <a:rPr lang="ru-RU" smtClean="0">
                <a:solidFill>
                  <a:prstClr val="black">
                    <a:tint val="75000"/>
                  </a:prstClr>
                </a:solidFill>
              </a:rPr>
              <a:pPr/>
              <a:t>13.12.2019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7310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D43E6F8-F1AA-4C85-A8F4-D570A02C2D94}" type="datetimeFigureOut">
              <a:rPr lang="ru-RU" smtClean="0">
                <a:solidFill>
                  <a:prstClr val="black">
                    <a:tint val="75000"/>
                  </a:prstClr>
                </a:solidFill>
              </a:rPr>
              <a:pPr/>
              <a:t>13.12.2019</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511586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D43E6F8-F1AA-4C85-A8F4-D570A02C2D94}" type="datetimeFigureOut">
              <a:rPr lang="ru-RU" smtClean="0">
                <a:solidFill>
                  <a:prstClr val="black">
                    <a:tint val="75000"/>
                  </a:prstClr>
                </a:solidFill>
              </a:rPr>
              <a:pPr/>
              <a:t>13.12.2019</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87011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C4C07CF-873A-443F-982A-B62A9350387C}" type="datetimeFigureOut">
              <a:rPr lang="ru-RU" smtClean="0"/>
              <a:pPr/>
              <a:t>13.12.2019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21DEB6-9517-41F4-A4AE-2A9BD9F99F86}" type="slidenum">
              <a:rPr lang="ru-RU" smtClean="0"/>
              <a:pPr/>
              <a:t>‹#›</a:t>
            </a:fld>
            <a:endParaRPr lang="ru-RU"/>
          </a:p>
        </p:txBody>
      </p:sp>
    </p:spTree>
    <p:extLst>
      <p:ext uri="{BB962C8B-B14F-4D97-AF65-F5344CB8AC3E}">
        <p14:creationId xmlns:p14="http://schemas.microsoft.com/office/powerpoint/2010/main" val="27401362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D43E6F8-F1AA-4C85-A8F4-D570A02C2D94}" type="datetimeFigureOut">
              <a:rPr lang="ru-RU" smtClean="0">
                <a:solidFill>
                  <a:prstClr val="black">
                    <a:tint val="75000"/>
                  </a:prstClr>
                </a:solidFill>
              </a:rPr>
              <a:pPr/>
              <a:t>13.12.2019</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194114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D43E6F8-F1AA-4C85-A8F4-D570A02C2D94}" type="datetimeFigureOut">
              <a:rPr lang="ru-RU" smtClean="0">
                <a:solidFill>
                  <a:prstClr val="black">
                    <a:tint val="75000"/>
                  </a:prstClr>
                </a:solidFill>
              </a:rPr>
              <a:pPr/>
              <a:t>13.12.2019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693642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D43E6F8-F1AA-4C85-A8F4-D570A02C2D94}" type="datetimeFigureOut">
              <a:rPr lang="ru-RU" smtClean="0">
                <a:solidFill>
                  <a:prstClr val="black">
                    <a:tint val="75000"/>
                  </a:prstClr>
                </a:solidFill>
              </a:rPr>
              <a:pPr/>
              <a:t>13.12.2019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695097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43E6F8-F1AA-4C85-A8F4-D570A02C2D94}" type="datetimeFigureOut">
              <a:rPr lang="ru-RU" smtClean="0">
                <a:solidFill>
                  <a:prstClr val="black">
                    <a:tint val="75000"/>
                  </a:prstClr>
                </a:solidFill>
              </a:rPr>
              <a:pPr/>
              <a:t>13.12.2019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27362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43E6F8-F1AA-4C85-A8F4-D570A02C2D94}" type="datetimeFigureOut">
              <a:rPr lang="ru-RU" smtClean="0">
                <a:solidFill>
                  <a:prstClr val="black">
                    <a:tint val="75000"/>
                  </a:prstClr>
                </a:solidFill>
              </a:rPr>
              <a:pPr/>
              <a:t>13.12.2019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55795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C4C07CF-873A-443F-982A-B62A9350387C}" type="datetimeFigureOut">
              <a:rPr lang="ru-RU" smtClean="0"/>
              <a:pPr/>
              <a:t>13.12.2019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021DEB6-9517-41F4-A4AE-2A9BD9F99F86}" type="slidenum">
              <a:rPr lang="ru-RU" smtClean="0"/>
              <a:pPr/>
              <a:t>‹#›</a:t>
            </a:fld>
            <a:endParaRPr lang="ru-RU"/>
          </a:p>
        </p:txBody>
      </p:sp>
    </p:spTree>
    <p:extLst>
      <p:ext uri="{BB962C8B-B14F-4D97-AF65-F5344CB8AC3E}">
        <p14:creationId xmlns:p14="http://schemas.microsoft.com/office/powerpoint/2010/main" val="4027986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C4C07CF-873A-443F-982A-B62A9350387C}" type="datetimeFigureOut">
              <a:rPr lang="ru-RU" smtClean="0"/>
              <a:pPr/>
              <a:t>13.12.2019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021DEB6-9517-41F4-A4AE-2A9BD9F99F86}" type="slidenum">
              <a:rPr lang="ru-RU" smtClean="0"/>
              <a:pPr/>
              <a:t>‹#›</a:t>
            </a:fld>
            <a:endParaRPr lang="ru-RU"/>
          </a:p>
        </p:txBody>
      </p:sp>
    </p:spTree>
    <p:extLst>
      <p:ext uri="{BB962C8B-B14F-4D97-AF65-F5344CB8AC3E}">
        <p14:creationId xmlns:p14="http://schemas.microsoft.com/office/powerpoint/2010/main" val="839057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C4C07CF-873A-443F-982A-B62A9350387C}" type="datetimeFigureOut">
              <a:rPr lang="ru-RU" smtClean="0"/>
              <a:pPr/>
              <a:t>13.12.2019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021DEB6-9517-41F4-A4AE-2A9BD9F99F86}" type="slidenum">
              <a:rPr lang="ru-RU" smtClean="0"/>
              <a:pPr/>
              <a:t>‹#›</a:t>
            </a:fld>
            <a:endParaRPr lang="ru-RU"/>
          </a:p>
        </p:txBody>
      </p:sp>
    </p:spTree>
    <p:extLst>
      <p:ext uri="{BB962C8B-B14F-4D97-AF65-F5344CB8AC3E}">
        <p14:creationId xmlns:p14="http://schemas.microsoft.com/office/powerpoint/2010/main" val="1867138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C4C07CF-873A-443F-982A-B62A9350387C}" type="datetimeFigureOut">
              <a:rPr lang="ru-RU" smtClean="0"/>
              <a:pPr/>
              <a:t>13.12.2019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21DEB6-9517-41F4-A4AE-2A9BD9F99F86}" type="slidenum">
              <a:rPr lang="ru-RU" smtClean="0"/>
              <a:pPr/>
              <a:t>‹#›</a:t>
            </a:fld>
            <a:endParaRPr lang="ru-RU"/>
          </a:p>
        </p:txBody>
      </p:sp>
    </p:spTree>
    <p:extLst>
      <p:ext uri="{BB962C8B-B14F-4D97-AF65-F5344CB8AC3E}">
        <p14:creationId xmlns:p14="http://schemas.microsoft.com/office/powerpoint/2010/main" val="4160257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C4C07CF-873A-443F-982A-B62A9350387C}" type="datetimeFigureOut">
              <a:rPr lang="ru-RU" smtClean="0"/>
              <a:pPr/>
              <a:t>13.12.2019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21DEB6-9517-41F4-A4AE-2A9BD9F99F86}" type="slidenum">
              <a:rPr lang="ru-RU" smtClean="0"/>
              <a:pPr/>
              <a:t>‹#›</a:t>
            </a:fld>
            <a:endParaRPr lang="ru-RU"/>
          </a:p>
        </p:txBody>
      </p:sp>
    </p:spTree>
    <p:extLst>
      <p:ext uri="{BB962C8B-B14F-4D97-AF65-F5344CB8AC3E}">
        <p14:creationId xmlns:p14="http://schemas.microsoft.com/office/powerpoint/2010/main" val="1647655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4C07CF-873A-443F-982A-B62A9350387C}" type="datetimeFigureOut">
              <a:rPr lang="ru-RU" smtClean="0"/>
              <a:pPr/>
              <a:t>13.12.2019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1DEB6-9517-41F4-A4AE-2A9BD9F99F86}" type="slidenum">
              <a:rPr lang="ru-RU" smtClean="0"/>
              <a:pPr/>
              <a:t>‹#›</a:t>
            </a:fld>
            <a:endParaRPr lang="ru-RU"/>
          </a:p>
        </p:txBody>
      </p:sp>
    </p:spTree>
    <p:extLst>
      <p:ext uri="{BB962C8B-B14F-4D97-AF65-F5344CB8AC3E}">
        <p14:creationId xmlns:p14="http://schemas.microsoft.com/office/powerpoint/2010/main" val="389690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43E6F8-F1AA-4C85-A8F4-D570A02C2D94}" type="datetimeFigureOut">
              <a:rPr lang="ru-RU" smtClean="0">
                <a:solidFill>
                  <a:prstClr val="black">
                    <a:tint val="75000"/>
                  </a:prstClr>
                </a:solidFill>
              </a:rPr>
              <a:pPr/>
              <a:t>13.12.2019</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643246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43E6F8-F1AA-4C85-A8F4-D570A02C2D94}" type="datetimeFigureOut">
              <a:rPr lang="ru-RU" smtClean="0">
                <a:solidFill>
                  <a:prstClr val="black">
                    <a:tint val="75000"/>
                  </a:prstClr>
                </a:solidFill>
              </a:rPr>
              <a:pPr/>
              <a:t>13.12.2019</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679354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43E6F8-F1AA-4C85-A8F4-D570A02C2D94}" type="datetimeFigureOut">
              <a:rPr lang="ru-RU" smtClean="0">
                <a:solidFill>
                  <a:prstClr val="black">
                    <a:tint val="75000"/>
                  </a:prstClr>
                </a:solidFill>
              </a:rPr>
              <a:pPr/>
              <a:t>13.12.2019</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478281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0.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40.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40.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hyperlink" Target="consultantplus://offline/ref=4E11777563FEF25D22EBEC46A51B7454A28792C9E7CD0868DC57377073E6CDCF972C178C61FDBF3AE61F44803DlFs4O" TargetMode="Externa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hyperlink" Target="consultantplus://offline/ref=B90503794A9519A251B33C32ED6783069090A411F48ED832EA1A004FA4F22F6C084456E6ECEBBB7C4CD2E00B03F250A5DA888AB7D6BE48A31F7B30C8f617O" TargetMode="External"/><Relationship Id="rId2" Type="http://schemas.openxmlformats.org/officeDocument/2006/relationships/image" Target="../media/image36.pn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hyperlink" Target="consultantplus://offline/ref=FD9B1A4A01B23F42AFB2E9BBCE924394F4058E61AF5A15EC2D60557695234298B9CA4B0D153D2C273C90DCF50673995659AC5CF611967D1D1443E794P8F8J" TargetMode="Externa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consultantplus://offline/ref=EF7A29C9295F2FA93A0344F86794A28EEE4AC76FE9E2FCB4408EA65390C07A94AFD038AC0BEEA1EF1C32A1E7C5CA5B58023041E45391F88D9A8A2C64w4k2F" TargetMode="Externa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3" Type="http://schemas.openxmlformats.org/officeDocument/2006/relationships/hyperlink" Target="consultantplus://offline/ref=BF39E59D75F8274A57D6E0D7AE313588048302C339703AA8209C92AAB4E8223BCB476AFBFC134FB3963251548EE6E4E7998EAB15253BDCEAD80FA186ICn0F" TargetMode="External"/><Relationship Id="rId2" Type="http://schemas.openxmlformats.org/officeDocument/2006/relationships/image" Target="../media/image42.png"/><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3" Type="http://schemas.openxmlformats.org/officeDocument/2006/relationships/hyperlink" Target="consultantplus://offline/ref=61FC9993277EF2F03EFF9C959017DF706625F4C908645607545D33A7F71677A41EA381292B0E601D8A8B0CA380041D608972D1FE140C83C3CF77130Bh1LDG" TargetMode="External"/><Relationship Id="rId2" Type="http://schemas.openxmlformats.org/officeDocument/2006/relationships/image" Target="../media/image42.png"/><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40.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8" name="Picture 4" descr="https://im1-tub-ru.yandex.net/i?id=aad560ce5d69d088272144bf99dcdae7-l&amp;n=1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511025" y="1923656"/>
            <a:ext cx="4365231" cy="330666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82544" y="117565"/>
            <a:ext cx="8200835" cy="1754326"/>
          </a:xfrm>
          <a:prstGeom prst="rect">
            <a:avLst/>
          </a:prstGeom>
          <a:noFill/>
        </p:spPr>
        <p:txBody>
          <a:bodyPr wrap="none" lIns="91440" tIns="45720" rIns="91440" bIns="45720">
            <a:spAutoFit/>
          </a:bodyPr>
          <a:lstStyle/>
          <a:p>
            <a:pPr algn="ctr"/>
            <a:r>
              <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Грант на поддержку</a:t>
            </a:r>
          </a:p>
          <a:p>
            <a:pPr algn="ctr"/>
            <a:r>
              <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начинающих фермеров»</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TextBox 5"/>
          <p:cNvSpPr txBox="1"/>
          <p:nvPr/>
        </p:nvSpPr>
        <p:spPr>
          <a:xfrm>
            <a:off x="3383807" y="5861639"/>
            <a:ext cx="2808312" cy="523220"/>
          </a:xfrm>
          <a:prstGeom prst="rect">
            <a:avLst/>
          </a:prstGeom>
          <a:noFill/>
        </p:spPr>
        <p:txBody>
          <a:bodyPr wrap="square" rtlCol="0">
            <a:spAutoFit/>
          </a:bodyPr>
          <a:lstStyle/>
          <a:p>
            <a:pPr algn="ctr"/>
            <a:r>
              <a:rPr lang="ru-RU" sz="2800" b="1" dirty="0" smtClean="0">
                <a:latin typeface="Times New Roman" panose="02020603050405020304" pitchFamily="18" charset="0"/>
                <a:cs typeface="Times New Roman" panose="02020603050405020304" pitchFamily="18" charset="0"/>
              </a:rPr>
              <a:t>2020 год </a:t>
            </a:r>
            <a:endParaRPr lang="ru-RU" sz="2800" b="1" dirty="0">
              <a:latin typeface="Times New Roman" panose="02020603050405020304" pitchFamily="18" charset="0"/>
              <a:cs typeface="Times New Roman" panose="02020603050405020304" pitchFamily="18" charset="0"/>
            </a:endParaRPr>
          </a:p>
        </p:txBody>
      </p:sp>
      <p:pic>
        <p:nvPicPr>
          <p:cNvPr id="1030" name="Picture 6" descr="http://www.kchr.ru/upload/iblock/b74/Larg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1942966"/>
            <a:ext cx="2229053" cy="14860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im1-tub-ru.yandex.net/i?id=ba9ee67b2db0756ba687ed2a5c294282-l&amp;n=1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92280" y="1916832"/>
            <a:ext cx="2051720"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prov-telegraf.ru/files/content/0m/3k/3099/55101_min.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5373216"/>
            <a:ext cx="2339751" cy="149331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im2-tub-ru.yandex.net/i?id=aff4568c471a2b79fdb503e7ab3d0e87&amp;n=33&amp;h=215&amp;w=29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2273" y="3603135"/>
            <a:ext cx="2255778" cy="163848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im3-tub-ru.yandex.net/i?id=a01928ca93ae881a8e872ff6ab5dda6d&amp;n=33&amp;h=215&amp;w=287"/>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066235" y="3573016"/>
            <a:ext cx="2077766" cy="1637977"/>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http://fbm.ru/wp-content/uploads/2016/03/89d0fbb2fd384d5843f971c127c3db96-Custom.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948264" y="5373216"/>
            <a:ext cx="2195736" cy="1484784"/>
          </a:xfrm>
          <a:prstGeom prst="rect">
            <a:avLst/>
          </a:prstGeom>
          <a:noFill/>
        </p:spPr>
      </p:pic>
    </p:spTree>
    <p:extLst>
      <p:ext uri="{BB962C8B-B14F-4D97-AF65-F5344CB8AC3E}">
        <p14:creationId xmlns:p14="http://schemas.microsoft.com/office/powerpoint/2010/main" val="349716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561746" y="116632"/>
            <a:ext cx="8181407" cy="1323439"/>
          </a:xfrm>
          <a:prstGeom prst="rect">
            <a:avLst/>
          </a:prstGeom>
          <a:noFill/>
        </p:spPr>
        <p:txBody>
          <a:bodyPr wrap="none" lIns="91440" tIns="45720" rIns="91440" bIns="45720">
            <a:spAutoFit/>
          </a:bodyPr>
          <a:lstStyle/>
          <a:p>
            <a:pPr algn="ctr"/>
            <a:r>
              <a:rPr lang="ru-RU" sz="4000" b="1" cap="none" spc="0"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Размер гранта на </a:t>
            </a:r>
          </a:p>
          <a:p>
            <a:pPr algn="ctr"/>
            <a:r>
              <a:rPr lang="ru-RU" sz="4000" b="1" cap="none" spc="0"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поддержку начинающих фермеров</a:t>
            </a:r>
            <a:endParaRPr lang="ru-RU" sz="4000" b="1" cap="none" spc="0"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endParaRPr>
          </a:p>
        </p:txBody>
      </p:sp>
      <p:sp>
        <p:nvSpPr>
          <p:cNvPr id="3" name="TextBox 2"/>
          <p:cNvSpPr txBox="1"/>
          <p:nvPr/>
        </p:nvSpPr>
        <p:spPr>
          <a:xfrm>
            <a:off x="611560" y="1844824"/>
            <a:ext cx="8136904" cy="3262432"/>
          </a:xfrm>
          <a:prstGeom prst="rect">
            <a:avLst/>
          </a:prstGeom>
          <a:noFill/>
        </p:spPr>
        <p:txBody>
          <a:bodyPr wrap="square" rtlCol="0">
            <a:spAutoFit/>
          </a:bodyPr>
          <a:lstStyle/>
          <a:p>
            <a:pPr algn="just"/>
            <a:r>
              <a:rPr lang="ru-RU" sz="2000" b="1" dirty="0" smtClean="0">
                <a:latin typeface="Times New Roman" panose="02020603050405020304" pitchFamily="18" charset="0"/>
                <a:cs typeface="Times New Roman" panose="02020603050405020304" pitchFamily="18" charset="0"/>
              </a:rPr>
              <a:t>С 2020 года размер гранта для хозяйств занимающихся иными видами деятельности (развитие </a:t>
            </a:r>
          </a:p>
          <a:p>
            <a:r>
              <a:rPr lang="ru-RU" sz="2000" b="1" dirty="0" smtClean="0">
                <a:latin typeface="Times New Roman" panose="02020603050405020304" pitchFamily="18" charset="0"/>
                <a:cs typeface="Times New Roman" panose="02020603050405020304" pitchFamily="18" charset="0"/>
              </a:rPr>
              <a:t>прочего животноводства и растениеводства) </a:t>
            </a:r>
          </a:p>
          <a:p>
            <a:r>
              <a:rPr lang="ru-RU" sz="2000" b="1" dirty="0" smtClean="0">
                <a:latin typeface="Times New Roman" panose="02020603050405020304" pitchFamily="18" charset="0"/>
                <a:cs typeface="Times New Roman" panose="02020603050405020304" pitchFamily="18" charset="0"/>
              </a:rPr>
              <a:t>размер гранта составляет </a:t>
            </a:r>
            <a:r>
              <a:rPr lang="ru-RU" sz="2000" b="1" dirty="0" smtClean="0">
                <a:solidFill>
                  <a:srgbClr val="C00000"/>
                </a:solidFill>
                <a:latin typeface="Times New Roman" panose="02020603050405020304" pitchFamily="18" charset="0"/>
                <a:cs typeface="Times New Roman" panose="02020603050405020304" pitchFamily="18" charset="0"/>
              </a:rPr>
              <a:t>3,0 </a:t>
            </a:r>
            <a:r>
              <a:rPr lang="ru-RU" sz="2000" b="1" dirty="0" smtClean="0">
                <a:latin typeface="Times New Roman" panose="02020603050405020304" pitchFamily="18" charset="0"/>
                <a:cs typeface="Times New Roman" panose="02020603050405020304" pitchFamily="18" charset="0"/>
              </a:rPr>
              <a:t>млн. руб. </a:t>
            </a:r>
            <a:r>
              <a:rPr lang="ru-RU" sz="2000" b="1" dirty="0" smtClean="0">
                <a:solidFill>
                  <a:srgbClr val="FF0000"/>
                </a:solidFill>
                <a:latin typeface="Times New Roman" panose="02020603050405020304" pitchFamily="18" charset="0"/>
                <a:cs typeface="Times New Roman" panose="02020603050405020304" pitchFamily="18" charset="0"/>
              </a:rPr>
              <a:t>(без НДС)</a:t>
            </a:r>
          </a:p>
          <a:p>
            <a:endParaRPr lang="ru-RU" dirty="0"/>
          </a:p>
          <a:p>
            <a:r>
              <a:rPr lang="ru-RU" b="1" i="1" dirty="0" smtClean="0">
                <a:solidFill>
                  <a:srgbClr val="C00000"/>
                </a:solidFill>
                <a:latin typeface="Times New Roman" panose="02020603050405020304" pitchFamily="18" charset="0"/>
                <a:cs typeface="Times New Roman" panose="02020603050405020304" pitchFamily="18" charset="0"/>
              </a:rPr>
              <a:t>ПРИМЕР: </a:t>
            </a:r>
          </a:p>
          <a:p>
            <a:r>
              <a:rPr lang="ru-RU" b="1" i="1" dirty="0">
                <a:solidFill>
                  <a:schemeClr val="accent2">
                    <a:lumMod val="75000"/>
                  </a:schemeClr>
                </a:solidFill>
                <a:latin typeface="Times New Roman" panose="02020603050405020304" pitchFamily="18" charset="0"/>
                <a:cs typeface="Times New Roman" panose="02020603050405020304" pitchFamily="18" charset="0"/>
              </a:rPr>
              <a:t>Сумма гранта – не более </a:t>
            </a:r>
            <a:r>
              <a:rPr lang="ru-RU" b="1" i="1" dirty="0" smtClean="0">
                <a:solidFill>
                  <a:schemeClr val="accent2">
                    <a:lumMod val="75000"/>
                  </a:schemeClr>
                </a:solidFill>
                <a:latin typeface="Times New Roman" panose="02020603050405020304" pitchFamily="18" charset="0"/>
                <a:cs typeface="Times New Roman" panose="02020603050405020304" pitchFamily="18" charset="0"/>
              </a:rPr>
              <a:t>3,0 </a:t>
            </a:r>
            <a:r>
              <a:rPr lang="ru-RU" b="1" i="1" dirty="0">
                <a:solidFill>
                  <a:schemeClr val="accent2">
                    <a:lumMod val="75000"/>
                  </a:schemeClr>
                </a:solidFill>
                <a:latin typeface="Times New Roman" panose="02020603050405020304" pitchFamily="18" charset="0"/>
                <a:cs typeface="Times New Roman" panose="02020603050405020304" pitchFamily="18" charset="0"/>
              </a:rPr>
              <a:t>млн. руб</a:t>
            </a:r>
            <a:r>
              <a:rPr lang="ru-RU" b="1" i="1" dirty="0" smtClean="0">
                <a:solidFill>
                  <a:schemeClr val="accent2">
                    <a:lumMod val="75000"/>
                  </a:schemeClr>
                </a:solidFill>
                <a:latin typeface="Times New Roman" panose="02020603050405020304" pitchFamily="18" charset="0"/>
                <a:cs typeface="Times New Roman" panose="02020603050405020304" pitchFamily="18" charset="0"/>
              </a:rPr>
              <a:t>. </a:t>
            </a:r>
            <a:r>
              <a:rPr lang="ru-RU" b="1" i="1" dirty="0" smtClean="0">
                <a:solidFill>
                  <a:srgbClr val="FF0000"/>
                </a:solidFill>
                <a:latin typeface="Times New Roman" panose="02020603050405020304" pitchFamily="18" charset="0"/>
                <a:cs typeface="Times New Roman" panose="02020603050405020304" pitchFamily="18" charset="0"/>
              </a:rPr>
              <a:t>(без НДС) </a:t>
            </a:r>
          </a:p>
          <a:p>
            <a:r>
              <a:rPr lang="ru-RU" b="1" i="1" dirty="0" smtClean="0">
                <a:solidFill>
                  <a:schemeClr val="accent2">
                    <a:lumMod val="75000"/>
                  </a:schemeClr>
                </a:solidFill>
                <a:latin typeface="Times New Roman" panose="02020603050405020304" pitchFamily="18" charset="0"/>
                <a:cs typeface="Times New Roman" panose="02020603050405020304" pitchFamily="18" charset="0"/>
              </a:rPr>
              <a:t>или </a:t>
            </a:r>
            <a:r>
              <a:rPr lang="ru-RU" b="1" i="1" dirty="0">
                <a:solidFill>
                  <a:schemeClr val="accent2">
                    <a:lumMod val="75000"/>
                  </a:schemeClr>
                </a:solidFill>
                <a:latin typeface="Times New Roman" panose="02020603050405020304" pitchFamily="18" charset="0"/>
                <a:cs typeface="Times New Roman" panose="02020603050405020304" pitchFamily="18" charset="0"/>
              </a:rPr>
              <a:t>не более 90 % затрат, </a:t>
            </a:r>
          </a:p>
          <a:p>
            <a:r>
              <a:rPr lang="ru-RU" b="1" i="1" dirty="0">
                <a:solidFill>
                  <a:schemeClr val="accent2">
                    <a:lumMod val="75000"/>
                  </a:schemeClr>
                </a:solidFill>
                <a:latin typeface="Times New Roman" panose="02020603050405020304" pitchFamily="18" charset="0"/>
                <a:cs typeface="Times New Roman" panose="02020603050405020304" pitchFamily="18" charset="0"/>
              </a:rPr>
              <a:t>Собственные средства К(Ф)Х </a:t>
            </a:r>
            <a:r>
              <a:rPr lang="ru-RU" b="1" i="1" dirty="0" smtClean="0">
                <a:solidFill>
                  <a:schemeClr val="accent2">
                    <a:lumMod val="75000"/>
                  </a:schemeClr>
                </a:solidFill>
                <a:latin typeface="Times New Roman" panose="02020603050405020304" pitchFamily="18" charset="0"/>
                <a:cs typeface="Times New Roman" panose="02020603050405020304" pitchFamily="18" charset="0"/>
              </a:rPr>
              <a:t>–334,0 </a:t>
            </a:r>
            <a:r>
              <a:rPr lang="ru-RU" b="1" i="1" dirty="0">
                <a:solidFill>
                  <a:schemeClr val="accent2">
                    <a:lumMod val="75000"/>
                  </a:schemeClr>
                </a:solidFill>
                <a:latin typeface="Times New Roman" panose="02020603050405020304" pitchFamily="18" charset="0"/>
                <a:cs typeface="Times New Roman" panose="02020603050405020304" pitchFamily="18" charset="0"/>
              </a:rPr>
              <a:t>тыс. руб.  </a:t>
            </a:r>
            <a:br>
              <a:rPr lang="ru-RU" b="1" i="1" dirty="0">
                <a:solidFill>
                  <a:schemeClr val="accent2">
                    <a:lumMod val="75000"/>
                  </a:schemeClr>
                </a:solidFill>
                <a:latin typeface="Times New Roman" panose="02020603050405020304" pitchFamily="18" charset="0"/>
                <a:cs typeface="Times New Roman" panose="02020603050405020304" pitchFamily="18" charset="0"/>
              </a:rPr>
            </a:br>
            <a:r>
              <a:rPr lang="ru-RU" b="1" i="1" dirty="0">
                <a:solidFill>
                  <a:schemeClr val="accent2">
                    <a:lumMod val="75000"/>
                  </a:schemeClr>
                </a:solidFill>
                <a:latin typeface="Times New Roman" panose="02020603050405020304" pitchFamily="18" charset="0"/>
                <a:cs typeface="Times New Roman" panose="02020603050405020304" pitchFamily="18" charset="0"/>
              </a:rPr>
              <a:t>Общая стоимость проекта – </a:t>
            </a:r>
            <a:r>
              <a:rPr lang="ru-RU" b="1" i="1" dirty="0" smtClean="0">
                <a:solidFill>
                  <a:schemeClr val="accent2">
                    <a:lumMod val="75000"/>
                  </a:schemeClr>
                </a:solidFill>
                <a:latin typeface="Times New Roman" panose="02020603050405020304" pitchFamily="18" charset="0"/>
                <a:cs typeface="Times New Roman" panose="02020603050405020304" pitchFamily="18" charset="0"/>
              </a:rPr>
              <a:t>3334,0 тыс</a:t>
            </a:r>
            <a:r>
              <a:rPr lang="ru-RU" b="1" i="1" dirty="0">
                <a:solidFill>
                  <a:schemeClr val="accent2">
                    <a:lumMod val="75000"/>
                  </a:schemeClr>
                </a:solidFill>
                <a:latin typeface="Times New Roman" panose="02020603050405020304" pitchFamily="18" charset="0"/>
                <a:cs typeface="Times New Roman" panose="02020603050405020304" pitchFamily="18" charset="0"/>
              </a:rPr>
              <a:t>. </a:t>
            </a:r>
            <a:r>
              <a:rPr lang="ru-RU" b="1" i="1" dirty="0" smtClean="0">
                <a:solidFill>
                  <a:schemeClr val="accent2">
                    <a:lumMod val="75000"/>
                  </a:schemeClr>
                </a:solidFill>
                <a:latin typeface="Times New Roman" panose="02020603050405020304" pitchFamily="18" charset="0"/>
                <a:cs typeface="Times New Roman" panose="02020603050405020304" pitchFamily="18" charset="0"/>
              </a:rPr>
              <a:t>руб.</a:t>
            </a:r>
          </a:p>
          <a:p>
            <a:endParaRPr lang="ru-RU" dirty="0"/>
          </a:p>
        </p:txBody>
      </p:sp>
      <p:pic>
        <p:nvPicPr>
          <p:cNvPr id="5" name="Рисунок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04248" y="3573016"/>
            <a:ext cx="1919955" cy="1408052"/>
          </a:xfrm>
          <a:prstGeom prst="rect">
            <a:avLst/>
          </a:prstGeom>
        </p:spPr>
      </p:pic>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48264" y="2276872"/>
            <a:ext cx="1521049" cy="1083806"/>
          </a:xfrm>
          <a:prstGeom prst="rect">
            <a:avLst/>
          </a:prstGeom>
        </p:spPr>
      </p:pic>
    </p:spTree>
    <p:extLst>
      <p:ext uri="{BB962C8B-B14F-4D97-AF65-F5344CB8AC3E}">
        <p14:creationId xmlns:p14="http://schemas.microsoft.com/office/powerpoint/2010/main" val="1747686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561746" y="116632"/>
            <a:ext cx="8181407" cy="1323439"/>
          </a:xfrm>
          <a:prstGeom prst="rect">
            <a:avLst/>
          </a:prstGeom>
          <a:noFill/>
        </p:spPr>
        <p:txBody>
          <a:bodyPr wrap="none" lIns="91440" tIns="45720" rIns="91440" bIns="45720">
            <a:spAutoFit/>
          </a:bodyPr>
          <a:lstStyle/>
          <a:p>
            <a:pPr algn="ctr"/>
            <a:r>
              <a:rPr lang="ru-RU" sz="4000" b="1" cap="none" spc="0"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Размер гранта на </a:t>
            </a:r>
          </a:p>
          <a:p>
            <a:pPr algn="ctr"/>
            <a:r>
              <a:rPr lang="ru-RU" sz="4000" b="1" cap="none" spc="0"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поддержку начинающих фермеров</a:t>
            </a:r>
            <a:endParaRPr lang="ru-RU" sz="4000" b="1" cap="none" spc="0"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endParaRPr>
          </a:p>
        </p:txBody>
      </p:sp>
      <p:sp>
        <p:nvSpPr>
          <p:cNvPr id="3" name="TextBox 2"/>
          <p:cNvSpPr txBox="1"/>
          <p:nvPr/>
        </p:nvSpPr>
        <p:spPr>
          <a:xfrm>
            <a:off x="611560" y="1844824"/>
            <a:ext cx="8136904" cy="3262432"/>
          </a:xfrm>
          <a:prstGeom prst="rect">
            <a:avLst/>
          </a:prstGeom>
          <a:noFill/>
        </p:spPr>
        <p:txBody>
          <a:bodyPr wrap="square" rtlCol="0">
            <a:spAutoFit/>
          </a:bodyPr>
          <a:lstStyle/>
          <a:p>
            <a:pPr algn="just"/>
            <a:r>
              <a:rPr lang="ru-RU" sz="2000" b="1" dirty="0" smtClean="0">
                <a:latin typeface="Times New Roman" panose="02020603050405020304" pitchFamily="18" charset="0"/>
                <a:cs typeface="Times New Roman" panose="02020603050405020304" pitchFamily="18" charset="0"/>
              </a:rPr>
              <a:t>С 2020 года размер гранта для хозяйств занимающихся иными видами деятельности (развитие </a:t>
            </a:r>
          </a:p>
          <a:p>
            <a:r>
              <a:rPr lang="ru-RU" sz="2000" b="1" dirty="0" smtClean="0">
                <a:latin typeface="Times New Roman" panose="02020603050405020304" pitchFamily="18" charset="0"/>
                <a:cs typeface="Times New Roman" panose="02020603050405020304" pitchFamily="18" charset="0"/>
              </a:rPr>
              <a:t>прочего животноводства и растениеводства) </a:t>
            </a:r>
          </a:p>
          <a:p>
            <a:r>
              <a:rPr lang="ru-RU" sz="2000" b="1" dirty="0" smtClean="0">
                <a:latin typeface="Times New Roman" panose="02020603050405020304" pitchFamily="18" charset="0"/>
                <a:cs typeface="Times New Roman" panose="02020603050405020304" pitchFamily="18" charset="0"/>
              </a:rPr>
              <a:t>размер гранта составляет </a:t>
            </a:r>
            <a:r>
              <a:rPr lang="ru-RU" sz="2000" b="1" dirty="0" smtClean="0">
                <a:solidFill>
                  <a:srgbClr val="C00000"/>
                </a:solidFill>
                <a:latin typeface="Times New Roman" panose="02020603050405020304" pitchFamily="18" charset="0"/>
                <a:cs typeface="Times New Roman" panose="02020603050405020304" pitchFamily="18" charset="0"/>
              </a:rPr>
              <a:t>3,0 </a:t>
            </a:r>
            <a:r>
              <a:rPr lang="ru-RU" sz="2000" b="1" dirty="0" smtClean="0">
                <a:latin typeface="Times New Roman" panose="02020603050405020304" pitchFamily="18" charset="0"/>
                <a:cs typeface="Times New Roman" panose="02020603050405020304" pitchFamily="18" charset="0"/>
              </a:rPr>
              <a:t>млн. руб. </a:t>
            </a:r>
            <a:r>
              <a:rPr lang="ru-RU" sz="2000" b="1" dirty="0" smtClean="0">
                <a:solidFill>
                  <a:srgbClr val="FF0000"/>
                </a:solidFill>
                <a:latin typeface="Times New Roman" panose="02020603050405020304" pitchFamily="18" charset="0"/>
                <a:cs typeface="Times New Roman" panose="02020603050405020304" pitchFamily="18" charset="0"/>
              </a:rPr>
              <a:t>(без НДС)</a:t>
            </a:r>
          </a:p>
          <a:p>
            <a:endParaRPr lang="ru-RU" dirty="0"/>
          </a:p>
          <a:p>
            <a:r>
              <a:rPr lang="ru-RU" b="1" i="1" dirty="0" smtClean="0">
                <a:solidFill>
                  <a:srgbClr val="C00000"/>
                </a:solidFill>
                <a:latin typeface="Times New Roman" panose="02020603050405020304" pitchFamily="18" charset="0"/>
                <a:cs typeface="Times New Roman" panose="02020603050405020304" pitchFamily="18" charset="0"/>
              </a:rPr>
              <a:t>ПРИМЕР: </a:t>
            </a:r>
          </a:p>
          <a:p>
            <a:r>
              <a:rPr lang="ru-RU" b="1" i="1" dirty="0">
                <a:solidFill>
                  <a:schemeClr val="accent2">
                    <a:lumMod val="75000"/>
                  </a:schemeClr>
                </a:solidFill>
                <a:latin typeface="Times New Roman" panose="02020603050405020304" pitchFamily="18" charset="0"/>
                <a:cs typeface="Times New Roman" panose="02020603050405020304" pitchFamily="18" charset="0"/>
              </a:rPr>
              <a:t>Сумма гранта – не более </a:t>
            </a:r>
            <a:r>
              <a:rPr lang="ru-RU" b="1" i="1" dirty="0" smtClean="0">
                <a:solidFill>
                  <a:schemeClr val="accent2">
                    <a:lumMod val="75000"/>
                  </a:schemeClr>
                </a:solidFill>
                <a:latin typeface="Times New Roman" panose="02020603050405020304" pitchFamily="18" charset="0"/>
                <a:cs typeface="Times New Roman" panose="02020603050405020304" pitchFamily="18" charset="0"/>
              </a:rPr>
              <a:t>3,0 </a:t>
            </a:r>
            <a:r>
              <a:rPr lang="ru-RU" b="1" i="1" dirty="0">
                <a:solidFill>
                  <a:schemeClr val="accent2">
                    <a:lumMod val="75000"/>
                  </a:schemeClr>
                </a:solidFill>
                <a:latin typeface="Times New Roman" panose="02020603050405020304" pitchFamily="18" charset="0"/>
                <a:cs typeface="Times New Roman" panose="02020603050405020304" pitchFamily="18" charset="0"/>
              </a:rPr>
              <a:t>млн. руб</a:t>
            </a:r>
            <a:r>
              <a:rPr lang="ru-RU" b="1" i="1" dirty="0" smtClean="0">
                <a:solidFill>
                  <a:schemeClr val="accent2">
                    <a:lumMod val="75000"/>
                  </a:schemeClr>
                </a:solidFill>
                <a:latin typeface="Times New Roman" panose="02020603050405020304" pitchFamily="18" charset="0"/>
                <a:cs typeface="Times New Roman" panose="02020603050405020304" pitchFamily="18" charset="0"/>
              </a:rPr>
              <a:t>. </a:t>
            </a:r>
            <a:r>
              <a:rPr lang="ru-RU" b="1" i="1" dirty="0" smtClean="0">
                <a:solidFill>
                  <a:srgbClr val="FF0000"/>
                </a:solidFill>
                <a:latin typeface="Times New Roman" panose="02020603050405020304" pitchFamily="18" charset="0"/>
                <a:cs typeface="Times New Roman" panose="02020603050405020304" pitchFamily="18" charset="0"/>
              </a:rPr>
              <a:t>(без НДС) </a:t>
            </a:r>
          </a:p>
          <a:p>
            <a:r>
              <a:rPr lang="ru-RU" b="1" i="1" dirty="0" smtClean="0">
                <a:solidFill>
                  <a:schemeClr val="accent2">
                    <a:lumMod val="75000"/>
                  </a:schemeClr>
                </a:solidFill>
                <a:latin typeface="Times New Roman" panose="02020603050405020304" pitchFamily="18" charset="0"/>
                <a:cs typeface="Times New Roman" panose="02020603050405020304" pitchFamily="18" charset="0"/>
              </a:rPr>
              <a:t>или </a:t>
            </a:r>
            <a:r>
              <a:rPr lang="ru-RU" b="1" i="1" dirty="0">
                <a:solidFill>
                  <a:schemeClr val="accent2">
                    <a:lumMod val="75000"/>
                  </a:schemeClr>
                </a:solidFill>
                <a:latin typeface="Times New Roman" panose="02020603050405020304" pitchFamily="18" charset="0"/>
                <a:cs typeface="Times New Roman" panose="02020603050405020304" pitchFamily="18" charset="0"/>
              </a:rPr>
              <a:t>не более 90 % затрат, </a:t>
            </a:r>
          </a:p>
          <a:p>
            <a:r>
              <a:rPr lang="ru-RU" b="1" i="1" dirty="0">
                <a:solidFill>
                  <a:schemeClr val="accent2">
                    <a:lumMod val="75000"/>
                  </a:schemeClr>
                </a:solidFill>
                <a:latin typeface="Times New Roman" panose="02020603050405020304" pitchFamily="18" charset="0"/>
                <a:cs typeface="Times New Roman" panose="02020603050405020304" pitchFamily="18" charset="0"/>
              </a:rPr>
              <a:t>Собственные средства К(Ф)Х </a:t>
            </a:r>
            <a:r>
              <a:rPr lang="ru-RU" b="1" i="1" dirty="0" smtClean="0">
                <a:solidFill>
                  <a:schemeClr val="accent2">
                    <a:lumMod val="75000"/>
                  </a:schemeClr>
                </a:solidFill>
                <a:latin typeface="Times New Roman" panose="02020603050405020304" pitchFamily="18" charset="0"/>
                <a:cs typeface="Times New Roman" panose="02020603050405020304" pitchFamily="18" charset="0"/>
              </a:rPr>
              <a:t>–334,0 </a:t>
            </a:r>
            <a:r>
              <a:rPr lang="ru-RU" b="1" i="1" dirty="0">
                <a:solidFill>
                  <a:schemeClr val="accent2">
                    <a:lumMod val="75000"/>
                  </a:schemeClr>
                </a:solidFill>
                <a:latin typeface="Times New Roman" panose="02020603050405020304" pitchFamily="18" charset="0"/>
                <a:cs typeface="Times New Roman" panose="02020603050405020304" pitchFamily="18" charset="0"/>
              </a:rPr>
              <a:t>тыс. руб.  </a:t>
            </a:r>
            <a:br>
              <a:rPr lang="ru-RU" b="1" i="1" dirty="0">
                <a:solidFill>
                  <a:schemeClr val="accent2">
                    <a:lumMod val="75000"/>
                  </a:schemeClr>
                </a:solidFill>
                <a:latin typeface="Times New Roman" panose="02020603050405020304" pitchFamily="18" charset="0"/>
                <a:cs typeface="Times New Roman" panose="02020603050405020304" pitchFamily="18" charset="0"/>
              </a:rPr>
            </a:br>
            <a:r>
              <a:rPr lang="ru-RU" b="1" i="1" dirty="0">
                <a:solidFill>
                  <a:schemeClr val="accent2">
                    <a:lumMod val="75000"/>
                  </a:schemeClr>
                </a:solidFill>
                <a:latin typeface="Times New Roman" panose="02020603050405020304" pitchFamily="18" charset="0"/>
                <a:cs typeface="Times New Roman" panose="02020603050405020304" pitchFamily="18" charset="0"/>
              </a:rPr>
              <a:t>Общая стоимость проекта – </a:t>
            </a:r>
            <a:r>
              <a:rPr lang="ru-RU" b="1" i="1" dirty="0" smtClean="0">
                <a:solidFill>
                  <a:schemeClr val="accent2">
                    <a:lumMod val="75000"/>
                  </a:schemeClr>
                </a:solidFill>
                <a:latin typeface="Times New Roman" panose="02020603050405020304" pitchFamily="18" charset="0"/>
                <a:cs typeface="Times New Roman" panose="02020603050405020304" pitchFamily="18" charset="0"/>
              </a:rPr>
              <a:t>3334,0 тыс</a:t>
            </a:r>
            <a:r>
              <a:rPr lang="ru-RU" b="1" i="1" dirty="0">
                <a:solidFill>
                  <a:schemeClr val="accent2">
                    <a:lumMod val="75000"/>
                  </a:schemeClr>
                </a:solidFill>
                <a:latin typeface="Times New Roman" panose="02020603050405020304" pitchFamily="18" charset="0"/>
                <a:cs typeface="Times New Roman" panose="02020603050405020304" pitchFamily="18" charset="0"/>
              </a:rPr>
              <a:t>. </a:t>
            </a:r>
            <a:r>
              <a:rPr lang="ru-RU" b="1" i="1" dirty="0" smtClean="0">
                <a:solidFill>
                  <a:schemeClr val="accent2">
                    <a:lumMod val="75000"/>
                  </a:schemeClr>
                </a:solidFill>
                <a:latin typeface="Times New Roman" panose="02020603050405020304" pitchFamily="18" charset="0"/>
                <a:cs typeface="Times New Roman" panose="02020603050405020304" pitchFamily="18" charset="0"/>
              </a:rPr>
              <a:t>руб.</a:t>
            </a:r>
          </a:p>
          <a:p>
            <a:endParaRPr lang="ru-RU" dirty="0"/>
          </a:p>
        </p:txBody>
      </p:sp>
      <p:pic>
        <p:nvPicPr>
          <p:cNvPr id="5" name="Рисунок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04248" y="3573016"/>
            <a:ext cx="1919955" cy="1408052"/>
          </a:xfrm>
          <a:prstGeom prst="rect">
            <a:avLst/>
          </a:prstGeom>
        </p:spPr>
      </p:pic>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48264" y="2276872"/>
            <a:ext cx="1521049" cy="1083806"/>
          </a:xfrm>
          <a:prstGeom prst="rect">
            <a:avLst/>
          </a:prstGeom>
        </p:spPr>
      </p:pic>
    </p:spTree>
    <p:extLst>
      <p:ext uri="{BB962C8B-B14F-4D97-AF65-F5344CB8AC3E}">
        <p14:creationId xmlns:p14="http://schemas.microsoft.com/office/powerpoint/2010/main" val="1747686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755576" y="1"/>
            <a:ext cx="7848872" cy="1877437"/>
          </a:xfrm>
          <a:prstGeom prst="rect">
            <a:avLst/>
          </a:prstGeom>
          <a:noFill/>
        </p:spPr>
        <p:txBody>
          <a:bodyPr wrap="square" lIns="91440" tIns="45720" rIns="91440" bIns="45720">
            <a:spAutoFit/>
          </a:bodyPr>
          <a:lstStyle/>
          <a:p>
            <a:pPr algn="ctr"/>
            <a:r>
              <a:rPr lang="ru-RU" sz="2800" b="1" cap="none" spc="0" dirty="0" smtClean="0">
                <a:ln w="12700">
                  <a:solidFill>
                    <a:schemeClr val="accent3">
                      <a:lumMod val="50000"/>
                    </a:schemeClr>
                  </a:solidFill>
                  <a:prstDash val="solid"/>
                </a:ln>
                <a:solidFill>
                  <a:schemeClr val="accent6">
                    <a:lumMod val="75000"/>
                  </a:schemeClr>
                </a:solidFill>
                <a:effectLst>
                  <a:innerShdw blurRad="177800">
                    <a:schemeClr val="accent3">
                      <a:lumMod val="50000"/>
                    </a:schemeClr>
                  </a:innerShdw>
                </a:effectLst>
              </a:rPr>
              <a:t>Грант на поддержку начинающего фермера может быть использован начинающими фермерами на:</a:t>
            </a:r>
          </a:p>
          <a:p>
            <a:pPr algn="ctr"/>
            <a:endParaRPr lang="ru-RU" sz="3200" b="1" cap="none" spc="0" dirty="0">
              <a:ln w="12700">
                <a:solidFill>
                  <a:schemeClr val="accent3">
                    <a:lumMod val="50000"/>
                  </a:schemeClr>
                </a:solidFill>
                <a:prstDash val="solid"/>
              </a:ln>
              <a:solidFill>
                <a:schemeClr val="accent6">
                  <a:lumMod val="75000"/>
                </a:schemeClr>
              </a:solidFill>
              <a:effectLst>
                <a:innerShdw blurRad="177800">
                  <a:schemeClr val="accent3">
                    <a:lumMod val="50000"/>
                  </a:schemeClr>
                </a:innerShdw>
              </a:effectLst>
            </a:endParaRPr>
          </a:p>
        </p:txBody>
      </p:sp>
      <p:sp>
        <p:nvSpPr>
          <p:cNvPr id="4" name="TextBox 3"/>
          <p:cNvSpPr txBox="1"/>
          <p:nvPr/>
        </p:nvSpPr>
        <p:spPr>
          <a:xfrm>
            <a:off x="755576" y="908720"/>
            <a:ext cx="7632848" cy="5949280"/>
          </a:xfrm>
          <a:prstGeom prst="rect">
            <a:avLst/>
          </a:prstGeom>
          <a:noFill/>
        </p:spPr>
        <p:txBody>
          <a:bodyPr wrap="square" rtlCol="0">
            <a:spAutoFit/>
          </a:bodyPr>
          <a:lstStyle/>
          <a:p>
            <a:pPr marL="342900" indent="-342900"/>
            <a:endParaRPr lang="ru-RU" b="1" dirty="0" smtClean="0">
              <a:latin typeface="Times New Roman" panose="02020603050405020304" pitchFamily="18" charset="0"/>
              <a:cs typeface="Times New Roman" panose="02020603050405020304" pitchFamily="18" charset="0"/>
            </a:endParaRPr>
          </a:p>
          <a:p>
            <a:pPr marL="285750" indent="-285750" algn="just"/>
            <a:r>
              <a:rPr lang="ru-RU" b="1" dirty="0" smtClean="0"/>
              <a:t>приобретение земельных участков из земель </a:t>
            </a:r>
          </a:p>
          <a:p>
            <a:pPr marL="285750" indent="-285750" algn="just"/>
            <a:r>
              <a:rPr lang="ru-RU" b="1" dirty="0" smtClean="0"/>
              <a:t>сельскохозяйственного назначения на территории</a:t>
            </a:r>
          </a:p>
          <a:p>
            <a:pPr marL="285750" indent="-285750" algn="just"/>
            <a:r>
              <a:rPr lang="ru-RU" b="1" dirty="0" smtClean="0"/>
              <a:t>муниципального образования Кировской области, </a:t>
            </a:r>
          </a:p>
          <a:p>
            <a:pPr marL="285750" indent="-285750" algn="just"/>
            <a:r>
              <a:rPr lang="ru-RU" b="1" dirty="0" smtClean="0"/>
              <a:t>где осуществляет свою деятельность крестьянское</a:t>
            </a:r>
          </a:p>
          <a:p>
            <a:pPr marL="285750" indent="-285750" algn="just"/>
            <a:r>
              <a:rPr lang="ru-RU" b="1" dirty="0" smtClean="0"/>
              <a:t> (фермерское) хозяйство - победитель конкурса;</a:t>
            </a:r>
          </a:p>
          <a:p>
            <a:pPr marL="285750" indent="-285750">
              <a:buFontTx/>
              <a:buChar char="-"/>
            </a:pPr>
            <a:endParaRPr lang="ru-RU" b="1" dirty="0" smtClean="0">
              <a:latin typeface="Times New Roman" panose="02020603050405020304" pitchFamily="18" charset="0"/>
              <a:cs typeface="Times New Roman" panose="02020603050405020304" pitchFamily="18" charset="0"/>
            </a:endParaRPr>
          </a:p>
          <a:p>
            <a:pPr marL="285750" indent="-285750" algn="just"/>
            <a:r>
              <a:rPr lang="ru-RU" b="1" dirty="0" smtClean="0">
                <a:solidFill>
                  <a:srgbClr val="7030A0"/>
                </a:solidFill>
              </a:rPr>
              <a:t>разработку проектной документации для </a:t>
            </a:r>
          </a:p>
          <a:p>
            <a:pPr marL="285750" indent="-285750" algn="just"/>
            <a:r>
              <a:rPr lang="ru-RU" b="1" dirty="0" smtClean="0">
                <a:solidFill>
                  <a:srgbClr val="7030A0"/>
                </a:solidFill>
              </a:rPr>
              <a:t>строительства (реконструкции) производственных </a:t>
            </a:r>
          </a:p>
          <a:p>
            <a:pPr marL="285750" indent="-285750" algn="just"/>
            <a:r>
              <a:rPr lang="ru-RU" b="1" dirty="0" smtClean="0">
                <a:solidFill>
                  <a:srgbClr val="7030A0"/>
                </a:solidFill>
              </a:rPr>
              <a:t>и складских зданий, помещений, предназначенных</a:t>
            </a:r>
          </a:p>
          <a:p>
            <a:pPr marL="285750" indent="-285750" algn="just"/>
            <a:r>
              <a:rPr lang="ru-RU" b="1" dirty="0" smtClean="0">
                <a:solidFill>
                  <a:srgbClr val="7030A0"/>
                </a:solidFill>
              </a:rPr>
              <a:t>для производства, хранения и переработки</a:t>
            </a:r>
          </a:p>
          <a:p>
            <a:pPr marL="285750" indent="-285750" algn="just"/>
            <a:r>
              <a:rPr lang="ru-RU" b="1" dirty="0" smtClean="0">
                <a:solidFill>
                  <a:srgbClr val="7030A0"/>
                </a:solidFill>
              </a:rPr>
              <a:t>сельскохозяйственной продукции;</a:t>
            </a:r>
          </a:p>
          <a:p>
            <a:endParaRPr lang="ru-RU" b="1" dirty="0">
              <a:latin typeface="Times New Roman" panose="02020603050405020304" pitchFamily="18" charset="0"/>
              <a:cs typeface="Times New Roman" panose="02020603050405020304" pitchFamily="18" charset="0"/>
            </a:endParaRPr>
          </a:p>
          <a:p>
            <a:pPr marL="285750" indent="-285750"/>
            <a:r>
              <a:rPr lang="ru-RU" b="1" dirty="0" smtClean="0"/>
              <a:t>приобретение, строительство, ремонт и переустройство</a:t>
            </a:r>
          </a:p>
          <a:p>
            <a:pPr marL="285750" indent="-285750"/>
            <a:r>
              <a:rPr lang="ru-RU" b="1" dirty="0" smtClean="0"/>
              <a:t>производственных и складских зданий, помещений,</a:t>
            </a:r>
          </a:p>
          <a:p>
            <a:pPr marL="285750" indent="-285750"/>
            <a:r>
              <a:rPr lang="ru-RU" b="1" dirty="0" smtClean="0"/>
              <a:t>пристроек, инженерных сетей, заграждений </a:t>
            </a:r>
          </a:p>
          <a:p>
            <a:pPr marL="285750" indent="-285750"/>
            <a:r>
              <a:rPr lang="ru-RU" b="1" dirty="0" smtClean="0"/>
              <a:t>и сооружений, необходимых для производства, хранения </a:t>
            </a:r>
          </a:p>
          <a:p>
            <a:pPr marL="285750" indent="-285750"/>
            <a:r>
              <a:rPr lang="ru-RU" b="1" dirty="0" smtClean="0"/>
              <a:t>и переработки сельскохозяйственной продукции, а также </a:t>
            </a:r>
          </a:p>
          <a:p>
            <a:pPr marL="285750" indent="-285750"/>
            <a:r>
              <a:rPr lang="ru-RU" b="1" dirty="0" smtClean="0"/>
              <a:t>их регистрацию на территории муниципального образования</a:t>
            </a:r>
          </a:p>
          <a:p>
            <a:pPr marL="285750" indent="-285750"/>
            <a:r>
              <a:rPr lang="ru-RU" b="1" dirty="0" smtClean="0"/>
              <a:t>Кировской области, где осуществляет деятельность </a:t>
            </a:r>
          </a:p>
          <a:p>
            <a:pPr marL="285750" indent="-285750"/>
            <a:r>
              <a:rPr lang="ru-RU" b="1" dirty="0" smtClean="0"/>
              <a:t>крестьянское (фермерское) хозяйство - победитель конкурса;</a:t>
            </a:r>
          </a:p>
        </p:txBody>
      </p:sp>
      <p:pic>
        <p:nvPicPr>
          <p:cNvPr id="5" name="Рисунок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48264" y="1196752"/>
            <a:ext cx="1789706" cy="1188541"/>
          </a:xfrm>
          <a:prstGeom prst="rect">
            <a:avLst/>
          </a:prstGeom>
        </p:spPr>
      </p:pic>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6256" y="4077072"/>
            <a:ext cx="2016224" cy="1146440"/>
          </a:xfrm>
          <a:prstGeom prst="rect">
            <a:avLst/>
          </a:prstGeom>
        </p:spPr>
      </p:pic>
      <p:pic>
        <p:nvPicPr>
          <p:cNvPr id="8" name="Рисунок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92280" y="5373216"/>
            <a:ext cx="1656184" cy="1308527"/>
          </a:xfrm>
          <a:prstGeom prst="rect">
            <a:avLst/>
          </a:prstGeom>
        </p:spPr>
      </p:pic>
      <p:pic>
        <p:nvPicPr>
          <p:cNvPr id="9" name="Рисунок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76256" y="2564904"/>
            <a:ext cx="1986427" cy="1296144"/>
          </a:xfrm>
          <a:prstGeom prst="rect">
            <a:avLst/>
          </a:prstGeom>
        </p:spPr>
      </p:pic>
    </p:spTree>
    <p:extLst>
      <p:ext uri="{BB962C8B-B14F-4D97-AF65-F5344CB8AC3E}">
        <p14:creationId xmlns:p14="http://schemas.microsoft.com/office/powerpoint/2010/main" val="2020990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611560" y="188640"/>
            <a:ext cx="8136904" cy="1446550"/>
          </a:xfrm>
          <a:prstGeom prst="rect">
            <a:avLst/>
          </a:prstGeom>
          <a:noFill/>
        </p:spPr>
        <p:txBody>
          <a:bodyPr wrap="square" lIns="91440" tIns="45720" rIns="91440" bIns="45720">
            <a:spAutoFit/>
          </a:bodyPr>
          <a:lstStyle/>
          <a:p>
            <a:pPr algn="ctr"/>
            <a:r>
              <a:rPr lang="ru-RU" sz="2800" b="1" cap="none" spc="0" dirty="0" smtClean="0">
                <a:ln w="12700">
                  <a:solidFill>
                    <a:schemeClr val="accent3">
                      <a:lumMod val="50000"/>
                    </a:schemeClr>
                  </a:solidFill>
                  <a:prstDash val="solid"/>
                </a:ln>
                <a:solidFill>
                  <a:schemeClr val="accent6">
                    <a:lumMod val="75000"/>
                  </a:schemeClr>
                </a:solidFill>
                <a:effectLst>
                  <a:innerShdw blurRad="177800">
                    <a:schemeClr val="accent3">
                      <a:lumMod val="50000"/>
                    </a:schemeClr>
                  </a:innerShdw>
                </a:effectLst>
              </a:rPr>
              <a:t>Грант на поддержку начинающего фермера может быть </a:t>
            </a:r>
            <a:r>
              <a:rPr lang="ru-RU" sz="2800" b="1" dirty="0" smtClean="0">
                <a:ln w="12700">
                  <a:solidFill>
                    <a:schemeClr val="accent3">
                      <a:lumMod val="50000"/>
                    </a:schemeClr>
                  </a:solidFill>
                  <a:prstDash val="solid"/>
                </a:ln>
                <a:solidFill>
                  <a:schemeClr val="accent6">
                    <a:lumMod val="75000"/>
                  </a:schemeClr>
                </a:solidFill>
                <a:effectLst>
                  <a:innerShdw blurRad="177800">
                    <a:schemeClr val="accent3">
                      <a:lumMod val="50000"/>
                    </a:schemeClr>
                  </a:innerShdw>
                </a:effectLst>
              </a:rPr>
              <a:t>использован начинающими </a:t>
            </a:r>
            <a:r>
              <a:rPr lang="ru-RU" sz="2800" b="1" cap="none" spc="0" dirty="0" smtClean="0">
                <a:ln w="12700">
                  <a:solidFill>
                    <a:schemeClr val="accent3">
                      <a:lumMod val="50000"/>
                    </a:schemeClr>
                  </a:solidFill>
                  <a:prstDash val="solid"/>
                </a:ln>
                <a:solidFill>
                  <a:schemeClr val="accent6">
                    <a:lumMod val="75000"/>
                  </a:schemeClr>
                </a:solidFill>
                <a:effectLst>
                  <a:innerShdw blurRad="177800">
                    <a:schemeClr val="accent3">
                      <a:lumMod val="50000"/>
                    </a:schemeClr>
                  </a:innerShdw>
                </a:effectLst>
              </a:rPr>
              <a:t>фермерами на:</a:t>
            </a:r>
          </a:p>
          <a:p>
            <a:pPr algn="ctr"/>
            <a:endParaRPr lang="ru-RU" sz="3200" b="1" cap="none" spc="0" dirty="0">
              <a:ln w="12700">
                <a:solidFill>
                  <a:schemeClr val="accent3">
                    <a:lumMod val="50000"/>
                  </a:schemeClr>
                </a:solidFill>
                <a:prstDash val="solid"/>
              </a:ln>
              <a:solidFill>
                <a:schemeClr val="accent6">
                  <a:lumMod val="75000"/>
                </a:schemeClr>
              </a:solidFill>
              <a:effectLst>
                <a:innerShdw blurRad="177800">
                  <a:schemeClr val="accent3">
                    <a:lumMod val="50000"/>
                  </a:schemeClr>
                </a:innerShdw>
              </a:effectLst>
            </a:endParaRPr>
          </a:p>
        </p:txBody>
      </p:sp>
      <p:sp>
        <p:nvSpPr>
          <p:cNvPr id="4" name="TextBox 3"/>
          <p:cNvSpPr txBox="1"/>
          <p:nvPr/>
        </p:nvSpPr>
        <p:spPr>
          <a:xfrm>
            <a:off x="971600" y="804674"/>
            <a:ext cx="7632848" cy="6053326"/>
          </a:xfrm>
          <a:prstGeom prst="rect">
            <a:avLst/>
          </a:prstGeom>
          <a:noFill/>
        </p:spPr>
        <p:txBody>
          <a:bodyPr wrap="square" rtlCol="0">
            <a:spAutoFit/>
          </a:bodyPr>
          <a:lstStyle/>
          <a:p>
            <a:pPr marL="342900" indent="-342900"/>
            <a:endParaRPr lang="ru-RU" b="1" dirty="0" smtClean="0">
              <a:latin typeface="Times New Roman" panose="02020603050405020304" pitchFamily="18" charset="0"/>
              <a:cs typeface="Times New Roman" panose="02020603050405020304" pitchFamily="18" charset="0"/>
            </a:endParaRPr>
          </a:p>
          <a:p>
            <a:pPr marL="342900" indent="-342900">
              <a:buAutoNum type="arabicPeriod"/>
            </a:pPr>
            <a:endParaRPr lang="ru-RU" b="1" dirty="0" smtClean="0">
              <a:latin typeface="Times New Roman" panose="02020603050405020304" pitchFamily="18" charset="0"/>
              <a:cs typeface="Times New Roman" panose="02020603050405020304" pitchFamily="18" charset="0"/>
            </a:endParaRPr>
          </a:p>
          <a:p>
            <a:pPr marL="285750" indent="-285750"/>
            <a:r>
              <a:rPr lang="ru-RU" b="1" dirty="0" smtClean="0">
                <a:solidFill>
                  <a:srgbClr val="7030A0"/>
                </a:solidFill>
              </a:rPr>
              <a:t>подключение производственных и складских </a:t>
            </a:r>
          </a:p>
          <a:p>
            <a:pPr marL="285750" indent="-285750"/>
            <a:r>
              <a:rPr lang="ru-RU" b="1" dirty="0" smtClean="0">
                <a:solidFill>
                  <a:srgbClr val="7030A0"/>
                </a:solidFill>
              </a:rPr>
              <a:t>зданий, помещений, пристроек и сооружений, </a:t>
            </a:r>
          </a:p>
          <a:p>
            <a:pPr marL="285750" indent="-285750"/>
            <a:r>
              <a:rPr lang="ru-RU" b="1" dirty="0" smtClean="0">
                <a:solidFill>
                  <a:srgbClr val="7030A0"/>
                </a:solidFill>
              </a:rPr>
              <a:t>необходимых для производства, хранения и </a:t>
            </a:r>
          </a:p>
          <a:p>
            <a:pPr marL="285750" indent="-285750"/>
            <a:r>
              <a:rPr lang="ru-RU" b="1" dirty="0" smtClean="0">
                <a:solidFill>
                  <a:srgbClr val="7030A0"/>
                </a:solidFill>
              </a:rPr>
              <a:t>переработки  сельскохозяйственной продукции, </a:t>
            </a:r>
          </a:p>
          <a:p>
            <a:pPr marL="285750" indent="-285750"/>
            <a:r>
              <a:rPr lang="ru-RU" b="1" dirty="0" smtClean="0">
                <a:solidFill>
                  <a:srgbClr val="7030A0"/>
                </a:solidFill>
              </a:rPr>
              <a:t>к инженерным сетям - электрическим, </a:t>
            </a:r>
            <a:r>
              <a:rPr lang="ru-RU" b="1" dirty="0" err="1" smtClean="0">
                <a:solidFill>
                  <a:srgbClr val="7030A0"/>
                </a:solidFill>
              </a:rPr>
              <a:t>водо</a:t>
            </a:r>
            <a:r>
              <a:rPr lang="ru-RU" b="1" dirty="0" smtClean="0">
                <a:solidFill>
                  <a:srgbClr val="7030A0"/>
                </a:solidFill>
              </a:rPr>
              <a:t>-, </a:t>
            </a:r>
            <a:r>
              <a:rPr lang="ru-RU" b="1" dirty="0" err="1" smtClean="0">
                <a:solidFill>
                  <a:srgbClr val="7030A0"/>
                </a:solidFill>
              </a:rPr>
              <a:t>газо</a:t>
            </a:r>
            <a:r>
              <a:rPr lang="ru-RU" b="1" dirty="0" smtClean="0">
                <a:solidFill>
                  <a:srgbClr val="7030A0"/>
                </a:solidFill>
              </a:rPr>
              <a:t>- </a:t>
            </a:r>
          </a:p>
          <a:p>
            <a:pPr marL="285750" indent="-285750"/>
            <a:r>
              <a:rPr lang="ru-RU" b="1" dirty="0" smtClean="0">
                <a:solidFill>
                  <a:srgbClr val="7030A0"/>
                </a:solidFill>
              </a:rPr>
              <a:t>и теплопроводным сетям на территории</a:t>
            </a:r>
          </a:p>
          <a:p>
            <a:pPr marL="285750" indent="-285750"/>
            <a:r>
              <a:rPr lang="ru-RU" b="1" dirty="0" smtClean="0">
                <a:solidFill>
                  <a:srgbClr val="7030A0"/>
                </a:solidFill>
              </a:rPr>
              <a:t>муниципального образования Кировской области,</a:t>
            </a:r>
          </a:p>
          <a:p>
            <a:pPr marL="285750" indent="-285750"/>
            <a:r>
              <a:rPr lang="ru-RU" b="1" dirty="0" smtClean="0">
                <a:solidFill>
                  <a:srgbClr val="7030A0"/>
                </a:solidFill>
              </a:rPr>
              <a:t> где осуществляет деятельность крестьянское </a:t>
            </a:r>
          </a:p>
          <a:p>
            <a:pPr marL="285750" indent="-285750"/>
            <a:r>
              <a:rPr lang="ru-RU" b="1" dirty="0" smtClean="0">
                <a:solidFill>
                  <a:srgbClr val="7030A0"/>
                </a:solidFill>
              </a:rPr>
              <a:t>(фермерское) хозяйство - победитель конкурса;</a:t>
            </a:r>
          </a:p>
          <a:p>
            <a:pPr marL="285750" indent="-285750">
              <a:buFontTx/>
              <a:buChar char="-"/>
            </a:pPr>
            <a:endParaRPr lang="ru-RU" b="1" dirty="0" smtClean="0">
              <a:latin typeface="Times New Roman" panose="02020603050405020304" pitchFamily="18" charset="0"/>
              <a:cs typeface="Times New Roman" panose="02020603050405020304" pitchFamily="18" charset="0"/>
            </a:endParaRPr>
          </a:p>
          <a:p>
            <a:r>
              <a:rPr lang="ru-RU" b="1" dirty="0" smtClean="0">
                <a:solidFill>
                  <a:srgbClr val="FF0000"/>
                </a:solidFill>
              </a:rPr>
              <a:t> приобретение сельскохозяйственных животных, в том числе птицы                      (за исключением свиней)</a:t>
            </a: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56176" y="1484784"/>
            <a:ext cx="2304256" cy="2376264"/>
          </a:xfrm>
          <a:prstGeom prst="rect">
            <a:avLst/>
          </a:prstGeom>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9912" y="4509120"/>
            <a:ext cx="4392488" cy="2088232"/>
          </a:xfrm>
          <a:prstGeom prst="rect">
            <a:avLst/>
          </a:prstGeom>
        </p:spPr>
      </p:pic>
    </p:spTree>
    <p:extLst>
      <p:ext uri="{BB962C8B-B14F-4D97-AF65-F5344CB8AC3E}">
        <p14:creationId xmlns:p14="http://schemas.microsoft.com/office/powerpoint/2010/main" val="2020990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323528" y="154612"/>
            <a:ext cx="8496944" cy="1446550"/>
          </a:xfrm>
          <a:prstGeom prst="rect">
            <a:avLst/>
          </a:prstGeom>
          <a:noFill/>
        </p:spPr>
        <p:txBody>
          <a:bodyPr wrap="square" lIns="91440" tIns="45720" rIns="91440" bIns="45720">
            <a:spAutoFit/>
          </a:bodyPr>
          <a:lstStyle/>
          <a:p>
            <a:pPr algn="ctr"/>
            <a:r>
              <a:rPr lang="ru-RU" sz="2800" b="1" cap="none" spc="0" dirty="0" smtClean="0">
                <a:ln w="12700">
                  <a:solidFill>
                    <a:schemeClr val="accent3">
                      <a:lumMod val="50000"/>
                    </a:schemeClr>
                  </a:solidFill>
                  <a:prstDash val="solid"/>
                </a:ln>
                <a:solidFill>
                  <a:schemeClr val="accent6">
                    <a:lumMod val="75000"/>
                  </a:schemeClr>
                </a:solidFill>
                <a:effectLst>
                  <a:innerShdw blurRad="177800">
                    <a:schemeClr val="accent3">
                      <a:lumMod val="50000"/>
                    </a:schemeClr>
                  </a:innerShdw>
                </a:effectLst>
              </a:rPr>
              <a:t>Грант на поддержку начинающего фермера может быть </a:t>
            </a:r>
            <a:r>
              <a:rPr lang="ru-RU" sz="2800" b="1" dirty="0" smtClean="0">
                <a:ln w="12700">
                  <a:solidFill>
                    <a:schemeClr val="accent3">
                      <a:lumMod val="50000"/>
                    </a:schemeClr>
                  </a:solidFill>
                  <a:prstDash val="solid"/>
                </a:ln>
                <a:solidFill>
                  <a:schemeClr val="accent6">
                    <a:lumMod val="75000"/>
                  </a:schemeClr>
                </a:solidFill>
                <a:effectLst>
                  <a:innerShdw blurRad="177800">
                    <a:schemeClr val="accent3">
                      <a:lumMod val="50000"/>
                    </a:schemeClr>
                  </a:innerShdw>
                </a:effectLst>
              </a:rPr>
              <a:t>использован начинающими </a:t>
            </a:r>
            <a:r>
              <a:rPr lang="ru-RU" sz="2800" b="1" cap="none" spc="0" dirty="0" smtClean="0">
                <a:ln w="12700">
                  <a:solidFill>
                    <a:schemeClr val="accent3">
                      <a:lumMod val="50000"/>
                    </a:schemeClr>
                  </a:solidFill>
                  <a:prstDash val="solid"/>
                </a:ln>
                <a:solidFill>
                  <a:schemeClr val="accent6">
                    <a:lumMod val="75000"/>
                  </a:schemeClr>
                </a:solidFill>
                <a:effectLst>
                  <a:innerShdw blurRad="177800">
                    <a:schemeClr val="accent3">
                      <a:lumMod val="50000"/>
                    </a:schemeClr>
                  </a:innerShdw>
                </a:effectLst>
              </a:rPr>
              <a:t>фермерами на:</a:t>
            </a:r>
          </a:p>
          <a:p>
            <a:pPr algn="ctr"/>
            <a:endParaRPr lang="ru-RU" sz="3200" b="1" cap="none" spc="0" dirty="0">
              <a:ln w="12700">
                <a:solidFill>
                  <a:schemeClr val="accent3">
                    <a:lumMod val="50000"/>
                  </a:schemeClr>
                </a:solidFill>
                <a:prstDash val="solid"/>
              </a:ln>
              <a:solidFill>
                <a:schemeClr val="accent6">
                  <a:lumMod val="75000"/>
                </a:schemeClr>
              </a:solidFill>
              <a:effectLst>
                <a:innerShdw blurRad="177800">
                  <a:schemeClr val="accent3">
                    <a:lumMod val="50000"/>
                  </a:schemeClr>
                </a:innerShdw>
              </a:effectLst>
            </a:endParaRPr>
          </a:p>
        </p:txBody>
      </p:sp>
      <p:sp>
        <p:nvSpPr>
          <p:cNvPr id="4" name="TextBox 3"/>
          <p:cNvSpPr txBox="1"/>
          <p:nvPr/>
        </p:nvSpPr>
        <p:spPr>
          <a:xfrm>
            <a:off x="820700" y="1052736"/>
            <a:ext cx="7632848" cy="5632311"/>
          </a:xfrm>
          <a:prstGeom prst="rect">
            <a:avLst/>
          </a:prstGeom>
          <a:noFill/>
        </p:spPr>
        <p:txBody>
          <a:bodyPr wrap="square" rtlCol="0">
            <a:spAutoFit/>
          </a:bodyPr>
          <a:lstStyle/>
          <a:p>
            <a:pPr marL="342900" indent="-342900"/>
            <a:endParaRPr lang="ru-RU" b="1" dirty="0" smtClean="0">
              <a:latin typeface="Times New Roman" panose="02020603050405020304" pitchFamily="18" charset="0"/>
              <a:cs typeface="Times New Roman" panose="02020603050405020304" pitchFamily="18" charset="0"/>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r>
              <a:rPr lang="ru-RU" b="1" dirty="0" smtClean="0">
                <a:solidFill>
                  <a:srgbClr val="7030A0"/>
                </a:solidFill>
              </a:rPr>
              <a:t> </a:t>
            </a: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FF0000"/>
              </a:solidFill>
            </a:endParaRPr>
          </a:p>
          <a:p>
            <a:endParaRPr lang="ru-RU" b="1" dirty="0" smtClean="0">
              <a:solidFill>
                <a:srgbClr val="FF0000"/>
              </a:solidFill>
            </a:endParaRPr>
          </a:p>
          <a:p>
            <a:endParaRPr lang="ru-RU" b="1" dirty="0" smtClean="0">
              <a:solidFill>
                <a:srgbClr val="FF0000"/>
              </a:solidFill>
            </a:endParaRPr>
          </a:p>
          <a:p>
            <a:pPr marL="285750" indent="-285750">
              <a:buFontTx/>
              <a:buChar char="-"/>
            </a:pPr>
            <a:endParaRPr lang="ru-RU" b="1" dirty="0" smtClean="0">
              <a:solidFill>
                <a:srgbClr val="7030A0"/>
              </a:solidFill>
            </a:endParaRPr>
          </a:p>
          <a:p>
            <a:pPr marL="285750" indent="-285750">
              <a:buFontTx/>
              <a:buChar char="-"/>
            </a:pPr>
            <a:endParaRPr lang="ru-RU" b="1" dirty="0" smtClean="0">
              <a:latin typeface="Times New Roman" panose="02020603050405020304" pitchFamily="18" charset="0"/>
              <a:cs typeface="Times New Roman" panose="02020603050405020304" pitchFamily="18" charset="0"/>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827584" y="1412776"/>
            <a:ext cx="6022796" cy="400110"/>
          </a:xfrm>
          <a:prstGeom prst="rect">
            <a:avLst/>
          </a:prstGeom>
        </p:spPr>
        <p:txBody>
          <a:bodyPr wrap="square">
            <a:spAutoFit/>
          </a:bodyPr>
          <a:lstStyle/>
          <a:p>
            <a:pPr algn="ctr"/>
            <a:r>
              <a:rPr lang="ru-RU" b="1" dirty="0" smtClean="0">
                <a:solidFill>
                  <a:srgbClr val="FF0000"/>
                </a:solidFill>
              </a:rPr>
              <a:t>               </a:t>
            </a:r>
            <a:r>
              <a:rPr lang="ru-RU" sz="2000" b="1" dirty="0" smtClean="0">
                <a:solidFill>
                  <a:srgbClr val="FF0000"/>
                </a:solidFill>
              </a:rPr>
              <a:t>Приобретение рыбопосадочного материала</a:t>
            </a:r>
            <a:endParaRPr lang="ru-RU" sz="2000" b="1" dirty="0">
              <a:solidFill>
                <a:srgbClr val="FF0000"/>
              </a:solidFill>
            </a:endParaRPr>
          </a:p>
        </p:txBody>
      </p:sp>
      <p:pic>
        <p:nvPicPr>
          <p:cNvPr id="24577" name="Picture 1" descr="D:\lyuban_rybkhoz_yerch_tutby_phsl_20160727_yyd_165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1600" y="1903094"/>
            <a:ext cx="7272808" cy="4046185"/>
          </a:xfrm>
          <a:prstGeom prst="rect">
            <a:avLst/>
          </a:prstGeom>
          <a:noFill/>
        </p:spPr>
      </p:pic>
    </p:spTree>
    <p:extLst>
      <p:ext uri="{BB962C8B-B14F-4D97-AF65-F5344CB8AC3E}">
        <p14:creationId xmlns:p14="http://schemas.microsoft.com/office/powerpoint/2010/main" val="2020990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467544" y="154612"/>
            <a:ext cx="8280920" cy="1446550"/>
          </a:xfrm>
          <a:prstGeom prst="rect">
            <a:avLst/>
          </a:prstGeom>
          <a:noFill/>
        </p:spPr>
        <p:txBody>
          <a:bodyPr wrap="square" lIns="91440" tIns="45720" rIns="91440" bIns="45720">
            <a:spAutoFit/>
          </a:bodyPr>
          <a:lstStyle/>
          <a:p>
            <a:pPr algn="ctr"/>
            <a:r>
              <a:rPr lang="ru-RU" sz="2800" b="1" cap="none" spc="0" dirty="0" smtClean="0">
                <a:ln w="12700">
                  <a:solidFill>
                    <a:schemeClr val="accent3">
                      <a:lumMod val="50000"/>
                    </a:schemeClr>
                  </a:solidFill>
                  <a:prstDash val="solid"/>
                </a:ln>
                <a:solidFill>
                  <a:schemeClr val="accent6">
                    <a:lumMod val="75000"/>
                  </a:schemeClr>
                </a:solidFill>
                <a:effectLst>
                  <a:innerShdw blurRad="177800">
                    <a:schemeClr val="accent3">
                      <a:lumMod val="50000"/>
                    </a:schemeClr>
                  </a:innerShdw>
                </a:effectLst>
              </a:rPr>
              <a:t>Грант на поддержку начинающего фермера может быть </a:t>
            </a:r>
            <a:r>
              <a:rPr lang="ru-RU" sz="2800" b="1" dirty="0" smtClean="0">
                <a:ln w="12700">
                  <a:solidFill>
                    <a:schemeClr val="accent3">
                      <a:lumMod val="50000"/>
                    </a:schemeClr>
                  </a:solidFill>
                  <a:prstDash val="solid"/>
                </a:ln>
                <a:solidFill>
                  <a:schemeClr val="accent6">
                    <a:lumMod val="75000"/>
                  </a:schemeClr>
                </a:solidFill>
                <a:effectLst>
                  <a:innerShdw blurRad="177800">
                    <a:schemeClr val="accent3">
                      <a:lumMod val="50000"/>
                    </a:schemeClr>
                  </a:innerShdw>
                </a:effectLst>
              </a:rPr>
              <a:t>использован</a:t>
            </a:r>
            <a:r>
              <a:rPr lang="ru-RU" sz="2800" b="1" cap="none" spc="0" dirty="0" smtClean="0">
                <a:ln w="12700">
                  <a:solidFill>
                    <a:schemeClr val="accent3">
                      <a:lumMod val="50000"/>
                    </a:schemeClr>
                  </a:solidFill>
                  <a:prstDash val="solid"/>
                </a:ln>
                <a:solidFill>
                  <a:schemeClr val="accent6">
                    <a:lumMod val="75000"/>
                  </a:schemeClr>
                </a:solidFill>
                <a:effectLst>
                  <a:innerShdw blurRad="177800">
                    <a:schemeClr val="accent3">
                      <a:lumMod val="50000"/>
                    </a:schemeClr>
                  </a:innerShdw>
                </a:effectLst>
              </a:rPr>
              <a:t> начинающими фермерами на:</a:t>
            </a:r>
          </a:p>
          <a:p>
            <a:pPr algn="ctr"/>
            <a:endParaRPr lang="ru-RU" sz="3200" b="1" cap="none" spc="0" dirty="0">
              <a:ln w="12700">
                <a:solidFill>
                  <a:schemeClr val="accent3">
                    <a:lumMod val="50000"/>
                  </a:schemeClr>
                </a:solidFill>
                <a:prstDash val="solid"/>
              </a:ln>
              <a:solidFill>
                <a:schemeClr val="accent6">
                  <a:lumMod val="75000"/>
                </a:schemeClr>
              </a:solidFill>
              <a:effectLst>
                <a:innerShdw blurRad="177800">
                  <a:schemeClr val="accent3">
                    <a:lumMod val="50000"/>
                  </a:schemeClr>
                </a:innerShdw>
              </a:effectLst>
            </a:endParaRPr>
          </a:p>
        </p:txBody>
      </p:sp>
      <p:sp>
        <p:nvSpPr>
          <p:cNvPr id="4" name="TextBox 3"/>
          <p:cNvSpPr txBox="1"/>
          <p:nvPr/>
        </p:nvSpPr>
        <p:spPr>
          <a:xfrm>
            <a:off x="820700" y="1124744"/>
            <a:ext cx="7632848" cy="7582337"/>
          </a:xfrm>
          <a:prstGeom prst="rect">
            <a:avLst/>
          </a:prstGeom>
          <a:noFill/>
        </p:spPr>
        <p:txBody>
          <a:bodyPr wrap="square" rtlCol="0">
            <a:spAutoFit/>
          </a:bodyPr>
          <a:lstStyle/>
          <a:p>
            <a:pPr marL="342900" indent="-342900"/>
            <a:endParaRPr lang="ru-RU" b="1" dirty="0" smtClean="0">
              <a:latin typeface="Times New Roman" panose="02020603050405020304" pitchFamily="18" charset="0"/>
              <a:cs typeface="Times New Roman" panose="02020603050405020304" pitchFamily="18" charset="0"/>
            </a:endParaRPr>
          </a:p>
          <a:p>
            <a:r>
              <a:rPr lang="ru-RU" b="1" dirty="0" smtClean="0">
                <a:solidFill>
                  <a:srgbClr val="7030A0"/>
                </a:solidFill>
              </a:rPr>
              <a:t>приобретение сельскохозяйственной техники и навесного оборудования, грузового автомобильного транспорта, оборудования для производства и переработки сельскохозяйственной продукции (срок эксплуатации которых не превышает 3 лет). Перечень указанной техники, грузового автомобильного транспорта и оборудования утвержден </a:t>
            </a:r>
            <a:r>
              <a:rPr lang="ru-RU" b="1" dirty="0" smtClean="0">
                <a:solidFill>
                  <a:srgbClr val="FF0000"/>
                </a:solidFill>
              </a:rPr>
              <a:t>правовым актом министерства;</a:t>
            </a: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r>
              <a:rPr lang="ru-RU" b="1" dirty="0" smtClean="0">
                <a:solidFill>
                  <a:srgbClr val="7030A0"/>
                </a:solidFill>
              </a:rPr>
              <a:t> </a:t>
            </a: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FF0000"/>
              </a:solidFill>
            </a:endParaRPr>
          </a:p>
          <a:p>
            <a:endParaRPr lang="ru-RU" b="1" dirty="0" smtClean="0">
              <a:solidFill>
                <a:srgbClr val="FF0000"/>
              </a:solidFill>
            </a:endParaRPr>
          </a:p>
          <a:p>
            <a:endParaRPr lang="ru-RU" b="1" dirty="0" smtClean="0">
              <a:solidFill>
                <a:srgbClr val="FF0000"/>
              </a:solidFill>
            </a:endParaRPr>
          </a:p>
          <a:p>
            <a:pPr marL="285750" indent="-285750">
              <a:buFontTx/>
              <a:buChar char="-"/>
            </a:pPr>
            <a:endParaRPr lang="ru-RU" b="1" dirty="0" smtClean="0">
              <a:solidFill>
                <a:srgbClr val="7030A0"/>
              </a:solidFill>
            </a:endParaRPr>
          </a:p>
          <a:p>
            <a:pPr marL="285750" indent="-285750">
              <a:buFontTx/>
              <a:buChar char="-"/>
            </a:pPr>
            <a:endParaRPr lang="ru-RU" b="1" dirty="0" smtClean="0">
              <a:latin typeface="Times New Roman" panose="02020603050405020304" pitchFamily="18" charset="0"/>
              <a:cs typeface="Times New Roman" panose="02020603050405020304" pitchFamily="18" charset="0"/>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475656" y="3068960"/>
            <a:ext cx="6264696" cy="3456384"/>
          </a:xfrm>
          <a:prstGeom prst="rect">
            <a:avLst/>
          </a:prstGeom>
        </p:spPr>
      </p:pic>
    </p:spTree>
    <p:extLst>
      <p:ext uri="{BB962C8B-B14F-4D97-AF65-F5344CB8AC3E}">
        <p14:creationId xmlns:p14="http://schemas.microsoft.com/office/powerpoint/2010/main" val="2020990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467544" y="154612"/>
            <a:ext cx="8208912" cy="1446550"/>
          </a:xfrm>
          <a:prstGeom prst="rect">
            <a:avLst/>
          </a:prstGeom>
          <a:noFill/>
        </p:spPr>
        <p:txBody>
          <a:bodyPr wrap="square" lIns="91440" tIns="45720" rIns="91440" bIns="45720">
            <a:spAutoFit/>
          </a:bodyPr>
          <a:lstStyle/>
          <a:p>
            <a:pPr algn="ctr"/>
            <a:r>
              <a:rPr lang="ru-RU" sz="2800" b="1" cap="none" spc="0" dirty="0" smtClean="0">
                <a:ln w="12700">
                  <a:solidFill>
                    <a:schemeClr val="accent3">
                      <a:lumMod val="50000"/>
                    </a:schemeClr>
                  </a:solidFill>
                  <a:prstDash val="solid"/>
                </a:ln>
                <a:solidFill>
                  <a:schemeClr val="accent6">
                    <a:lumMod val="75000"/>
                  </a:schemeClr>
                </a:solidFill>
                <a:effectLst>
                  <a:innerShdw blurRad="177800">
                    <a:schemeClr val="accent3">
                      <a:lumMod val="50000"/>
                    </a:schemeClr>
                  </a:innerShdw>
                </a:effectLst>
              </a:rPr>
              <a:t>Грант на поддержку начинающего фермера может быть</a:t>
            </a:r>
            <a:r>
              <a:rPr lang="ru-RU" sz="2800" b="1" dirty="0" smtClean="0">
                <a:ln w="12700">
                  <a:solidFill>
                    <a:schemeClr val="accent3">
                      <a:lumMod val="50000"/>
                    </a:schemeClr>
                  </a:solidFill>
                  <a:prstDash val="solid"/>
                </a:ln>
                <a:solidFill>
                  <a:schemeClr val="accent6">
                    <a:lumMod val="75000"/>
                  </a:schemeClr>
                </a:solidFill>
                <a:effectLst>
                  <a:innerShdw blurRad="177800">
                    <a:schemeClr val="accent3">
                      <a:lumMod val="50000"/>
                    </a:schemeClr>
                  </a:innerShdw>
                </a:effectLst>
              </a:rPr>
              <a:t> использован</a:t>
            </a:r>
            <a:r>
              <a:rPr lang="ru-RU" sz="2800" b="1" cap="none" spc="0" dirty="0" smtClean="0">
                <a:ln w="12700">
                  <a:solidFill>
                    <a:schemeClr val="accent3">
                      <a:lumMod val="50000"/>
                    </a:schemeClr>
                  </a:solidFill>
                  <a:prstDash val="solid"/>
                </a:ln>
                <a:solidFill>
                  <a:schemeClr val="accent6">
                    <a:lumMod val="75000"/>
                  </a:schemeClr>
                </a:solidFill>
                <a:effectLst>
                  <a:innerShdw blurRad="177800">
                    <a:schemeClr val="accent3">
                      <a:lumMod val="50000"/>
                    </a:schemeClr>
                  </a:innerShdw>
                </a:effectLst>
              </a:rPr>
              <a:t> начинающими фермерами на:</a:t>
            </a:r>
          </a:p>
          <a:p>
            <a:pPr algn="ctr"/>
            <a:endParaRPr lang="ru-RU" sz="3200" b="1" cap="none" spc="0" dirty="0">
              <a:ln w="12700">
                <a:solidFill>
                  <a:schemeClr val="accent3">
                    <a:lumMod val="50000"/>
                  </a:schemeClr>
                </a:solidFill>
                <a:prstDash val="solid"/>
              </a:ln>
              <a:solidFill>
                <a:schemeClr val="accent6">
                  <a:lumMod val="75000"/>
                </a:schemeClr>
              </a:solidFill>
              <a:effectLst>
                <a:innerShdw blurRad="177800">
                  <a:schemeClr val="accent3">
                    <a:lumMod val="50000"/>
                  </a:schemeClr>
                </a:innerShdw>
              </a:effectLst>
            </a:endParaRPr>
          </a:p>
        </p:txBody>
      </p:sp>
      <p:sp>
        <p:nvSpPr>
          <p:cNvPr id="4" name="TextBox 3"/>
          <p:cNvSpPr txBox="1"/>
          <p:nvPr/>
        </p:nvSpPr>
        <p:spPr>
          <a:xfrm>
            <a:off x="820700" y="1052736"/>
            <a:ext cx="7632848" cy="5632311"/>
          </a:xfrm>
          <a:prstGeom prst="rect">
            <a:avLst/>
          </a:prstGeom>
          <a:noFill/>
        </p:spPr>
        <p:txBody>
          <a:bodyPr wrap="square" rtlCol="0">
            <a:spAutoFit/>
          </a:bodyPr>
          <a:lstStyle/>
          <a:p>
            <a:pPr marL="342900" indent="-342900"/>
            <a:endParaRPr lang="ru-RU" b="1" dirty="0" smtClean="0">
              <a:latin typeface="Times New Roman" panose="02020603050405020304" pitchFamily="18" charset="0"/>
              <a:cs typeface="Times New Roman" panose="02020603050405020304" pitchFamily="18" charset="0"/>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r>
              <a:rPr lang="ru-RU" b="1" dirty="0" smtClean="0">
                <a:solidFill>
                  <a:srgbClr val="7030A0"/>
                </a:solidFill>
              </a:rPr>
              <a:t> </a:t>
            </a: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FF0000"/>
              </a:solidFill>
            </a:endParaRPr>
          </a:p>
          <a:p>
            <a:endParaRPr lang="ru-RU" b="1" dirty="0" smtClean="0">
              <a:solidFill>
                <a:srgbClr val="FF0000"/>
              </a:solidFill>
            </a:endParaRPr>
          </a:p>
          <a:p>
            <a:endParaRPr lang="ru-RU" b="1" dirty="0" smtClean="0">
              <a:solidFill>
                <a:srgbClr val="FF0000"/>
              </a:solidFill>
            </a:endParaRPr>
          </a:p>
          <a:p>
            <a:pPr marL="285750" indent="-285750">
              <a:buFontTx/>
              <a:buChar char="-"/>
            </a:pPr>
            <a:endParaRPr lang="ru-RU" b="1" dirty="0" smtClean="0">
              <a:solidFill>
                <a:srgbClr val="7030A0"/>
              </a:solidFill>
            </a:endParaRPr>
          </a:p>
          <a:p>
            <a:pPr marL="285750" indent="-285750">
              <a:buFontTx/>
              <a:buChar char="-"/>
            </a:pPr>
            <a:endParaRPr lang="ru-RU" b="1" dirty="0" smtClean="0">
              <a:latin typeface="Times New Roman" panose="02020603050405020304" pitchFamily="18" charset="0"/>
              <a:cs typeface="Times New Roman" panose="02020603050405020304" pitchFamily="18" charset="0"/>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899592" y="1052736"/>
            <a:ext cx="7416824" cy="707886"/>
          </a:xfrm>
          <a:prstGeom prst="rect">
            <a:avLst/>
          </a:prstGeom>
        </p:spPr>
        <p:txBody>
          <a:bodyPr wrap="square">
            <a:spAutoFit/>
          </a:bodyPr>
          <a:lstStyle/>
          <a:p>
            <a:pPr lvl="0" algn="ctr"/>
            <a:r>
              <a:rPr lang="ru-RU" sz="2000" b="1" dirty="0" smtClean="0">
                <a:solidFill>
                  <a:srgbClr val="FF0000"/>
                </a:solidFill>
              </a:rPr>
              <a:t>Приобретение автономных источников </a:t>
            </a:r>
            <a:r>
              <a:rPr lang="ru-RU" sz="2000" b="1" dirty="0" err="1" smtClean="0">
                <a:solidFill>
                  <a:srgbClr val="FF0000"/>
                </a:solidFill>
              </a:rPr>
              <a:t>электро</a:t>
            </a:r>
            <a:r>
              <a:rPr lang="ru-RU" sz="2000" b="1" dirty="0" smtClean="0">
                <a:solidFill>
                  <a:srgbClr val="FF0000"/>
                </a:solidFill>
              </a:rPr>
              <a:t>-, </a:t>
            </a:r>
            <a:r>
              <a:rPr lang="ru-RU" sz="2000" b="1" dirty="0" err="1" smtClean="0">
                <a:solidFill>
                  <a:srgbClr val="FF0000"/>
                </a:solidFill>
              </a:rPr>
              <a:t>газо</a:t>
            </a:r>
            <a:r>
              <a:rPr lang="ru-RU" sz="2000" b="1" dirty="0" smtClean="0">
                <a:solidFill>
                  <a:srgbClr val="FF0000"/>
                </a:solidFill>
              </a:rPr>
              <a:t>- и водоснабжения</a:t>
            </a:r>
          </a:p>
        </p:txBody>
      </p:sp>
      <p:pic>
        <p:nvPicPr>
          <p:cNvPr id="91138" name="Picture 2" descr="Генератор HONDA HG 5500 (S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568" y="1916832"/>
            <a:ext cx="3240360" cy="3024336"/>
          </a:xfrm>
          <a:prstGeom prst="rect">
            <a:avLst/>
          </a:prstGeom>
          <a:noFill/>
        </p:spPr>
      </p:pic>
      <p:pic>
        <p:nvPicPr>
          <p:cNvPr id="91139" name="Picture 3" descr="D:\avtonomvo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39752" y="3833664"/>
            <a:ext cx="3816425" cy="3024336"/>
          </a:xfrm>
          <a:prstGeom prst="rect">
            <a:avLst/>
          </a:prstGeom>
          <a:noFill/>
        </p:spPr>
      </p:pic>
      <p:pic>
        <p:nvPicPr>
          <p:cNvPr id="91141" name="Picture 5" descr="https://limens.com.ua/wp-content/uploads/2019/09/kot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20072" y="1916832"/>
            <a:ext cx="3600400" cy="2788881"/>
          </a:xfrm>
          <a:prstGeom prst="rect">
            <a:avLst/>
          </a:prstGeom>
          <a:noFill/>
        </p:spPr>
      </p:pic>
    </p:spTree>
    <p:extLst>
      <p:ext uri="{BB962C8B-B14F-4D97-AF65-F5344CB8AC3E}">
        <p14:creationId xmlns:p14="http://schemas.microsoft.com/office/powerpoint/2010/main" val="20209908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683568" y="188640"/>
            <a:ext cx="8208912" cy="1446550"/>
          </a:xfrm>
          <a:prstGeom prst="rect">
            <a:avLst/>
          </a:prstGeom>
          <a:noFill/>
        </p:spPr>
        <p:txBody>
          <a:bodyPr wrap="square" lIns="91440" tIns="45720" rIns="91440" bIns="45720">
            <a:spAutoFit/>
          </a:bodyPr>
          <a:lstStyle/>
          <a:p>
            <a:pPr algn="ctr"/>
            <a:r>
              <a:rPr lang="ru-RU" sz="2800" b="1" cap="none" spc="0" dirty="0" smtClean="0">
                <a:ln w="12700">
                  <a:solidFill>
                    <a:schemeClr val="accent3">
                      <a:lumMod val="50000"/>
                    </a:schemeClr>
                  </a:solidFill>
                  <a:prstDash val="solid"/>
                </a:ln>
                <a:solidFill>
                  <a:schemeClr val="accent6">
                    <a:lumMod val="75000"/>
                  </a:schemeClr>
                </a:solidFill>
                <a:effectLst>
                  <a:innerShdw blurRad="177800">
                    <a:schemeClr val="accent3">
                      <a:lumMod val="50000"/>
                    </a:schemeClr>
                  </a:innerShdw>
                </a:effectLst>
              </a:rPr>
              <a:t>Грант на поддержку начинающего фермера может быть</a:t>
            </a:r>
            <a:r>
              <a:rPr lang="ru-RU" sz="2800" b="1" dirty="0" smtClean="0">
                <a:ln w="12700">
                  <a:solidFill>
                    <a:schemeClr val="accent3">
                      <a:lumMod val="50000"/>
                    </a:schemeClr>
                  </a:solidFill>
                  <a:prstDash val="solid"/>
                </a:ln>
                <a:solidFill>
                  <a:schemeClr val="accent6">
                    <a:lumMod val="75000"/>
                  </a:schemeClr>
                </a:solidFill>
                <a:effectLst>
                  <a:innerShdw blurRad="177800">
                    <a:schemeClr val="accent3">
                      <a:lumMod val="50000"/>
                    </a:schemeClr>
                  </a:innerShdw>
                </a:effectLst>
              </a:rPr>
              <a:t> использован</a:t>
            </a:r>
            <a:r>
              <a:rPr lang="ru-RU" sz="2800" b="1" cap="none" spc="0" dirty="0" smtClean="0">
                <a:ln w="12700">
                  <a:solidFill>
                    <a:schemeClr val="accent3">
                      <a:lumMod val="50000"/>
                    </a:schemeClr>
                  </a:solidFill>
                  <a:prstDash val="solid"/>
                </a:ln>
                <a:solidFill>
                  <a:schemeClr val="accent6">
                    <a:lumMod val="75000"/>
                  </a:schemeClr>
                </a:solidFill>
                <a:effectLst>
                  <a:innerShdw blurRad="177800">
                    <a:schemeClr val="accent3">
                      <a:lumMod val="50000"/>
                    </a:schemeClr>
                  </a:innerShdw>
                </a:effectLst>
              </a:rPr>
              <a:t> начинающими фермерами на:</a:t>
            </a:r>
          </a:p>
          <a:p>
            <a:pPr algn="ctr"/>
            <a:endParaRPr lang="ru-RU" sz="3200" b="1" cap="none" spc="0" dirty="0">
              <a:ln w="12700">
                <a:solidFill>
                  <a:schemeClr val="accent3">
                    <a:lumMod val="50000"/>
                  </a:schemeClr>
                </a:solidFill>
                <a:prstDash val="solid"/>
              </a:ln>
              <a:solidFill>
                <a:schemeClr val="accent6">
                  <a:lumMod val="75000"/>
                </a:schemeClr>
              </a:solidFill>
              <a:effectLst>
                <a:innerShdw blurRad="177800">
                  <a:schemeClr val="accent3">
                    <a:lumMod val="50000"/>
                  </a:schemeClr>
                </a:innerShdw>
              </a:effectLst>
            </a:endParaRPr>
          </a:p>
        </p:txBody>
      </p:sp>
      <p:sp>
        <p:nvSpPr>
          <p:cNvPr id="4" name="TextBox 3"/>
          <p:cNvSpPr txBox="1"/>
          <p:nvPr/>
        </p:nvSpPr>
        <p:spPr>
          <a:xfrm>
            <a:off x="820700" y="1052736"/>
            <a:ext cx="7632848" cy="7017306"/>
          </a:xfrm>
          <a:prstGeom prst="rect">
            <a:avLst/>
          </a:prstGeom>
          <a:noFill/>
        </p:spPr>
        <p:txBody>
          <a:bodyPr wrap="square" rtlCol="0">
            <a:spAutoFit/>
          </a:bodyPr>
          <a:lstStyle/>
          <a:p>
            <a:pPr marL="342900" indent="-342900"/>
            <a:endParaRPr lang="ru-RU" b="1" dirty="0" smtClean="0">
              <a:latin typeface="Times New Roman" panose="02020603050405020304" pitchFamily="18" charset="0"/>
              <a:cs typeface="Times New Roman" panose="02020603050405020304" pitchFamily="18" charset="0"/>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r>
              <a:rPr lang="ru-RU" b="1" dirty="0" smtClean="0">
                <a:solidFill>
                  <a:srgbClr val="7030A0"/>
                </a:solidFill>
              </a:rPr>
              <a:t> </a:t>
            </a: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FF0000"/>
              </a:solidFill>
            </a:endParaRPr>
          </a:p>
          <a:p>
            <a:endParaRPr lang="ru-RU" b="1" dirty="0" smtClean="0">
              <a:solidFill>
                <a:srgbClr val="FF0000"/>
              </a:solidFill>
            </a:endParaRPr>
          </a:p>
          <a:p>
            <a:endParaRPr lang="ru-RU" b="1" dirty="0" smtClean="0">
              <a:solidFill>
                <a:srgbClr val="FF0000"/>
              </a:solidFill>
            </a:endParaRPr>
          </a:p>
          <a:p>
            <a:pPr marL="285750" indent="-285750">
              <a:buFontTx/>
              <a:buChar char="-"/>
            </a:pPr>
            <a:endParaRPr lang="ru-RU" b="1" dirty="0" smtClean="0">
              <a:solidFill>
                <a:srgbClr val="7030A0"/>
              </a:solidFill>
            </a:endParaRPr>
          </a:p>
          <a:p>
            <a:pPr marL="285750" indent="-285750">
              <a:buFontTx/>
              <a:buChar char="-"/>
            </a:pPr>
            <a:endParaRPr lang="ru-RU" b="1" dirty="0" smtClean="0">
              <a:latin typeface="Times New Roman" panose="02020603050405020304" pitchFamily="18" charset="0"/>
              <a:cs typeface="Times New Roman" panose="02020603050405020304" pitchFamily="18" charset="0"/>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a:latin typeface="Times New Roman" panose="02020603050405020304" pitchFamily="18" charset="0"/>
              <a:cs typeface="Times New Roman" panose="02020603050405020304" pitchFamily="18" charset="0"/>
            </a:endParaRPr>
          </a:p>
        </p:txBody>
      </p:sp>
      <p:sp>
        <p:nvSpPr>
          <p:cNvPr id="90113" name="Rectangle 1"/>
          <p:cNvSpPr>
            <a:spLocks noChangeArrowheads="1"/>
          </p:cNvSpPr>
          <p:nvPr/>
        </p:nvSpPr>
        <p:spPr bwMode="auto">
          <a:xfrm>
            <a:off x="611560" y="-11043"/>
            <a:ext cx="8207896" cy="49244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just" fontAlgn="base">
              <a:spcBef>
                <a:spcPct val="0"/>
              </a:spcBef>
              <a:spcAft>
                <a:spcPct val="0"/>
              </a:spcAft>
            </a:pPr>
            <a:endParaRPr kumimoji="0" lang="ru-RU" sz="1600" b="1" i="0" u="none" strike="noStrike" cap="none" normalizeH="0" baseline="0" dirty="0" smtClean="0">
              <a:ln>
                <a:noFill/>
              </a:ln>
              <a:effectLst/>
              <a:latin typeface="+mj-lt"/>
              <a:ea typeface="Times New Roman" pitchFamily="18" charset="0"/>
              <a:cs typeface="Arial" pitchFamily="34" charset="0"/>
            </a:endParaRPr>
          </a:p>
          <a:p>
            <a:pPr indent="449263" algn="just" fontAlgn="base">
              <a:spcBef>
                <a:spcPct val="0"/>
              </a:spcBef>
              <a:spcAft>
                <a:spcPct val="0"/>
              </a:spcAft>
            </a:pPr>
            <a:endParaRPr lang="ru-RU" sz="1600" b="1" dirty="0" smtClean="0">
              <a:latin typeface="+mj-lt"/>
              <a:ea typeface="Times New Roman" pitchFamily="18" charset="0"/>
              <a:cs typeface="Arial" pitchFamily="34" charset="0"/>
            </a:endParaRPr>
          </a:p>
          <a:p>
            <a:pPr indent="449263" algn="just" fontAlgn="base">
              <a:spcBef>
                <a:spcPct val="0"/>
              </a:spcBef>
              <a:spcAft>
                <a:spcPct val="0"/>
              </a:spcAft>
            </a:pPr>
            <a:endParaRPr kumimoji="0" lang="ru-RU" sz="1600" b="1" i="0" u="none" strike="noStrike" cap="none" normalizeH="0" baseline="0" dirty="0" smtClean="0">
              <a:ln>
                <a:noFill/>
              </a:ln>
              <a:effectLst/>
              <a:latin typeface="+mj-lt"/>
              <a:ea typeface="Times New Roman" pitchFamily="18" charset="0"/>
              <a:cs typeface="Arial" pitchFamily="34" charset="0"/>
            </a:endParaRPr>
          </a:p>
          <a:p>
            <a:pPr indent="449263" algn="just" fontAlgn="base">
              <a:spcBef>
                <a:spcPct val="0"/>
              </a:spcBef>
              <a:spcAft>
                <a:spcPct val="0"/>
              </a:spcAft>
            </a:pPr>
            <a:endParaRPr lang="ru-RU" sz="1600" b="1" dirty="0" smtClean="0">
              <a:latin typeface="+mj-lt"/>
              <a:ea typeface="Times New Roman" pitchFamily="18" charset="0"/>
              <a:cs typeface="Arial" pitchFamily="34" charset="0"/>
            </a:endParaRPr>
          </a:p>
          <a:p>
            <a:pPr indent="449263" algn="just" fontAlgn="base">
              <a:spcBef>
                <a:spcPct val="0"/>
              </a:spcBef>
              <a:spcAft>
                <a:spcPct val="0"/>
              </a:spcAft>
            </a:pPr>
            <a:endParaRPr kumimoji="0" lang="ru-RU" sz="1600" b="1" i="0" u="none" strike="noStrike" cap="none" normalizeH="0" baseline="0" dirty="0" smtClean="0">
              <a:ln>
                <a:noFill/>
              </a:ln>
              <a:effectLst/>
              <a:latin typeface="+mj-lt"/>
              <a:ea typeface="Times New Roman" pitchFamily="18" charset="0"/>
              <a:cs typeface="Arial" pitchFamily="34" charset="0"/>
            </a:endParaRPr>
          </a:p>
          <a:p>
            <a:pPr indent="449263" algn="just" fontAlgn="base">
              <a:spcBef>
                <a:spcPct val="0"/>
              </a:spcBef>
              <a:spcAft>
                <a:spcPct val="0"/>
              </a:spcAft>
            </a:pPr>
            <a:r>
              <a:rPr lang="ru-RU" b="1" dirty="0" smtClean="0">
                <a:solidFill>
                  <a:srgbClr val="FF0000"/>
                </a:solidFill>
                <a:latin typeface="+mj-lt"/>
                <a:ea typeface="Times New Roman" pitchFamily="18" charset="0"/>
                <a:cs typeface="Arial" pitchFamily="34" charset="0"/>
              </a:rPr>
              <a:t>О</a:t>
            </a:r>
            <a:r>
              <a:rPr kumimoji="0" lang="ru-RU" b="1" i="0" u="none" strike="noStrike" cap="none" normalizeH="0" baseline="0" dirty="0" smtClean="0">
                <a:ln>
                  <a:noFill/>
                </a:ln>
                <a:solidFill>
                  <a:srgbClr val="FF0000"/>
                </a:solidFill>
                <a:effectLst/>
                <a:latin typeface="+mj-lt"/>
                <a:ea typeface="Times New Roman" pitchFamily="18" charset="0"/>
                <a:cs typeface="Arial" pitchFamily="34" charset="0"/>
              </a:rPr>
              <a:t>плату части (не более 20 процентов) стоимости проекта (далее – планируемые затраты), предоставленного в конкурсную комиссию, включающего приобретение имущества:</a:t>
            </a:r>
          </a:p>
          <a:p>
            <a:pPr indent="449263" algn="just" fontAlgn="base">
              <a:spcBef>
                <a:spcPct val="0"/>
              </a:spcBef>
              <a:spcAft>
                <a:spcPct val="0"/>
              </a:spcAft>
            </a:pPr>
            <a:r>
              <a:rPr kumimoji="0" lang="ru-RU" b="1" i="0" u="none" strike="noStrike" cap="none" normalizeH="0" baseline="0" dirty="0" smtClean="0">
                <a:ln>
                  <a:noFill/>
                </a:ln>
                <a:effectLst/>
                <a:latin typeface="+mj-lt"/>
                <a:ea typeface="Times New Roman" pitchFamily="18" charset="0"/>
                <a:cs typeface="Arial" pitchFamily="34" charset="0"/>
              </a:rPr>
              <a:t>  </a:t>
            </a:r>
            <a:r>
              <a:rPr kumimoji="0" lang="ru-RU" b="1" i="0" u="none" strike="noStrike" cap="none" normalizeH="0" baseline="0" dirty="0" smtClean="0">
                <a:ln>
                  <a:noFill/>
                </a:ln>
                <a:solidFill>
                  <a:srgbClr val="7030A0"/>
                </a:solidFill>
                <a:effectLst/>
                <a:latin typeface="+mj-lt"/>
                <a:ea typeface="Times New Roman" pitchFamily="18" charset="0"/>
                <a:cs typeface="Arial" pitchFamily="34" charset="0"/>
              </a:rPr>
              <a:t>п</a:t>
            </a:r>
            <a:r>
              <a:rPr lang="ru-RU" b="1" dirty="0" smtClean="0">
                <a:solidFill>
                  <a:srgbClr val="7030A0"/>
                </a:solidFill>
              </a:rPr>
              <a:t>риобретение, строительство, ремонт и переустройство производственных и складских зданий, помещений, пристроек, инженерных сетей, заграждений и сооружений, необходимых для производства, хранения и переработки сельскохозяйственной продукции, а также их регистрацию;</a:t>
            </a:r>
            <a:endParaRPr kumimoji="0" lang="ru-RU" b="1" i="0" u="none" strike="noStrike" cap="none" normalizeH="0" baseline="0" dirty="0" smtClean="0">
              <a:ln>
                <a:noFill/>
              </a:ln>
              <a:solidFill>
                <a:srgbClr val="7030A0"/>
              </a:solidFill>
              <a:effectLst/>
              <a:latin typeface="+mj-lt"/>
              <a:ea typeface="Times New Roman" pitchFamily="18" charset="0"/>
              <a:cs typeface="Arial" pitchFamily="34" charset="0"/>
            </a:endParaRPr>
          </a:p>
          <a:p>
            <a:pPr indent="449263" algn="just" fontAlgn="base">
              <a:spcBef>
                <a:spcPct val="0"/>
              </a:spcBef>
              <a:spcAft>
                <a:spcPct val="0"/>
              </a:spcAft>
            </a:pPr>
            <a:r>
              <a:rPr kumimoji="0" lang="ru-RU" b="1" i="0" u="none" strike="noStrike" cap="none" normalizeH="0" dirty="0" smtClean="0">
                <a:ln>
                  <a:noFill/>
                </a:ln>
                <a:solidFill>
                  <a:srgbClr val="7030A0"/>
                </a:solidFill>
                <a:effectLst/>
                <a:latin typeface="+mj-lt"/>
                <a:ea typeface="Times New Roman" pitchFamily="18" charset="0"/>
                <a:cs typeface="Arial" pitchFamily="34" charset="0"/>
              </a:rPr>
              <a:t>приобретение  сельскохозяйственных </a:t>
            </a:r>
            <a:r>
              <a:rPr lang="ru-RU" b="1" dirty="0" smtClean="0">
                <a:solidFill>
                  <a:srgbClr val="7030A0"/>
                </a:solidFill>
                <a:latin typeface="+mj-lt"/>
                <a:ea typeface="Times New Roman" pitchFamily="18" charset="0"/>
                <a:cs typeface="Arial" pitchFamily="34" charset="0"/>
              </a:rPr>
              <a:t>животных, в том числе птицы (за исключением свиней);</a:t>
            </a:r>
          </a:p>
          <a:p>
            <a:pPr indent="449263" algn="just" fontAlgn="base">
              <a:spcBef>
                <a:spcPct val="0"/>
              </a:spcBef>
              <a:spcAft>
                <a:spcPct val="0"/>
              </a:spcAft>
            </a:pPr>
            <a:r>
              <a:rPr lang="ru-RU" dirty="0" smtClean="0">
                <a:latin typeface="+mj-lt"/>
              </a:rPr>
              <a:t>п</a:t>
            </a:r>
            <a:r>
              <a:rPr lang="ru-RU" b="1" dirty="0" smtClean="0">
                <a:solidFill>
                  <a:srgbClr val="7030A0"/>
                </a:solidFill>
                <a:latin typeface="+mj-lt"/>
              </a:rPr>
              <a:t>риобретение сельскохозяйственной техники и навесного оборудования, грузового автомобильного транспорта, оборудования для производства и переработки сельскохозяйственной продукции (срок эксплуатации которых не превышает 3 лет)</a:t>
            </a:r>
            <a:endParaRPr kumimoji="0" lang="ru-RU" b="1" i="0" u="none" strike="noStrike" cap="none" normalizeH="0" baseline="0" dirty="0" smtClean="0">
              <a:ln>
                <a:noFill/>
              </a:ln>
              <a:solidFill>
                <a:srgbClr val="FF0000"/>
              </a:solidFill>
              <a:effectLst/>
              <a:latin typeface="+mj-lt"/>
              <a:cs typeface="Arial" pitchFamily="34" charset="0"/>
            </a:endParaRPr>
          </a:p>
        </p:txBody>
      </p:sp>
    </p:spTree>
    <p:extLst>
      <p:ext uri="{BB962C8B-B14F-4D97-AF65-F5344CB8AC3E}">
        <p14:creationId xmlns:p14="http://schemas.microsoft.com/office/powerpoint/2010/main" val="20209908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539552" y="188640"/>
            <a:ext cx="8208912" cy="1446550"/>
          </a:xfrm>
          <a:prstGeom prst="rect">
            <a:avLst/>
          </a:prstGeom>
          <a:noFill/>
        </p:spPr>
        <p:txBody>
          <a:bodyPr wrap="square" lIns="91440" tIns="45720" rIns="91440" bIns="45720">
            <a:spAutoFit/>
          </a:bodyPr>
          <a:lstStyle/>
          <a:p>
            <a:pPr algn="ctr"/>
            <a:r>
              <a:rPr lang="ru-RU" sz="2800" b="1" cap="none" spc="0" dirty="0" smtClean="0">
                <a:ln w="12700">
                  <a:solidFill>
                    <a:schemeClr val="accent3">
                      <a:lumMod val="50000"/>
                    </a:schemeClr>
                  </a:solidFill>
                  <a:prstDash val="solid"/>
                </a:ln>
                <a:solidFill>
                  <a:schemeClr val="accent6">
                    <a:lumMod val="75000"/>
                  </a:schemeClr>
                </a:solidFill>
                <a:effectLst>
                  <a:innerShdw blurRad="177800">
                    <a:schemeClr val="accent3">
                      <a:lumMod val="50000"/>
                    </a:schemeClr>
                  </a:innerShdw>
                </a:effectLst>
              </a:rPr>
              <a:t>Грант на поддержку начинающего фермера может быть</a:t>
            </a:r>
            <a:r>
              <a:rPr lang="ru-RU" sz="2800" b="1" dirty="0" smtClean="0">
                <a:ln w="12700">
                  <a:solidFill>
                    <a:schemeClr val="accent3">
                      <a:lumMod val="50000"/>
                    </a:schemeClr>
                  </a:solidFill>
                  <a:prstDash val="solid"/>
                </a:ln>
                <a:solidFill>
                  <a:schemeClr val="accent6">
                    <a:lumMod val="75000"/>
                  </a:schemeClr>
                </a:solidFill>
                <a:effectLst>
                  <a:innerShdw blurRad="177800">
                    <a:schemeClr val="accent3">
                      <a:lumMod val="50000"/>
                    </a:schemeClr>
                  </a:innerShdw>
                </a:effectLst>
              </a:rPr>
              <a:t> использован</a:t>
            </a:r>
            <a:r>
              <a:rPr lang="ru-RU" sz="2800" b="1" cap="none" spc="0" dirty="0" smtClean="0">
                <a:ln w="12700">
                  <a:solidFill>
                    <a:schemeClr val="accent3">
                      <a:lumMod val="50000"/>
                    </a:schemeClr>
                  </a:solidFill>
                  <a:prstDash val="solid"/>
                </a:ln>
                <a:solidFill>
                  <a:schemeClr val="accent6">
                    <a:lumMod val="75000"/>
                  </a:schemeClr>
                </a:solidFill>
                <a:effectLst>
                  <a:innerShdw blurRad="177800">
                    <a:schemeClr val="accent3">
                      <a:lumMod val="50000"/>
                    </a:schemeClr>
                  </a:innerShdw>
                </a:effectLst>
              </a:rPr>
              <a:t> начинающими фермерами на:</a:t>
            </a:r>
          </a:p>
          <a:p>
            <a:pPr algn="ctr"/>
            <a:endParaRPr lang="ru-RU" sz="3200" b="1" cap="none" spc="0" dirty="0">
              <a:ln w="12700">
                <a:solidFill>
                  <a:schemeClr val="accent3">
                    <a:lumMod val="50000"/>
                  </a:schemeClr>
                </a:solidFill>
                <a:prstDash val="solid"/>
              </a:ln>
              <a:solidFill>
                <a:schemeClr val="accent6">
                  <a:lumMod val="75000"/>
                </a:schemeClr>
              </a:solidFill>
              <a:effectLst>
                <a:innerShdw blurRad="177800">
                  <a:schemeClr val="accent3">
                    <a:lumMod val="50000"/>
                  </a:schemeClr>
                </a:innerShdw>
              </a:effectLst>
            </a:endParaRPr>
          </a:p>
        </p:txBody>
      </p:sp>
      <p:sp>
        <p:nvSpPr>
          <p:cNvPr id="4" name="TextBox 3"/>
          <p:cNvSpPr txBox="1"/>
          <p:nvPr/>
        </p:nvSpPr>
        <p:spPr>
          <a:xfrm>
            <a:off x="820700" y="1052736"/>
            <a:ext cx="7632848" cy="7017306"/>
          </a:xfrm>
          <a:prstGeom prst="rect">
            <a:avLst/>
          </a:prstGeom>
          <a:noFill/>
        </p:spPr>
        <p:txBody>
          <a:bodyPr wrap="square" rtlCol="0">
            <a:spAutoFit/>
          </a:bodyPr>
          <a:lstStyle/>
          <a:p>
            <a:pPr marL="342900" indent="-342900"/>
            <a:endParaRPr lang="ru-RU" b="1" dirty="0" smtClean="0">
              <a:latin typeface="Times New Roman" panose="02020603050405020304" pitchFamily="18" charset="0"/>
              <a:cs typeface="Times New Roman" panose="02020603050405020304" pitchFamily="18" charset="0"/>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r>
              <a:rPr lang="ru-RU" b="1" dirty="0" smtClean="0">
                <a:solidFill>
                  <a:srgbClr val="7030A0"/>
                </a:solidFill>
              </a:rPr>
              <a:t> </a:t>
            </a: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FF0000"/>
              </a:solidFill>
            </a:endParaRPr>
          </a:p>
          <a:p>
            <a:endParaRPr lang="ru-RU" b="1" dirty="0" smtClean="0">
              <a:solidFill>
                <a:srgbClr val="FF0000"/>
              </a:solidFill>
            </a:endParaRPr>
          </a:p>
          <a:p>
            <a:endParaRPr lang="ru-RU" b="1" dirty="0" smtClean="0">
              <a:solidFill>
                <a:srgbClr val="FF0000"/>
              </a:solidFill>
            </a:endParaRPr>
          </a:p>
          <a:p>
            <a:pPr marL="285750" indent="-285750">
              <a:buFontTx/>
              <a:buChar char="-"/>
            </a:pPr>
            <a:endParaRPr lang="ru-RU" b="1" dirty="0" smtClean="0">
              <a:solidFill>
                <a:srgbClr val="7030A0"/>
              </a:solidFill>
            </a:endParaRPr>
          </a:p>
          <a:p>
            <a:pPr marL="285750" indent="-285750">
              <a:buFontTx/>
              <a:buChar char="-"/>
            </a:pPr>
            <a:endParaRPr lang="ru-RU" b="1" dirty="0" smtClean="0">
              <a:latin typeface="Times New Roman" panose="02020603050405020304" pitchFamily="18" charset="0"/>
              <a:cs typeface="Times New Roman" panose="02020603050405020304" pitchFamily="18" charset="0"/>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a:latin typeface="Times New Roman" panose="02020603050405020304" pitchFamily="18" charset="0"/>
              <a:cs typeface="Times New Roman" panose="02020603050405020304" pitchFamily="18" charset="0"/>
            </a:endParaRPr>
          </a:p>
        </p:txBody>
      </p:sp>
      <p:sp>
        <p:nvSpPr>
          <p:cNvPr id="90113" name="Rectangle 1"/>
          <p:cNvSpPr>
            <a:spLocks noChangeArrowheads="1"/>
          </p:cNvSpPr>
          <p:nvPr/>
        </p:nvSpPr>
        <p:spPr bwMode="auto">
          <a:xfrm>
            <a:off x="611560" y="2378367"/>
            <a:ext cx="8207896"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just" fontAlgn="base">
              <a:spcBef>
                <a:spcPct val="0"/>
              </a:spcBef>
              <a:spcAft>
                <a:spcPct val="0"/>
              </a:spcAft>
            </a:pPr>
            <a:endParaRPr kumimoji="0" lang="ru-RU" sz="1600" b="1" i="0" u="none" strike="noStrike" cap="none" normalizeH="0" baseline="0" dirty="0" smtClean="0">
              <a:ln>
                <a:noFill/>
              </a:ln>
              <a:effectLst/>
              <a:latin typeface="+mj-lt"/>
              <a:ea typeface="Times New Roman" pitchFamily="18" charset="0"/>
              <a:cs typeface="Arial" pitchFamily="34" charset="0"/>
            </a:endParaRPr>
          </a:p>
          <a:p>
            <a:pPr indent="449263" algn="just" fontAlgn="base">
              <a:spcBef>
                <a:spcPct val="0"/>
              </a:spcBef>
              <a:spcAft>
                <a:spcPct val="0"/>
              </a:spcAft>
            </a:pPr>
            <a:endParaRPr lang="ru-RU" sz="1600" b="1" dirty="0" smtClean="0">
              <a:latin typeface="+mj-lt"/>
              <a:ea typeface="Times New Roman" pitchFamily="18" charset="0"/>
              <a:cs typeface="Arial" pitchFamily="34" charset="0"/>
            </a:endParaRPr>
          </a:p>
          <a:p>
            <a:pPr indent="449263" algn="just" fontAlgn="base">
              <a:spcBef>
                <a:spcPct val="0"/>
              </a:spcBef>
              <a:spcAft>
                <a:spcPct val="0"/>
              </a:spcAft>
            </a:pPr>
            <a:endParaRPr kumimoji="0" lang="ru-RU" sz="1600" b="1" i="0" u="none" strike="noStrike" cap="none" normalizeH="0" baseline="0" dirty="0" smtClean="0">
              <a:ln>
                <a:noFill/>
              </a:ln>
              <a:effectLst/>
              <a:latin typeface="+mj-lt"/>
              <a:ea typeface="Times New Roman" pitchFamily="18" charset="0"/>
              <a:cs typeface="Arial" pitchFamily="34" charset="0"/>
            </a:endParaRPr>
          </a:p>
          <a:p>
            <a:pPr indent="449263" algn="just" fontAlgn="base">
              <a:spcBef>
                <a:spcPct val="0"/>
              </a:spcBef>
              <a:spcAft>
                <a:spcPct val="0"/>
              </a:spcAft>
            </a:pPr>
            <a:endParaRPr lang="ru-RU" sz="1600" b="1" dirty="0" smtClean="0">
              <a:latin typeface="+mj-lt"/>
              <a:ea typeface="Times New Roman" pitchFamily="18" charset="0"/>
              <a:cs typeface="Arial" pitchFamily="34" charset="0"/>
            </a:endParaRPr>
          </a:p>
          <a:p>
            <a:pPr indent="449263" algn="just" fontAlgn="base">
              <a:spcBef>
                <a:spcPct val="0"/>
              </a:spcBef>
              <a:spcAft>
                <a:spcPct val="0"/>
              </a:spcAft>
            </a:pPr>
            <a:endParaRPr kumimoji="0" lang="ru-RU" sz="1600" b="1" i="0" u="none" strike="noStrike" cap="none" normalizeH="0" baseline="0" dirty="0" smtClean="0">
              <a:ln>
                <a:noFill/>
              </a:ln>
              <a:effectLst/>
              <a:latin typeface="+mj-lt"/>
              <a:ea typeface="Times New Roman" pitchFamily="18" charset="0"/>
              <a:cs typeface="Arial" pitchFamily="34" charset="0"/>
            </a:endParaRPr>
          </a:p>
          <a:p>
            <a:pPr indent="449263" algn="just" fontAlgn="base">
              <a:spcBef>
                <a:spcPct val="0"/>
              </a:spcBef>
              <a:spcAft>
                <a:spcPct val="0"/>
              </a:spcAft>
            </a:pPr>
            <a:endParaRPr kumimoji="0" lang="ru-RU" b="1" i="0" u="none" strike="noStrike" cap="none" normalizeH="0" baseline="0" dirty="0" smtClean="0">
              <a:ln>
                <a:noFill/>
              </a:ln>
              <a:effectLst/>
              <a:latin typeface="+mj-lt"/>
              <a:ea typeface="Times New Roman" pitchFamily="18" charset="0"/>
              <a:cs typeface="Arial" pitchFamily="34" charset="0"/>
            </a:endParaRPr>
          </a:p>
        </p:txBody>
      </p:sp>
      <p:sp>
        <p:nvSpPr>
          <p:cNvPr id="5" name="Прямоугольник 4"/>
          <p:cNvSpPr/>
          <p:nvPr/>
        </p:nvSpPr>
        <p:spPr>
          <a:xfrm>
            <a:off x="539552" y="1268761"/>
            <a:ext cx="8352928" cy="5632311"/>
          </a:xfrm>
          <a:prstGeom prst="rect">
            <a:avLst/>
          </a:prstGeom>
        </p:spPr>
        <p:txBody>
          <a:bodyPr wrap="square">
            <a:spAutoFit/>
          </a:bodyPr>
          <a:lstStyle/>
          <a:p>
            <a:pPr indent="449263" algn="just" fontAlgn="base">
              <a:spcBef>
                <a:spcPct val="0"/>
              </a:spcBef>
              <a:spcAft>
                <a:spcPct val="0"/>
              </a:spcAft>
            </a:pPr>
            <a:r>
              <a:rPr lang="ru-RU" b="1" dirty="0" smtClean="0">
                <a:solidFill>
                  <a:srgbClr val="FF0000"/>
                </a:solidFill>
                <a:ea typeface="Times New Roman" pitchFamily="18" charset="0"/>
                <a:cs typeface="Arial" pitchFamily="34" charset="0"/>
              </a:rPr>
              <a:t>и реализуемого с привлечением льготного инвестиционного кредита, в соответствии с постановлением Правительства Российской Федерации от 29 декабря 2016 г. № 1528 «Об утверждении Правил предоставления из федерального бюджета субсидий российским кредитным организациям, международным финансовым организациям и государственной корпорации «Банк развития и внешнеэкономической деятельности (Внешэкономбанк)» на возмещение недополученных ими доходов по кредитам, выданным сельскохозяйственным товаропроизводителям (за исключением сельскохозяйственных кредитных потребительских кооперативов), организациям и индивидуальным предпринимателям, осуществляющим производство, первичную и (или) последующую (промышленную) переработку сельскохозяйственной продукции и ее реализацию, по льготной ставке,                              и о внесении изменений в пункт 9 Правил предоставления и распределения субсидий из федерального бюджета бюджетам субъектов Российской Федерации на возмещение части затрат на уплату процентов по кредитам, полученным в российских</a:t>
            </a:r>
            <a:r>
              <a:rPr lang="ru-RU" dirty="0" smtClean="0"/>
              <a:t> </a:t>
            </a:r>
            <a:r>
              <a:rPr lang="ru-RU" b="1" dirty="0" smtClean="0">
                <a:solidFill>
                  <a:srgbClr val="FF0000"/>
                </a:solidFill>
              </a:rPr>
              <a:t>кредитных организациях, и займам, полученным                         в сельскохозяйственных кредитных потребительских кооперативах» (далее – постановлением Правительства Российской Федерации от 29 декабря 2016 г.                       № 1528). </a:t>
            </a:r>
          </a:p>
          <a:p>
            <a:pPr lvl="0" indent="449263" algn="just" fontAlgn="base">
              <a:spcBef>
                <a:spcPct val="0"/>
              </a:spcBef>
              <a:spcAft>
                <a:spcPct val="0"/>
              </a:spcAft>
            </a:pPr>
            <a:endParaRPr lang="ru-RU" b="1" dirty="0" smtClean="0">
              <a:solidFill>
                <a:srgbClr val="FF0000"/>
              </a:solidFill>
              <a:cs typeface="Arial" pitchFamily="34" charset="0"/>
            </a:endParaRPr>
          </a:p>
        </p:txBody>
      </p:sp>
    </p:spTree>
    <p:extLst>
      <p:ext uri="{BB962C8B-B14F-4D97-AF65-F5344CB8AC3E}">
        <p14:creationId xmlns:p14="http://schemas.microsoft.com/office/powerpoint/2010/main" val="2020990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683568" y="154612"/>
            <a:ext cx="8208912" cy="1446550"/>
          </a:xfrm>
          <a:prstGeom prst="rect">
            <a:avLst/>
          </a:prstGeom>
          <a:noFill/>
        </p:spPr>
        <p:txBody>
          <a:bodyPr wrap="square" lIns="91440" tIns="45720" rIns="91440" bIns="45720">
            <a:spAutoFit/>
          </a:bodyPr>
          <a:lstStyle/>
          <a:p>
            <a:pPr algn="ctr"/>
            <a:r>
              <a:rPr lang="ru-RU" sz="2800" b="1" cap="none" spc="0" dirty="0" smtClean="0">
                <a:ln w="12700">
                  <a:solidFill>
                    <a:schemeClr val="accent3">
                      <a:lumMod val="50000"/>
                    </a:schemeClr>
                  </a:solidFill>
                  <a:prstDash val="solid"/>
                </a:ln>
                <a:solidFill>
                  <a:schemeClr val="accent6">
                    <a:lumMod val="75000"/>
                  </a:schemeClr>
                </a:solidFill>
                <a:effectLst>
                  <a:innerShdw blurRad="177800">
                    <a:schemeClr val="accent3">
                      <a:lumMod val="50000"/>
                    </a:schemeClr>
                  </a:innerShdw>
                </a:effectLst>
              </a:rPr>
              <a:t>Грант на поддержку начинающего фермера может быть </a:t>
            </a:r>
            <a:r>
              <a:rPr lang="ru-RU" sz="2800" b="1" dirty="0" smtClean="0">
                <a:ln w="12700">
                  <a:solidFill>
                    <a:schemeClr val="accent3">
                      <a:lumMod val="50000"/>
                    </a:schemeClr>
                  </a:solidFill>
                  <a:prstDash val="solid"/>
                </a:ln>
                <a:solidFill>
                  <a:schemeClr val="accent6">
                    <a:lumMod val="75000"/>
                  </a:schemeClr>
                </a:solidFill>
                <a:effectLst>
                  <a:innerShdw blurRad="177800">
                    <a:schemeClr val="accent3">
                      <a:lumMod val="50000"/>
                    </a:schemeClr>
                  </a:innerShdw>
                </a:effectLst>
              </a:rPr>
              <a:t>использован </a:t>
            </a:r>
            <a:r>
              <a:rPr lang="ru-RU" sz="2800" b="1" cap="none" spc="0" dirty="0" smtClean="0">
                <a:ln w="12700">
                  <a:solidFill>
                    <a:schemeClr val="accent3">
                      <a:lumMod val="50000"/>
                    </a:schemeClr>
                  </a:solidFill>
                  <a:prstDash val="solid"/>
                </a:ln>
                <a:solidFill>
                  <a:schemeClr val="accent6">
                    <a:lumMod val="75000"/>
                  </a:schemeClr>
                </a:solidFill>
                <a:effectLst>
                  <a:innerShdw blurRad="177800">
                    <a:schemeClr val="accent3">
                      <a:lumMod val="50000"/>
                    </a:schemeClr>
                  </a:innerShdw>
                </a:effectLst>
              </a:rPr>
              <a:t>начинающими фермерами на:</a:t>
            </a:r>
          </a:p>
          <a:p>
            <a:pPr algn="ctr"/>
            <a:endParaRPr lang="ru-RU" sz="3200" b="1" cap="none" spc="0" dirty="0">
              <a:ln w="12700">
                <a:solidFill>
                  <a:schemeClr val="accent3">
                    <a:lumMod val="50000"/>
                  </a:schemeClr>
                </a:solidFill>
                <a:prstDash val="solid"/>
              </a:ln>
              <a:solidFill>
                <a:schemeClr val="accent6">
                  <a:lumMod val="75000"/>
                </a:schemeClr>
              </a:solidFill>
              <a:effectLst>
                <a:innerShdw blurRad="177800">
                  <a:schemeClr val="accent3">
                    <a:lumMod val="50000"/>
                  </a:schemeClr>
                </a:innerShdw>
              </a:effectLst>
            </a:endParaRPr>
          </a:p>
        </p:txBody>
      </p:sp>
      <p:sp>
        <p:nvSpPr>
          <p:cNvPr id="4" name="TextBox 3"/>
          <p:cNvSpPr txBox="1"/>
          <p:nvPr/>
        </p:nvSpPr>
        <p:spPr>
          <a:xfrm>
            <a:off x="820700" y="1052736"/>
            <a:ext cx="7632848" cy="7017306"/>
          </a:xfrm>
          <a:prstGeom prst="rect">
            <a:avLst/>
          </a:prstGeom>
          <a:noFill/>
        </p:spPr>
        <p:txBody>
          <a:bodyPr wrap="square" rtlCol="0">
            <a:spAutoFit/>
          </a:bodyPr>
          <a:lstStyle/>
          <a:p>
            <a:pPr marL="342900" indent="-342900"/>
            <a:endParaRPr lang="ru-RU" b="1" dirty="0" smtClean="0">
              <a:latin typeface="Times New Roman" panose="02020603050405020304" pitchFamily="18" charset="0"/>
              <a:cs typeface="Times New Roman" panose="02020603050405020304" pitchFamily="18" charset="0"/>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r>
              <a:rPr lang="ru-RU" b="1" dirty="0" smtClean="0">
                <a:solidFill>
                  <a:srgbClr val="7030A0"/>
                </a:solidFill>
              </a:rPr>
              <a:t> </a:t>
            </a: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FF0000"/>
              </a:solidFill>
            </a:endParaRPr>
          </a:p>
          <a:p>
            <a:endParaRPr lang="ru-RU" b="1" dirty="0" smtClean="0">
              <a:solidFill>
                <a:srgbClr val="FF0000"/>
              </a:solidFill>
            </a:endParaRPr>
          </a:p>
          <a:p>
            <a:endParaRPr lang="ru-RU" b="1" dirty="0" smtClean="0">
              <a:solidFill>
                <a:srgbClr val="FF0000"/>
              </a:solidFill>
            </a:endParaRPr>
          </a:p>
          <a:p>
            <a:pPr marL="285750" indent="-285750">
              <a:buFontTx/>
              <a:buChar char="-"/>
            </a:pPr>
            <a:endParaRPr lang="ru-RU" b="1" dirty="0" smtClean="0">
              <a:solidFill>
                <a:srgbClr val="7030A0"/>
              </a:solidFill>
            </a:endParaRPr>
          </a:p>
          <a:p>
            <a:pPr marL="285750" indent="-285750">
              <a:buFontTx/>
              <a:buChar char="-"/>
            </a:pPr>
            <a:endParaRPr lang="ru-RU" b="1" dirty="0" smtClean="0">
              <a:latin typeface="Times New Roman" panose="02020603050405020304" pitchFamily="18" charset="0"/>
              <a:cs typeface="Times New Roman" panose="02020603050405020304" pitchFamily="18" charset="0"/>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a:latin typeface="Times New Roman" panose="02020603050405020304" pitchFamily="18" charset="0"/>
              <a:cs typeface="Times New Roman" panose="02020603050405020304" pitchFamily="18" charset="0"/>
            </a:endParaRPr>
          </a:p>
        </p:txBody>
      </p:sp>
      <p:pic>
        <p:nvPicPr>
          <p:cNvPr id="1026" name="Picture 2" descr="D:\602e3d42f4933705cbde443501f858b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67744" y="2780928"/>
            <a:ext cx="5040560" cy="3528392"/>
          </a:xfrm>
          <a:prstGeom prst="rect">
            <a:avLst/>
          </a:prstGeom>
          <a:noFill/>
        </p:spPr>
      </p:pic>
      <p:sp>
        <p:nvSpPr>
          <p:cNvPr id="6" name="Прямоугольник 5"/>
          <p:cNvSpPr/>
          <p:nvPr/>
        </p:nvSpPr>
        <p:spPr>
          <a:xfrm>
            <a:off x="1043608" y="1700808"/>
            <a:ext cx="7632848" cy="646331"/>
          </a:xfrm>
          <a:prstGeom prst="rect">
            <a:avLst/>
          </a:prstGeom>
        </p:spPr>
        <p:txBody>
          <a:bodyPr wrap="square">
            <a:spAutoFit/>
          </a:bodyPr>
          <a:lstStyle/>
          <a:p>
            <a:pPr lvl="0" algn="just"/>
            <a:r>
              <a:rPr lang="ru-RU" b="1" dirty="0" smtClean="0"/>
              <a:t>приобретение посадочного материала для закладки многолетних насаждений, включая виноградники.   </a:t>
            </a:r>
          </a:p>
        </p:txBody>
      </p:sp>
    </p:spTree>
    <p:extLst>
      <p:ext uri="{BB962C8B-B14F-4D97-AF65-F5344CB8AC3E}">
        <p14:creationId xmlns:p14="http://schemas.microsoft.com/office/powerpoint/2010/main" val="2020990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95000">
              <a:schemeClr val="accent1">
                <a:tint val="66000"/>
                <a:satMod val="160000"/>
              </a:schemeClr>
            </a:gs>
            <a:gs pos="0">
              <a:srgbClr val="AEC3E9">
                <a:lumMod val="5000"/>
                <a:lumOff val="95000"/>
              </a:srgbClr>
            </a:gs>
            <a:gs pos="77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573650354"/>
              </p:ext>
            </p:extLst>
          </p:nvPr>
        </p:nvGraphicFramePr>
        <p:xfrm>
          <a:off x="395536" y="834971"/>
          <a:ext cx="8478350" cy="5906397"/>
        </p:xfrm>
        <a:graphic>
          <a:graphicData uri="http://schemas.openxmlformats.org/drawingml/2006/table">
            <a:tbl>
              <a:tblPr firstRow="1" bandRow="1">
                <a:tableStyleId>{00A15C55-8517-42AA-B614-E9B94910E393}</a:tableStyleId>
              </a:tblPr>
              <a:tblGrid>
                <a:gridCol w="3888432"/>
                <a:gridCol w="4589918"/>
              </a:tblGrid>
              <a:tr h="523990">
                <a:tc>
                  <a:txBody>
                    <a:bodyPr/>
                    <a:lstStyle/>
                    <a:p>
                      <a:pPr algn="ctr"/>
                      <a:r>
                        <a:rPr lang="ru-RU" dirty="0" smtClean="0">
                          <a:solidFill>
                            <a:schemeClr val="tx1"/>
                          </a:solidFill>
                        </a:rPr>
                        <a:t>Федеральные НПА</a:t>
                      </a:r>
                      <a:endParaRPr lang="ru-RU" dirty="0">
                        <a:solidFill>
                          <a:schemeClr val="tx1"/>
                        </a:solidFill>
                      </a:endParaRPr>
                    </a:p>
                  </a:txBody>
                  <a:tcPr>
                    <a:solidFill>
                      <a:schemeClr val="accent6">
                        <a:lumMod val="75000"/>
                        <a:alpha val="82000"/>
                      </a:schemeClr>
                    </a:solidFill>
                  </a:tcPr>
                </a:tc>
                <a:tc>
                  <a:txBody>
                    <a:bodyPr/>
                    <a:lstStyle/>
                    <a:p>
                      <a:pPr algn="ctr"/>
                      <a:r>
                        <a:rPr lang="ru-RU" dirty="0" smtClean="0">
                          <a:solidFill>
                            <a:schemeClr val="tx1"/>
                          </a:solidFill>
                        </a:rPr>
                        <a:t>Региональные</a:t>
                      </a:r>
                      <a:r>
                        <a:rPr lang="ru-RU" baseline="0" dirty="0" smtClean="0">
                          <a:solidFill>
                            <a:schemeClr val="tx1"/>
                          </a:solidFill>
                        </a:rPr>
                        <a:t> НПА</a:t>
                      </a:r>
                      <a:endParaRPr lang="ru-RU" dirty="0">
                        <a:solidFill>
                          <a:schemeClr val="tx1"/>
                        </a:solidFill>
                      </a:endParaRPr>
                    </a:p>
                  </a:txBody>
                  <a:tcPr>
                    <a:solidFill>
                      <a:schemeClr val="accent6">
                        <a:lumMod val="75000"/>
                        <a:alpha val="82000"/>
                      </a:schemeClr>
                    </a:solidFill>
                  </a:tcPr>
                </a:tc>
              </a:tr>
              <a:tr h="5382407">
                <a:tc>
                  <a:txBody>
                    <a:bodyPr/>
                    <a:lstStyle/>
                    <a:p>
                      <a:pPr algn="ctr"/>
                      <a:r>
                        <a:rPr lang="ru-RU" sz="1800" b="1" u="none" strike="noStrike" baseline="0" dirty="0" smtClean="0"/>
                        <a:t>Постановление Правительства</a:t>
                      </a:r>
                    </a:p>
                    <a:p>
                      <a:pPr algn="ctr"/>
                      <a:r>
                        <a:rPr lang="ru-RU" sz="1800" b="1" kern="1200" dirty="0" smtClean="0">
                          <a:solidFill>
                            <a:schemeClr val="dk1"/>
                          </a:solidFill>
                          <a:latin typeface="+mn-lt"/>
                          <a:ea typeface="+mn-ea"/>
                          <a:cs typeface="+mn-cs"/>
                        </a:rPr>
                        <a:t>Российской Федерации от 14.07.2012 № 717 «О Государственной программе развития сельского хозяйства и регулирования рынков сельскохозяйственной продукции, сырья и продовольствия».</a:t>
                      </a:r>
                    </a:p>
                    <a:p>
                      <a:pPr algn="ctr"/>
                      <a:r>
                        <a:rPr lang="ru-RU" sz="1800" b="1" kern="1200" dirty="0" smtClean="0">
                          <a:solidFill>
                            <a:schemeClr val="dk1"/>
                          </a:solidFill>
                          <a:latin typeface="+mn-lt"/>
                          <a:ea typeface="+mn-ea"/>
                          <a:cs typeface="+mn-cs"/>
                        </a:rPr>
                        <a:t>Постановление Правительства Кировской области от        №    </a:t>
                      </a:r>
                    </a:p>
                    <a:p>
                      <a:pPr algn="ctr"/>
                      <a:r>
                        <a:rPr lang="ru-RU" sz="1800" b="1" kern="1200" dirty="0" smtClean="0">
                          <a:solidFill>
                            <a:schemeClr val="dk1"/>
                          </a:solidFill>
                          <a:latin typeface="+mn-lt"/>
                          <a:ea typeface="+mn-ea"/>
                          <a:cs typeface="+mn-cs"/>
                        </a:rPr>
                        <a:t> «О государственной программе Кировской области «Развитие агропромышленного комплекса»</a:t>
                      </a:r>
                    </a:p>
                    <a:p>
                      <a:pPr algn="ctr"/>
                      <a:r>
                        <a:rPr lang="ru-RU" sz="1800" b="1" kern="1200" dirty="0" smtClean="0">
                          <a:solidFill>
                            <a:srgbClr val="FF0000"/>
                          </a:solidFill>
                          <a:latin typeface="+mn-lt"/>
                          <a:ea typeface="+mn-ea"/>
                          <a:cs typeface="+mn-cs"/>
                        </a:rPr>
                        <a:t>подпрограмма</a:t>
                      </a:r>
                      <a:r>
                        <a:rPr lang="ru-RU" sz="1800" b="1" kern="1200" baseline="0" dirty="0" smtClean="0">
                          <a:solidFill>
                            <a:schemeClr val="dk1"/>
                          </a:solidFill>
                          <a:latin typeface="+mn-lt"/>
                          <a:ea typeface="+mn-ea"/>
                          <a:cs typeface="+mn-cs"/>
                        </a:rPr>
                        <a:t> </a:t>
                      </a:r>
                      <a:r>
                        <a:rPr lang="ru-RU" sz="1800" b="1" kern="1200" baseline="0" dirty="0" smtClean="0">
                          <a:solidFill>
                            <a:srgbClr val="FF0000"/>
                          </a:solidFill>
                          <a:latin typeface="+mn-lt"/>
                          <a:ea typeface="+mn-ea"/>
                          <a:cs typeface="+mn-cs"/>
                        </a:rPr>
                        <a:t>«Развитие малых форм хозяйствования»</a:t>
                      </a:r>
                      <a:r>
                        <a:rPr lang="ru-RU" sz="1800" b="1" kern="1200" dirty="0" smtClean="0">
                          <a:solidFill>
                            <a:srgbClr val="FF0000"/>
                          </a:solidFill>
                          <a:latin typeface="+mn-lt"/>
                          <a:ea typeface="+mn-ea"/>
                          <a:cs typeface="+mn-cs"/>
                        </a:rPr>
                        <a:t> </a:t>
                      </a:r>
                      <a:endParaRPr lang="ru-RU" sz="1800" b="1" u="none" strike="noStrike" baseline="0" dirty="0" smtClean="0">
                        <a:solidFill>
                          <a:srgbClr val="FF0000"/>
                        </a:solidFill>
                      </a:endParaRPr>
                    </a:p>
                    <a:p>
                      <a:pPr algn="just"/>
                      <a:endParaRPr lang="ru-RU" sz="1800" b="0" i="0" u="none" strike="noStrike" baseline="0" dirty="0" smtClean="0">
                        <a:latin typeface="Times New Roman"/>
                      </a:endParaRPr>
                    </a:p>
                  </a:txBody>
                  <a:tcPr>
                    <a:solidFill>
                      <a:srgbClr val="FFC000">
                        <a:alpha val="81000"/>
                      </a:srgbClr>
                    </a:solidFill>
                  </a:tcPr>
                </a:tc>
                <a:tc>
                  <a:txBody>
                    <a:bodyPr/>
                    <a:lstStyle/>
                    <a:p>
                      <a:pPr algn="ctr"/>
                      <a:r>
                        <a:rPr lang="ru-RU" sz="2000" b="1" u="none" strike="noStrike" baseline="0" dirty="0" smtClean="0"/>
                        <a:t>Постановление Правительства Кировской области от 10.03.2017</a:t>
                      </a:r>
                    </a:p>
                    <a:p>
                      <a:pPr algn="ctr"/>
                      <a:r>
                        <a:rPr lang="ru-RU" sz="2000" b="1" u="none" strike="noStrike" baseline="0" dirty="0" smtClean="0"/>
                        <a:t> № 52/147 «О предоставлении крестьянским (фермерским) хозяйствам грантов из областного бюджета на развитие </a:t>
                      </a:r>
                      <a:r>
                        <a:rPr lang="ru-RU" sz="2000" b="1" u="none" strike="noStrike" baseline="0" dirty="0" smtClean="0">
                          <a:solidFill>
                            <a:srgbClr val="FF0000"/>
                          </a:solidFill>
                        </a:rPr>
                        <a:t>семейных ферм </a:t>
                      </a:r>
                      <a:r>
                        <a:rPr lang="ru-RU" sz="2000" b="1" u="none" strike="noStrike" baseline="0" dirty="0" smtClean="0"/>
                        <a:t>и на поддержку начинающих фермеров</a:t>
                      </a:r>
                      <a:r>
                        <a:rPr lang="ru-RU" sz="1800" b="1" u="none" strike="noStrike" baseline="0" dirty="0" smtClean="0"/>
                        <a:t>»</a:t>
                      </a:r>
                    </a:p>
                    <a:p>
                      <a:pPr algn="ctr"/>
                      <a:r>
                        <a:rPr lang="ru-RU" sz="1800" b="1" u="none" strike="noStrike" baseline="0" dirty="0" smtClean="0"/>
                        <a:t>(Положение о проведении конкурса по отбору К(Ф)Х для предоставления грантов из областного бюджета на поддержку начинающих фермеров) – (Положение)</a:t>
                      </a:r>
                    </a:p>
                    <a:p>
                      <a:pPr algn="ctr"/>
                      <a:endParaRPr lang="ru-RU" b="1" dirty="0"/>
                    </a:p>
                  </a:txBody>
                  <a:tcPr>
                    <a:solidFill>
                      <a:srgbClr val="FFC000">
                        <a:alpha val="81000"/>
                      </a:srgbClr>
                    </a:solidFill>
                  </a:tcPr>
                </a:tc>
              </a:tr>
            </a:tbl>
          </a:graphicData>
        </a:graphic>
      </p:graphicFrame>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68144" y="5225436"/>
            <a:ext cx="1921396" cy="1441047"/>
          </a:xfrm>
          <a:prstGeom prst="rect">
            <a:avLst/>
          </a:prstGeom>
        </p:spPr>
      </p:pic>
      <p:sp>
        <p:nvSpPr>
          <p:cNvPr id="5" name="Прямоугольник 4"/>
          <p:cNvSpPr/>
          <p:nvPr/>
        </p:nvSpPr>
        <p:spPr>
          <a:xfrm>
            <a:off x="539552" y="188640"/>
            <a:ext cx="8334334" cy="646331"/>
          </a:xfrm>
          <a:prstGeom prst="rect">
            <a:avLst/>
          </a:prstGeom>
          <a:noFill/>
        </p:spPr>
        <p:txBody>
          <a:bodyPr wrap="none" lIns="91440" tIns="45720" rIns="91440" bIns="45720">
            <a:spAutoFit/>
          </a:bodyPr>
          <a:lstStyle/>
          <a:p>
            <a:pPr algn="ctr"/>
            <a:r>
              <a:rPr lang="ru-RU" sz="3600" b="1" cap="none" spc="0" dirty="0">
                <a:ln w="22225">
                  <a:solidFill>
                    <a:schemeClr val="accent2"/>
                  </a:solidFill>
                  <a:prstDash val="solid"/>
                </a:ln>
                <a:solidFill>
                  <a:schemeClr val="bg2">
                    <a:lumMod val="50000"/>
                  </a:schemeClr>
                </a:solidFill>
                <a:effectLst/>
                <a:latin typeface="Arial Black" panose="020B0A04020102020204" pitchFamily="34" charset="0"/>
              </a:rPr>
              <a:t>Правовые </a:t>
            </a:r>
            <a:r>
              <a:rPr lang="ru-RU" sz="3600" b="1" cap="none" spc="0" dirty="0" smtClean="0">
                <a:ln w="22225">
                  <a:solidFill>
                    <a:schemeClr val="accent2"/>
                  </a:solidFill>
                  <a:prstDash val="solid"/>
                </a:ln>
                <a:solidFill>
                  <a:schemeClr val="bg2">
                    <a:lumMod val="50000"/>
                  </a:schemeClr>
                </a:solidFill>
                <a:effectLst/>
                <a:latin typeface="Arial Black" panose="020B0A04020102020204" pitchFamily="34" charset="0"/>
              </a:rPr>
              <a:t>основы программы </a:t>
            </a:r>
            <a:endParaRPr lang="ru-RU" sz="3600" b="1" cap="none" spc="0" dirty="0">
              <a:ln w="22225">
                <a:solidFill>
                  <a:schemeClr val="accent2"/>
                </a:solidFill>
                <a:prstDash val="solid"/>
              </a:ln>
              <a:solidFill>
                <a:schemeClr val="bg2">
                  <a:lumMod val="50000"/>
                </a:schemeClr>
              </a:solidFill>
              <a:effectLst/>
            </a:endParaRPr>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7664" y="5229200"/>
            <a:ext cx="1890027" cy="1437283"/>
          </a:xfrm>
          <a:prstGeom prst="rect">
            <a:avLst/>
          </a:prstGeom>
        </p:spPr>
      </p:pic>
    </p:spTree>
    <p:extLst>
      <p:ext uri="{BB962C8B-B14F-4D97-AF65-F5344CB8AC3E}">
        <p14:creationId xmlns:p14="http://schemas.microsoft.com/office/powerpoint/2010/main" val="25004817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6561" y="297785"/>
            <a:ext cx="4465320" cy="707886"/>
          </a:xfrm>
          <a:prstGeom prst="rect">
            <a:avLst/>
          </a:prstGeom>
          <a:noFill/>
        </p:spPr>
        <p:txBody>
          <a:bodyPr wrap="square" rtlCol="0">
            <a:spAutoFit/>
          </a:bodyPr>
          <a:lstStyle/>
          <a:p>
            <a:pPr algn="ctr"/>
            <a:r>
              <a:rPr lang="ru-RU" sz="2000" b="1" dirty="0" smtClean="0">
                <a:latin typeface="Times New Roman" panose="02020603050405020304" pitchFamily="18" charset="0"/>
                <a:cs typeface="Times New Roman" panose="02020603050405020304" pitchFamily="18" charset="0"/>
              </a:rPr>
              <a:t>СОБСТВЕННЫЕ РЕСУРСЫ ФЕРМЕРА </a:t>
            </a:r>
            <a:endParaRPr lang="ru-RU" sz="2000" b="1"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27784" y="908721"/>
            <a:ext cx="1783080"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1116" y="247402"/>
            <a:ext cx="2334438" cy="2207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58941" y="255609"/>
            <a:ext cx="2278379" cy="2278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44008" y="980729"/>
            <a:ext cx="1924526"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1116" y="3044695"/>
            <a:ext cx="1927244" cy="1927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50174" y="3365111"/>
            <a:ext cx="1445826" cy="1864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69612" y="4297324"/>
            <a:ext cx="1367708" cy="1215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232983" y="3346434"/>
            <a:ext cx="1436629" cy="1277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31823" y="2451517"/>
            <a:ext cx="2453024" cy="830997"/>
          </a:xfrm>
          <a:prstGeom prst="rect">
            <a:avLst/>
          </a:prstGeom>
          <a:noFill/>
        </p:spPr>
        <p:txBody>
          <a:bodyPr wrap="square" rtlCol="0">
            <a:spAutoFit/>
          </a:bodyPr>
          <a:lstStyle/>
          <a:p>
            <a:pPr algn="ctr"/>
            <a:r>
              <a:rPr lang="ru-RU" sz="1600" i="1" dirty="0" smtClean="0">
                <a:latin typeface="Times New Roman" panose="02020603050405020304" pitchFamily="18" charset="0"/>
                <a:cs typeface="Times New Roman" panose="02020603050405020304" pitchFamily="18" charset="0"/>
              </a:rPr>
              <a:t>Земельный участок из земель с/х назначения от 0,5 до 10 га и более </a:t>
            </a:r>
            <a:endParaRPr lang="ru-RU" sz="1600" i="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705100" y="2574627"/>
            <a:ext cx="1783080" cy="584775"/>
          </a:xfrm>
          <a:prstGeom prst="rect">
            <a:avLst/>
          </a:prstGeom>
          <a:noFill/>
        </p:spPr>
        <p:txBody>
          <a:bodyPr wrap="square" rtlCol="0">
            <a:spAutoFit/>
          </a:bodyPr>
          <a:lstStyle/>
          <a:p>
            <a:pPr algn="ctr"/>
            <a:r>
              <a:rPr lang="ru-RU" sz="1600" i="1" dirty="0" smtClean="0">
                <a:latin typeface="Times New Roman" panose="02020603050405020304" pitchFamily="18" charset="0"/>
                <a:cs typeface="Times New Roman" panose="02020603050405020304" pitchFamily="18" charset="0"/>
              </a:rPr>
              <a:t>С/х техника 1 – 2 ед. </a:t>
            </a:r>
            <a:endParaRPr lang="ru-RU" sz="1600" i="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639221" y="2420888"/>
            <a:ext cx="1924526" cy="1323439"/>
          </a:xfrm>
          <a:prstGeom prst="rect">
            <a:avLst/>
          </a:prstGeom>
          <a:noFill/>
        </p:spPr>
        <p:txBody>
          <a:bodyPr wrap="square" rtlCol="0">
            <a:spAutoFit/>
          </a:bodyPr>
          <a:lstStyle/>
          <a:p>
            <a:pPr algn="ctr"/>
            <a:r>
              <a:rPr lang="ru-RU" sz="1600" i="1" dirty="0" smtClean="0">
                <a:latin typeface="Times New Roman" panose="02020603050405020304" pitchFamily="18" charset="0"/>
                <a:cs typeface="Times New Roman" panose="02020603050405020304" pitchFamily="18" charset="0"/>
              </a:rPr>
              <a:t>Выручка от реализации с/х продукции от 10 до 100 тыс. руб. и более </a:t>
            </a:r>
            <a:endParaRPr lang="ru-RU" sz="1600" i="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563747" y="2708920"/>
            <a:ext cx="2473572" cy="1077218"/>
          </a:xfrm>
          <a:prstGeom prst="rect">
            <a:avLst/>
          </a:prstGeom>
          <a:noFill/>
        </p:spPr>
        <p:txBody>
          <a:bodyPr wrap="square" rtlCol="0">
            <a:spAutoFit/>
          </a:bodyPr>
          <a:lstStyle/>
          <a:p>
            <a:pPr algn="ctr"/>
            <a:r>
              <a:rPr lang="ru-RU" sz="1600" i="1" dirty="0" smtClean="0">
                <a:latin typeface="Times New Roman" panose="02020603050405020304" pitchFamily="18" charset="0"/>
                <a:cs typeface="Times New Roman" panose="02020603050405020304" pitchFamily="18" charset="0"/>
              </a:rPr>
              <a:t>Объект недвижимости используемый в производственной деятельности </a:t>
            </a:r>
            <a:endParaRPr lang="ru-RU" sz="1600" i="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91116" y="4971940"/>
            <a:ext cx="2003444" cy="584775"/>
          </a:xfrm>
          <a:prstGeom prst="rect">
            <a:avLst/>
          </a:prstGeom>
          <a:noFill/>
        </p:spPr>
        <p:txBody>
          <a:bodyPr wrap="square" rtlCol="0">
            <a:spAutoFit/>
          </a:bodyPr>
          <a:lstStyle/>
          <a:p>
            <a:pPr algn="ctr"/>
            <a:r>
              <a:rPr lang="ru-RU" sz="1600" i="1" dirty="0" smtClean="0">
                <a:latin typeface="Times New Roman" panose="02020603050405020304" pitchFamily="18" charset="0"/>
                <a:cs typeface="Times New Roman" panose="02020603050405020304" pitchFamily="18" charset="0"/>
              </a:rPr>
              <a:t>Опыт работы в с/х или ведения ЛПХ</a:t>
            </a:r>
            <a:endParaRPr lang="ru-RU" sz="1600" i="1" dirty="0">
              <a:latin typeface="Times New Roman" panose="02020603050405020304" pitchFamily="18" charset="0"/>
              <a:cs typeface="Times New Roman" panose="02020603050405020304" pitchFamily="18" charset="0"/>
            </a:endParaRPr>
          </a:p>
        </p:txBody>
      </p:sp>
      <p:pic>
        <p:nvPicPr>
          <p:cNvPr id="1035" name="Picture 11"/>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356555" y="3079953"/>
            <a:ext cx="2131625" cy="213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356555" y="5211579"/>
            <a:ext cx="2131625" cy="584775"/>
          </a:xfrm>
          <a:prstGeom prst="rect">
            <a:avLst/>
          </a:prstGeom>
          <a:noFill/>
        </p:spPr>
        <p:txBody>
          <a:bodyPr wrap="square" rtlCol="0">
            <a:spAutoFit/>
          </a:bodyPr>
          <a:lstStyle/>
          <a:p>
            <a:pPr algn="ctr"/>
            <a:r>
              <a:rPr lang="ru-RU" sz="1600" i="1" dirty="0" smtClean="0">
                <a:latin typeface="Times New Roman" panose="02020603050405020304" pitchFamily="18" charset="0"/>
                <a:cs typeface="Times New Roman" panose="02020603050405020304" pitchFamily="18" charset="0"/>
              </a:rPr>
              <a:t>Сбыт продукции: </a:t>
            </a:r>
          </a:p>
          <a:p>
            <a:pPr algn="ctr"/>
            <a:r>
              <a:rPr lang="ru-RU" sz="1600" i="1" dirty="0" smtClean="0">
                <a:latin typeface="Times New Roman" panose="02020603050405020304" pitchFamily="18" charset="0"/>
                <a:cs typeface="Times New Roman" panose="02020603050405020304" pitchFamily="18" charset="0"/>
              </a:rPr>
              <a:t>К(Ф)Х – член </a:t>
            </a:r>
            <a:r>
              <a:rPr lang="ru-RU" sz="1600" i="1" dirty="0" err="1" smtClean="0">
                <a:latin typeface="Times New Roman" panose="02020603050405020304" pitchFamily="18" charset="0"/>
                <a:cs typeface="Times New Roman" panose="02020603050405020304" pitchFamily="18" charset="0"/>
              </a:rPr>
              <a:t>СПоК</a:t>
            </a:r>
            <a:endParaRPr lang="ru-RU" sz="1600" i="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639220" y="5251412"/>
            <a:ext cx="1456780" cy="830997"/>
          </a:xfrm>
          <a:prstGeom prst="rect">
            <a:avLst/>
          </a:prstGeom>
          <a:noFill/>
        </p:spPr>
        <p:txBody>
          <a:bodyPr wrap="square" rtlCol="0">
            <a:spAutoFit/>
          </a:bodyPr>
          <a:lstStyle/>
          <a:p>
            <a:pPr algn="ctr"/>
            <a:r>
              <a:rPr lang="ru-RU" sz="1600" i="1" dirty="0" smtClean="0">
                <a:latin typeface="Times New Roman" panose="02020603050405020304" pitchFamily="18" charset="0"/>
                <a:cs typeface="Times New Roman" panose="02020603050405020304" pitchFamily="18" charset="0"/>
              </a:rPr>
              <a:t>В К(Ф)Х имеется бухгалтер </a:t>
            </a:r>
            <a:endParaRPr lang="ru-RU" sz="1600" i="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220670" y="4648774"/>
            <a:ext cx="1364158" cy="584775"/>
          </a:xfrm>
          <a:prstGeom prst="rect">
            <a:avLst/>
          </a:prstGeom>
          <a:noFill/>
        </p:spPr>
        <p:txBody>
          <a:bodyPr wrap="square" rtlCol="0">
            <a:spAutoFit/>
          </a:bodyPr>
          <a:lstStyle/>
          <a:p>
            <a:pPr algn="ctr"/>
            <a:r>
              <a:rPr lang="ru-RU" sz="1600" i="1" dirty="0" smtClean="0">
                <a:latin typeface="Times New Roman" panose="02020603050405020304" pitchFamily="18" charset="0"/>
                <a:cs typeface="Times New Roman" panose="02020603050405020304" pitchFamily="18" charset="0"/>
              </a:rPr>
              <a:t>В К(Ф)Х есть агроном </a:t>
            </a:r>
            <a:endParaRPr lang="ru-RU" sz="1600" i="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951297" y="5699761"/>
            <a:ext cx="2086023" cy="584775"/>
          </a:xfrm>
          <a:prstGeom prst="rect">
            <a:avLst/>
          </a:prstGeom>
          <a:noFill/>
        </p:spPr>
        <p:txBody>
          <a:bodyPr wrap="square" rtlCol="0">
            <a:spAutoFit/>
          </a:bodyPr>
          <a:lstStyle/>
          <a:p>
            <a:pPr algn="ctr"/>
            <a:r>
              <a:rPr lang="ru-RU" sz="1600" i="1" dirty="0" smtClean="0">
                <a:latin typeface="Times New Roman" panose="02020603050405020304" pitchFamily="18" charset="0"/>
                <a:cs typeface="Times New Roman" panose="02020603050405020304" pitchFamily="18" charset="0"/>
              </a:rPr>
              <a:t>В К(Ф)Х есть </a:t>
            </a:r>
            <a:r>
              <a:rPr lang="ru-RU" sz="1600" i="1" dirty="0" err="1" smtClean="0">
                <a:latin typeface="Times New Roman" panose="02020603050405020304" pitchFamily="18" charset="0"/>
                <a:cs typeface="Times New Roman" panose="02020603050405020304" pitchFamily="18" charset="0"/>
              </a:rPr>
              <a:t>зоо</a:t>
            </a:r>
            <a:r>
              <a:rPr lang="ru-RU" sz="1600" i="1" dirty="0" smtClean="0">
                <a:latin typeface="Times New Roman" panose="02020603050405020304" pitchFamily="18" charset="0"/>
                <a:cs typeface="Times New Roman" panose="02020603050405020304" pitchFamily="18" charset="0"/>
              </a:rPr>
              <a:t> – </a:t>
            </a:r>
            <a:r>
              <a:rPr lang="ru-RU" sz="1600" i="1" dirty="0" err="1" smtClean="0">
                <a:latin typeface="Times New Roman" panose="02020603050405020304" pitchFamily="18" charset="0"/>
                <a:cs typeface="Times New Roman" panose="02020603050405020304" pitchFamily="18" charset="0"/>
              </a:rPr>
              <a:t>вет</a:t>
            </a:r>
            <a:r>
              <a:rPr lang="ru-RU" sz="1600" i="1" dirty="0" smtClean="0">
                <a:latin typeface="Times New Roman" panose="02020603050405020304" pitchFamily="18" charset="0"/>
                <a:cs typeface="Times New Roman" panose="02020603050405020304" pitchFamily="18" charset="0"/>
              </a:rPr>
              <a:t> специалисты </a:t>
            </a:r>
            <a:endParaRPr lang="ru-RU" sz="1600" i="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480060" y="6167120"/>
            <a:ext cx="6758940" cy="646331"/>
          </a:xfrm>
          <a:prstGeom prst="rect">
            <a:avLst/>
          </a:prstGeom>
          <a:noFill/>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Наличие перечисленных ресурсов влияет на бальную оценку начинающего фермера</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0187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683568" y="260648"/>
            <a:ext cx="8054704" cy="707886"/>
          </a:xfrm>
          <a:prstGeom prst="rect">
            <a:avLst/>
          </a:prstGeom>
          <a:noFill/>
        </p:spPr>
        <p:txBody>
          <a:bodyPr wrap="none" lIns="91440" tIns="45720" rIns="91440" bIns="45720">
            <a:spAutoFit/>
          </a:bodyPr>
          <a:lstStyle/>
          <a:p>
            <a:pPr algn="ctr"/>
            <a:r>
              <a:rPr lang="ru-RU" sz="4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Требования к участникам конкурса</a:t>
            </a:r>
            <a:endParaRPr lang="ru-RU"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 name="TextBox 2"/>
          <p:cNvSpPr txBox="1"/>
          <p:nvPr/>
        </p:nvSpPr>
        <p:spPr>
          <a:xfrm>
            <a:off x="611560" y="1268760"/>
            <a:ext cx="8126712" cy="5201424"/>
          </a:xfrm>
          <a:prstGeom prst="rect">
            <a:avLst/>
          </a:prstGeom>
          <a:noFill/>
        </p:spPr>
        <p:txBody>
          <a:bodyPr wrap="square" rtlCol="0">
            <a:spAutoFit/>
          </a:bodyPr>
          <a:lstStyle/>
          <a:p>
            <a:pPr algn="just"/>
            <a:r>
              <a:rPr lang="ru-RU" sz="2000" dirty="0" smtClean="0"/>
              <a:t> </a:t>
            </a:r>
            <a:r>
              <a:rPr lang="ru-RU" sz="2400" b="1" dirty="0" smtClean="0">
                <a:solidFill>
                  <a:srgbClr val="FF0000"/>
                </a:solidFill>
              </a:rPr>
              <a:t>В конкурсе могут принимать участие крестьянские (фермерские) хозяйства, соответствующие одновременно следующим требованиям:</a:t>
            </a:r>
          </a:p>
          <a:p>
            <a:endParaRPr lang="ru-RU" sz="2000" b="1" dirty="0" smtClean="0">
              <a:solidFill>
                <a:srgbClr val="FF0000"/>
              </a:solidFill>
            </a:endParaRPr>
          </a:p>
          <a:p>
            <a:pPr algn="just"/>
            <a:r>
              <a:rPr lang="ru-RU" sz="2000" dirty="0" smtClean="0"/>
              <a:t>1. Зарегистрированные в установленном порядке на сельской территории Кировской области. </a:t>
            </a:r>
          </a:p>
          <a:p>
            <a:pPr algn="just"/>
            <a:endParaRPr lang="ru-RU" sz="2000" dirty="0" smtClean="0"/>
          </a:p>
          <a:p>
            <a:pPr algn="just"/>
            <a:r>
              <a:rPr lang="ru-RU" sz="2000" dirty="0" smtClean="0"/>
              <a:t>2. Срок деятельности которых на дату подачи заявки на участие в конкурсе не превышает 24 месяцев со дня регистрации крестьянского (фермерского) хозяйства.</a:t>
            </a:r>
          </a:p>
          <a:p>
            <a:pPr algn="just"/>
            <a:endParaRPr lang="ru-RU" sz="2000" dirty="0" smtClean="0"/>
          </a:p>
          <a:p>
            <a:pPr algn="just"/>
            <a:r>
              <a:rPr lang="ru-RU" sz="2000" dirty="0" smtClean="0"/>
              <a:t>3. Соответствующие критериям </a:t>
            </a:r>
            <a:r>
              <a:rPr lang="ru-RU" sz="2000" dirty="0" err="1" smtClean="0"/>
              <a:t>микропредприятия</a:t>
            </a:r>
            <a:r>
              <a:rPr lang="ru-RU" sz="2000" dirty="0" smtClean="0"/>
              <a:t>, установленным Федеральным законом от 24.07.2007 № 209-ФЗ «О развитии малого и среднего предпринимательства в Российской Федерации».</a:t>
            </a:r>
          </a:p>
          <a:p>
            <a:pPr algn="just"/>
            <a:endParaRPr lang="ru-RU" sz="2000" dirty="0" smtClean="0"/>
          </a:p>
          <a:p>
            <a:pPr algn="just"/>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79967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683568" y="260648"/>
            <a:ext cx="8054704" cy="707886"/>
          </a:xfrm>
          <a:prstGeom prst="rect">
            <a:avLst/>
          </a:prstGeom>
          <a:noFill/>
        </p:spPr>
        <p:txBody>
          <a:bodyPr wrap="none" lIns="91440" tIns="45720" rIns="91440" bIns="45720">
            <a:spAutoFit/>
          </a:bodyPr>
          <a:lstStyle/>
          <a:p>
            <a:pPr algn="ctr"/>
            <a:r>
              <a:rPr lang="ru-RU" sz="4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Требования к участникам конкурса</a:t>
            </a:r>
            <a:endParaRPr lang="ru-RU"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 name="TextBox 2"/>
          <p:cNvSpPr txBox="1"/>
          <p:nvPr/>
        </p:nvSpPr>
        <p:spPr>
          <a:xfrm>
            <a:off x="611560" y="1268760"/>
            <a:ext cx="8126712" cy="6432530"/>
          </a:xfrm>
          <a:prstGeom prst="rect">
            <a:avLst/>
          </a:prstGeom>
          <a:noFill/>
        </p:spPr>
        <p:txBody>
          <a:bodyPr wrap="square" rtlCol="0">
            <a:spAutoFit/>
          </a:bodyPr>
          <a:lstStyle/>
          <a:p>
            <a:pPr algn="just"/>
            <a:r>
              <a:rPr lang="ru-RU" sz="2000" dirty="0" smtClean="0"/>
              <a:t> </a:t>
            </a:r>
            <a:r>
              <a:rPr lang="ru-RU" sz="2400" b="1" dirty="0" smtClean="0">
                <a:solidFill>
                  <a:srgbClr val="FF0000"/>
                </a:solidFill>
              </a:rPr>
              <a:t>В конкурсе могут принимать участие крестьянские (фермерские) хозяйства, соответствующие одновременно следующим требованиям</a:t>
            </a:r>
            <a:r>
              <a:rPr lang="ru-RU" sz="2000" b="1" dirty="0" smtClean="0">
                <a:solidFill>
                  <a:srgbClr val="FF0000"/>
                </a:solidFill>
              </a:rPr>
              <a:t>:</a:t>
            </a:r>
          </a:p>
          <a:p>
            <a:endParaRPr lang="ru-RU" sz="2000" b="1" dirty="0" smtClean="0">
              <a:solidFill>
                <a:srgbClr val="FF0000"/>
              </a:solidFill>
            </a:endParaRPr>
          </a:p>
          <a:p>
            <a:pPr algn="just"/>
            <a:r>
              <a:rPr lang="ru-RU" sz="2000" dirty="0" smtClean="0"/>
              <a:t>4. Имеющие бизнес-план, составленный по форме, утвержденной правовым актом министерства.</a:t>
            </a:r>
          </a:p>
          <a:p>
            <a:pPr algn="just"/>
            <a:r>
              <a:rPr lang="ru-RU" sz="2000" dirty="0" smtClean="0"/>
              <a:t>бизнес-план по одному из следующих направлений деятельности (отрасли): развитие скотоводства или прочего животноводства или растениеводства.</a:t>
            </a:r>
          </a:p>
          <a:p>
            <a:pPr algn="just"/>
            <a:r>
              <a:rPr lang="ru-RU" sz="2000" dirty="0" smtClean="0"/>
              <a:t>Бизнес-план должен включать план расходов суммы гранта на поддержку начинающего фермера (далее - план расходов) с указанием наименований приобретаемого имущества, выполняемых работ, оказываемых услуг (далее - Приобретения), их количества, цены, источников финансирования (средств гранта и собственных средств).</a:t>
            </a:r>
          </a:p>
          <a:p>
            <a:pPr algn="just"/>
            <a:endParaRPr lang="ru-RU" sz="2000" dirty="0" smtClean="0"/>
          </a:p>
          <a:p>
            <a:pPr algn="just"/>
            <a:r>
              <a:rPr lang="ru-RU" sz="2000" dirty="0" smtClean="0"/>
              <a:t> </a:t>
            </a:r>
          </a:p>
          <a:p>
            <a:pPr algn="just"/>
            <a:endParaRPr lang="ru-RU" sz="2000" dirty="0" smtClean="0">
              <a:hlinkClick r:id="rId2"/>
            </a:endParaRPr>
          </a:p>
          <a:p>
            <a:pPr algn="just"/>
            <a:endParaRPr lang="ru-RU" sz="2000" dirty="0" smtClean="0">
              <a:hlinkClick r:id="rId2"/>
            </a:endParaRPr>
          </a:p>
          <a:p>
            <a:pPr algn="just"/>
            <a:endParaRPr lang="ru-RU" sz="2000" dirty="0" smtClean="0">
              <a:hlinkClick r:id="rId2"/>
            </a:endParaRPr>
          </a:p>
          <a:p>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79967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5576" y="142852"/>
            <a:ext cx="7773074" cy="500066"/>
          </a:xfrm>
          <a:prstGeom prst="rect">
            <a:avLst/>
          </a:prstGeom>
        </p:spPr>
      </p:pic>
      <p:sp>
        <p:nvSpPr>
          <p:cNvPr id="3" name="TextBox 2"/>
          <p:cNvSpPr txBox="1"/>
          <p:nvPr/>
        </p:nvSpPr>
        <p:spPr>
          <a:xfrm>
            <a:off x="467544" y="714356"/>
            <a:ext cx="8352928" cy="6355586"/>
          </a:xfrm>
          <a:prstGeom prst="rect">
            <a:avLst/>
          </a:prstGeom>
          <a:noFill/>
        </p:spPr>
        <p:txBody>
          <a:bodyPr wrap="square" rtlCol="0">
            <a:spAutoFit/>
          </a:bodyPr>
          <a:lstStyle/>
          <a:p>
            <a:r>
              <a:rPr lang="ru-RU" sz="2400" b="1" u="sng" dirty="0" smtClean="0">
                <a:solidFill>
                  <a:srgbClr val="FF0000"/>
                </a:solidFill>
              </a:rPr>
              <a:t>Главы которых</a:t>
            </a:r>
            <a:r>
              <a:rPr lang="ru-RU" sz="2400" b="1" dirty="0" smtClean="0">
                <a:solidFill>
                  <a:srgbClr val="FF0000"/>
                </a:solidFill>
              </a:rPr>
              <a:t>:</a:t>
            </a:r>
          </a:p>
          <a:p>
            <a:pPr algn="just"/>
            <a:r>
              <a:rPr lang="ru-RU" sz="1900" dirty="0" smtClean="0">
                <a:latin typeface="Times New Roman" panose="02020603050405020304" pitchFamily="18" charset="0"/>
                <a:cs typeface="Times New Roman" panose="02020603050405020304" pitchFamily="18" charset="0"/>
              </a:rPr>
              <a:t>1. </a:t>
            </a:r>
            <a:r>
              <a:rPr lang="ru-RU" dirty="0" smtClean="0"/>
              <a:t>Имеют среднее специальное или высшее сельскохозяйственное образование, или получили дополнительное профессиональное образование по сельскохозяйственной специальности, или имеют трудовой стаж в сельском хозяйстве не менее 3 лет, или осуществляют ведение или совместное ведение личного подсобного хозяйства в течение не менее 3 лет.</a:t>
            </a:r>
          </a:p>
          <a:p>
            <a:pPr algn="just"/>
            <a:endParaRPr lang="ru-RU" dirty="0" smtClean="0"/>
          </a:p>
          <a:p>
            <a:pPr algn="just"/>
            <a:r>
              <a:rPr lang="ru-RU" dirty="0" smtClean="0"/>
              <a:t>Дополнительное профессиональное образование по сельскохозяйственной специальности считается таковым, если освоенная учебная программа включает в себя экономические дисциплины по растениеводству и (или) животноводству и (или) правовые основы организации и деятельности крестьянских (фермерских) хозяйств.</a:t>
            </a:r>
          </a:p>
          <a:p>
            <a:pPr algn="just"/>
            <a:endParaRPr lang="ru-RU" dirty="0" smtClean="0">
              <a:latin typeface="Times New Roman" pitchFamily="18" charset="0"/>
              <a:cs typeface="Times New Roman" pitchFamily="18" charset="0"/>
            </a:endParaRPr>
          </a:p>
          <a:p>
            <a:pPr algn="just">
              <a:tabLst>
                <a:tab pos="357188" algn="l"/>
              </a:tabLst>
            </a:pPr>
            <a:r>
              <a:rPr lang="ru-RU" dirty="0" smtClean="0">
                <a:latin typeface="Times New Roman" pitchFamily="18" charset="0"/>
                <a:cs typeface="Times New Roman" pitchFamily="18" charset="0"/>
              </a:rPr>
              <a:t>2. </a:t>
            </a:r>
            <a:r>
              <a:rPr lang="ru-RU" dirty="0" smtClean="0"/>
              <a:t>Заключили договоры (предварительные договоры) о реализации сельскохозяйственной продукции на сумму более 30 тыс. рублей.</a:t>
            </a:r>
          </a:p>
          <a:p>
            <a:pPr algn="just">
              <a:tabLst>
                <a:tab pos="357188" algn="l"/>
              </a:tabLst>
            </a:pPr>
            <a:endParaRPr lang="ru-RU" dirty="0" smtClean="0"/>
          </a:p>
          <a:p>
            <a:pPr algn="just">
              <a:tabLst>
                <a:tab pos="357188" algn="l"/>
              </a:tabLst>
            </a:pPr>
            <a:r>
              <a:rPr lang="ru-RU" dirty="0" smtClean="0"/>
              <a:t>3. Постоянно проживают в муниципальном образовании по месту нахождения и регистрации хозяйств, главами которых они являются, при условии, что данные хозяйства являются основным местом их трудоустройства.</a:t>
            </a:r>
            <a:endParaRPr lang="ru-RU" dirty="0" smtClean="0">
              <a:hlinkClick r:id="rId3"/>
            </a:endParaRPr>
          </a:p>
          <a:p>
            <a:pPr algn="just">
              <a:tabLst>
                <a:tab pos="357188" algn="l"/>
              </a:tabLst>
            </a:pPr>
            <a:endParaRPr lang="ru-RU" sz="2000" dirty="0" smtClean="0"/>
          </a:p>
          <a:p>
            <a:pPr algn="just">
              <a:tabLst>
                <a:tab pos="357188" algn="l"/>
              </a:tabLst>
            </a:pPr>
            <a:endParaRPr lang="ru-RU" sz="1900" dirty="0">
              <a:latin typeface="Times New Roman" panose="02020603050405020304" pitchFamily="18" charset="0"/>
              <a:cs typeface="Times New Roman" panose="02020603050405020304" pitchFamily="18" charset="0"/>
            </a:endParaRPr>
          </a:p>
          <a:p>
            <a:pPr algn="just"/>
            <a:endParaRPr lang="ru-RU"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00295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5576" y="142852"/>
            <a:ext cx="7773074" cy="500066"/>
          </a:xfrm>
          <a:prstGeom prst="rect">
            <a:avLst/>
          </a:prstGeom>
        </p:spPr>
      </p:pic>
      <p:sp>
        <p:nvSpPr>
          <p:cNvPr id="3" name="TextBox 2"/>
          <p:cNvSpPr txBox="1"/>
          <p:nvPr/>
        </p:nvSpPr>
        <p:spPr>
          <a:xfrm>
            <a:off x="467544" y="714356"/>
            <a:ext cx="8352928" cy="4508927"/>
          </a:xfrm>
          <a:prstGeom prst="rect">
            <a:avLst/>
          </a:prstGeom>
          <a:noFill/>
        </p:spPr>
        <p:txBody>
          <a:bodyPr wrap="square" rtlCol="0">
            <a:spAutoFit/>
          </a:bodyPr>
          <a:lstStyle/>
          <a:p>
            <a:r>
              <a:rPr lang="ru-RU" sz="2400" b="1" u="sng" dirty="0" smtClean="0">
                <a:solidFill>
                  <a:srgbClr val="FF0000"/>
                </a:solidFill>
              </a:rPr>
              <a:t>Главы которых</a:t>
            </a:r>
            <a:r>
              <a:rPr lang="ru-RU" sz="2400" b="1" dirty="0" smtClean="0">
                <a:solidFill>
                  <a:srgbClr val="FF0000"/>
                </a:solidFill>
              </a:rPr>
              <a:t>:</a:t>
            </a:r>
          </a:p>
          <a:p>
            <a:endParaRPr lang="ru-RU" sz="2400" b="1" dirty="0" smtClean="0">
              <a:solidFill>
                <a:srgbClr val="FF0000"/>
              </a:solidFill>
            </a:endParaRPr>
          </a:p>
          <a:p>
            <a:pPr algn="just"/>
            <a:r>
              <a:rPr lang="ru-RU" sz="1900" dirty="0" smtClean="0">
                <a:latin typeface="Times New Roman" panose="02020603050405020304" pitchFamily="18" charset="0"/>
                <a:cs typeface="Times New Roman" panose="02020603050405020304" pitchFamily="18" charset="0"/>
              </a:rPr>
              <a:t>4. </a:t>
            </a:r>
            <a:r>
              <a:rPr lang="ru-RU" sz="2000" dirty="0" smtClean="0"/>
              <a:t>Не должны прекратить деятельность в качестве индивидуальных предпринимателей - глав крестьянских (фермерских) хозяйств.</a:t>
            </a:r>
          </a:p>
          <a:p>
            <a:pPr algn="just"/>
            <a:endParaRPr lang="ru-RU" sz="2000" dirty="0" smtClean="0"/>
          </a:p>
          <a:p>
            <a:pPr algn="just"/>
            <a:r>
              <a:rPr lang="ru-RU" sz="2000" dirty="0" smtClean="0"/>
              <a:t>5. Не имеют просроченной задолженности по возврату в областной бюджет субсидий, бюджетных инвестиций, предоставленных в том числе в соответствии с иными правовыми актами, и иной просроченной задолженности перед бюджетом.</a:t>
            </a:r>
          </a:p>
          <a:p>
            <a:pPr algn="just"/>
            <a:endParaRPr lang="ru-RU" sz="2000" dirty="0" smtClean="0"/>
          </a:p>
          <a:p>
            <a:pPr algn="just"/>
            <a:r>
              <a:rPr lang="ru-RU" sz="2000" dirty="0" smtClean="0"/>
              <a:t>6. Дали согласие на передачу и обработку своих персональных данных в соответствии с законодательством Российской Федерации.</a:t>
            </a:r>
          </a:p>
          <a:p>
            <a:pPr algn="just"/>
            <a:endParaRPr lang="ru-RU" sz="2000" dirty="0" smtClean="0"/>
          </a:p>
          <a:p>
            <a:pPr algn="just"/>
            <a:endParaRPr lang="ru-RU"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00295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566155" y="188640"/>
            <a:ext cx="8280920" cy="5447645"/>
          </a:xfrm>
          <a:prstGeom prst="rect">
            <a:avLst/>
          </a:prstGeom>
          <a:noFill/>
        </p:spPr>
        <p:txBody>
          <a:bodyPr wrap="square" rtlCol="0">
            <a:spAutoFit/>
          </a:bodyPr>
          <a:lstStyle/>
          <a:p>
            <a:r>
              <a:rPr lang="ru-RU" sz="2400" b="1" u="sng" dirty="0" smtClean="0">
                <a:solidFill>
                  <a:srgbClr val="FF0000"/>
                </a:solidFill>
              </a:rPr>
              <a:t>Главы которых обязуются:</a:t>
            </a:r>
          </a:p>
          <a:p>
            <a:endParaRPr lang="ru-RU" sz="2400" b="1" u="sng" dirty="0" smtClean="0">
              <a:solidFill>
                <a:srgbClr val="FF0000"/>
              </a:solidFill>
            </a:endParaRPr>
          </a:p>
          <a:p>
            <a:pPr marL="457200" indent="-457200" algn="just">
              <a:buAutoNum type="arabicPeriod"/>
            </a:pPr>
            <a:r>
              <a:rPr lang="ru-RU" sz="2000" dirty="0" smtClean="0"/>
              <a:t>Использовать грант в течение 18 месяцев со дня поступления средств на счет главы крестьянского (фермерского) хозяйства.</a:t>
            </a:r>
          </a:p>
          <a:p>
            <a:pPr algn="just"/>
            <a:r>
              <a:rPr lang="ru-RU" sz="2000" b="1" dirty="0" smtClean="0">
                <a:solidFill>
                  <a:srgbClr val="FF0000"/>
                </a:solidFill>
              </a:rPr>
              <a:t>(срок  освоения гранта на поддержку начинающего фермера или части средств гранта может быть продлен по решению министерства, но не более чем на 6 месяцев.</a:t>
            </a:r>
          </a:p>
          <a:p>
            <a:pPr algn="just">
              <a:tabLst>
                <a:tab pos="531813" algn="l"/>
              </a:tabLst>
            </a:pPr>
            <a:r>
              <a:rPr lang="ru-RU" sz="2000" dirty="0" smtClean="0"/>
              <a:t>	</a:t>
            </a:r>
            <a:r>
              <a:rPr lang="ru-RU" sz="2000" b="1" dirty="0" smtClean="0">
                <a:solidFill>
                  <a:srgbClr val="FF0000"/>
                </a:solidFill>
              </a:rPr>
              <a:t>Основанием для принятия министерством решения о продлении срока освоения гранта является документальное подтверждение крестьянским (фермерским) хозяйством наступления обстоятельств непреодолимой силы, препятствующих освоению средств гранта на поддержку начинающего фермера в установленный срок». </a:t>
            </a:r>
            <a:endParaRPr lang="ru-RU" sz="2000" dirty="0" smtClean="0"/>
          </a:p>
          <a:p>
            <a:pPr marL="457200" indent="-457200">
              <a:buAutoNum type="arabicPeriod"/>
            </a:pPr>
            <a:endParaRPr lang="ru-RU" sz="2000" dirty="0" smtClean="0"/>
          </a:p>
          <a:p>
            <a:pPr marL="457200" indent="-457200">
              <a:buFontTx/>
              <a:buAutoNum type="arabicPeriod"/>
            </a:pPr>
            <a:r>
              <a:rPr lang="ru-RU" sz="2000" dirty="0" smtClean="0"/>
              <a:t>Использовать имущество, закупаемое за счет гранта, исключительно на развитие крестьянского (фермерского) хозяйства.</a:t>
            </a:r>
          </a:p>
          <a:p>
            <a:pPr marL="457200" indent="-457200">
              <a:buFontTx/>
              <a:buAutoNum type="arabicPeriod"/>
            </a:pPr>
            <a:endParaRPr lang="ru-RU" sz="2000" dirty="0" smtClean="0"/>
          </a:p>
          <a:p>
            <a:pPr marL="457200" indent="-457200">
              <a:buFontTx/>
              <a:buAutoNum type="arabicPeriod"/>
            </a:pPr>
            <a:endParaRPr lang="ru-RU" sz="2000" dirty="0" smtClean="0"/>
          </a:p>
        </p:txBody>
      </p:sp>
    </p:spTree>
    <p:extLst>
      <p:ext uri="{BB962C8B-B14F-4D97-AF65-F5344CB8AC3E}">
        <p14:creationId xmlns:p14="http://schemas.microsoft.com/office/powerpoint/2010/main" val="41402327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566155" y="332657"/>
            <a:ext cx="8280920" cy="8463855"/>
          </a:xfrm>
          <a:prstGeom prst="rect">
            <a:avLst/>
          </a:prstGeom>
          <a:noFill/>
        </p:spPr>
        <p:txBody>
          <a:bodyPr wrap="square" rtlCol="0">
            <a:spAutoFit/>
          </a:bodyPr>
          <a:lstStyle/>
          <a:p>
            <a:r>
              <a:rPr lang="ru-RU" sz="2400" b="1" u="sng" dirty="0" smtClean="0">
                <a:solidFill>
                  <a:srgbClr val="FF0000"/>
                </a:solidFill>
              </a:rPr>
              <a:t>Главы которых обязуются:</a:t>
            </a:r>
          </a:p>
          <a:p>
            <a:pPr algn="just"/>
            <a:r>
              <a:rPr lang="ru-RU" sz="2000" dirty="0" smtClean="0"/>
              <a:t>3. Имущество, приобретаемое начинающим фермером с участием средств гранта, не подлежит продаже, дарению, передаче в аренду, обмену или взносу в виде пая, вклада или отчуждению иным образом в соответствии с законодательством Российской Федерации в течение 5 лет со дня получения гранта.</a:t>
            </a:r>
          </a:p>
          <a:p>
            <a:pPr algn="just"/>
            <a:endParaRPr lang="ru-RU" sz="2000" dirty="0" smtClean="0"/>
          </a:p>
          <a:p>
            <a:pPr algn="just"/>
            <a:r>
              <a:rPr lang="ru-RU" sz="2000" dirty="0" smtClean="0"/>
              <a:t>4. Создать дополнительно к уже имеющимся на момент подачи заявки на участие в конкурсе рабочим местам в возглавляемом крестьянском (фермерском) хозяйстве не менее двух новых постоянных рабочих мест, если сумма гранта составляет </a:t>
            </a:r>
            <a:r>
              <a:rPr lang="ru-RU" sz="2000" dirty="0" smtClean="0">
                <a:solidFill>
                  <a:srgbClr val="FF0000"/>
                </a:solidFill>
              </a:rPr>
              <a:t>2 млн. рублей </a:t>
            </a:r>
            <a:r>
              <a:rPr lang="ru-RU" sz="2000" dirty="0" smtClean="0"/>
              <a:t>и более, и не менее одного нового постоянного рабочего места, если сумма гранта составляет менее </a:t>
            </a:r>
            <a:r>
              <a:rPr lang="ru-RU" sz="2000" dirty="0" smtClean="0">
                <a:solidFill>
                  <a:srgbClr val="FF0000"/>
                </a:solidFill>
              </a:rPr>
              <a:t>2 млн. рублей, </a:t>
            </a:r>
            <a:r>
              <a:rPr lang="ru-RU" sz="2000" dirty="0" smtClean="0"/>
              <a:t>в срок, определяемый министерством и утвержденный правовым актом министерства, но не позднее срока использования гранта.</a:t>
            </a:r>
          </a:p>
          <a:p>
            <a:pPr algn="just"/>
            <a:endParaRPr lang="ru-RU" sz="2000" dirty="0" smtClean="0"/>
          </a:p>
          <a:p>
            <a:pPr algn="just"/>
            <a:r>
              <a:rPr lang="ru-RU" sz="2000" dirty="0" smtClean="0"/>
              <a:t>5. Сохранять созданные рабочие места в течение не менее 5 лет с момента их создания.</a:t>
            </a:r>
          </a:p>
          <a:p>
            <a:pPr algn="just"/>
            <a:endParaRPr lang="ru-RU" sz="2000" dirty="0" smtClean="0"/>
          </a:p>
          <a:p>
            <a:pPr algn="just"/>
            <a:endParaRPr lang="ru-RU" sz="2000" dirty="0" smtClean="0"/>
          </a:p>
          <a:p>
            <a:pPr algn="just"/>
            <a:endParaRPr lang="ru-RU" sz="2000" dirty="0" smtClean="0"/>
          </a:p>
          <a:p>
            <a:pPr algn="just"/>
            <a:endParaRPr lang="ru-RU" sz="2000" dirty="0" smtClean="0"/>
          </a:p>
          <a:p>
            <a:pPr algn="just"/>
            <a:endParaRPr lang="ru-RU" sz="2000" dirty="0" smtClean="0"/>
          </a:p>
          <a:p>
            <a:pPr algn="just"/>
            <a:endParaRPr lang="ru-RU" sz="2000" dirty="0" smtClean="0"/>
          </a:p>
          <a:p>
            <a:pPr marL="457200" indent="-457200">
              <a:buFontTx/>
              <a:buAutoNum type="arabicPeriod"/>
            </a:pPr>
            <a:endParaRPr lang="ru-RU" sz="2000" dirty="0" smtClean="0"/>
          </a:p>
          <a:p>
            <a:pPr marL="457200" indent="-457200">
              <a:buAutoNum type="arabicPeriod"/>
            </a:pPr>
            <a:endParaRPr lang="ru-RU" sz="2000" dirty="0" smtClean="0"/>
          </a:p>
          <a:p>
            <a:endParaRPr lang="ru-RU" sz="2000" dirty="0" smtClean="0">
              <a:solidFill>
                <a:srgbClr val="FF0000"/>
              </a:solidFill>
            </a:endParaRPr>
          </a:p>
        </p:txBody>
      </p:sp>
      <p:sp>
        <p:nvSpPr>
          <p:cNvPr id="3" name="Прямоугольник 2"/>
          <p:cNvSpPr/>
          <p:nvPr/>
        </p:nvSpPr>
        <p:spPr>
          <a:xfrm>
            <a:off x="611560" y="4941168"/>
            <a:ext cx="8532440" cy="1015663"/>
          </a:xfrm>
          <a:prstGeom prst="rect">
            <a:avLst/>
          </a:prstGeom>
        </p:spPr>
        <p:txBody>
          <a:bodyPr wrap="square">
            <a:spAutoFit/>
          </a:bodyPr>
          <a:lstStyle/>
          <a:p>
            <a:endParaRPr lang="ru-RU" sz="2000" dirty="0" smtClean="0"/>
          </a:p>
          <a:p>
            <a:endParaRPr lang="ru-RU" sz="2000" dirty="0" smtClean="0"/>
          </a:p>
          <a:p>
            <a:endParaRPr lang="ru-RU" sz="2000" dirty="0"/>
          </a:p>
        </p:txBody>
      </p:sp>
    </p:spTree>
    <p:extLst>
      <p:ext uri="{BB962C8B-B14F-4D97-AF65-F5344CB8AC3E}">
        <p14:creationId xmlns:p14="http://schemas.microsoft.com/office/powerpoint/2010/main" val="41402327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566155" y="906979"/>
            <a:ext cx="8280920" cy="3785652"/>
          </a:xfrm>
          <a:prstGeom prst="rect">
            <a:avLst/>
          </a:prstGeom>
          <a:noFill/>
        </p:spPr>
        <p:txBody>
          <a:bodyPr wrap="square" rtlCol="0">
            <a:spAutoFit/>
          </a:bodyPr>
          <a:lstStyle/>
          <a:p>
            <a:r>
              <a:rPr lang="ru-RU" sz="2000" b="1" u="sng" dirty="0" smtClean="0">
                <a:solidFill>
                  <a:srgbClr val="FF0000"/>
                </a:solidFill>
              </a:rPr>
              <a:t>Главы которых обязуются:</a:t>
            </a:r>
          </a:p>
          <a:p>
            <a:endParaRPr lang="ru-RU" sz="2000" dirty="0" smtClean="0">
              <a:solidFill>
                <a:srgbClr val="FF0000"/>
              </a:solidFill>
            </a:endParaRPr>
          </a:p>
          <a:p>
            <a:pPr algn="just"/>
            <a:r>
              <a:rPr lang="ru-RU" sz="2000" dirty="0" smtClean="0"/>
              <a:t> 6. Оплачивать не менее 10% стоимости каждого наименования Приобретений, указанных в плане расходов, за счет собственных средств</a:t>
            </a:r>
          </a:p>
          <a:p>
            <a:pPr algn="just"/>
            <a:endParaRPr lang="ru-RU" sz="2000" dirty="0" smtClean="0"/>
          </a:p>
          <a:p>
            <a:pPr algn="just"/>
            <a:r>
              <a:rPr lang="ru-RU" sz="2000" dirty="0" smtClean="0"/>
              <a:t>7. Переехать на постоянное место жительства в муниципальное образование по месту нахождения и регистрации хозяйств, главами которых они являются (в случае, если они не проживают по месту нахождения и регистрации своих хозяйств).</a:t>
            </a:r>
          </a:p>
          <a:p>
            <a:pPr marL="457200" indent="-457200">
              <a:buFontTx/>
              <a:buAutoNum type="arabicPeriod"/>
            </a:pPr>
            <a:endParaRPr lang="ru-RU" sz="2000" dirty="0" smtClean="0"/>
          </a:p>
          <a:p>
            <a:pPr marL="457200" indent="-457200">
              <a:buAutoNum type="arabicPeriod"/>
            </a:pPr>
            <a:endParaRPr lang="ru-RU" sz="2000" dirty="0" smtClean="0"/>
          </a:p>
          <a:p>
            <a:endParaRPr lang="ru-RU" sz="2000" dirty="0" smtClean="0">
              <a:solidFill>
                <a:srgbClr val="FF0000"/>
              </a:solidFill>
            </a:endParaRPr>
          </a:p>
        </p:txBody>
      </p:sp>
    </p:spTree>
    <p:extLst>
      <p:ext uri="{BB962C8B-B14F-4D97-AF65-F5344CB8AC3E}">
        <p14:creationId xmlns:p14="http://schemas.microsoft.com/office/powerpoint/2010/main" val="41402327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539552" y="919582"/>
            <a:ext cx="8280920" cy="369332"/>
          </a:xfrm>
          <a:prstGeom prst="rect">
            <a:avLst/>
          </a:prstGeom>
          <a:noFill/>
        </p:spPr>
        <p:txBody>
          <a:bodyPr wrap="square" rtlCol="0">
            <a:spAutoFit/>
          </a:bodyPr>
          <a:lstStyle/>
          <a:p>
            <a:pPr marL="342900" indent="-342900" algn="just">
              <a:buAutoNum type="arabicPeriod"/>
            </a:pPr>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748647" y="211696"/>
            <a:ext cx="7862730" cy="707886"/>
          </a:xfrm>
          <a:prstGeom prst="rect">
            <a:avLst/>
          </a:prstGeom>
          <a:noFill/>
        </p:spPr>
        <p:txBody>
          <a:bodyPr wrap="none" lIns="91440" tIns="45720" rIns="91440" bIns="45720">
            <a:spAutoFit/>
          </a:bodyPr>
          <a:lstStyle/>
          <a:p>
            <a:pPr algn="ctr"/>
            <a:r>
              <a:rPr lang="ru-RU" sz="4000" b="1" cap="none" spc="0" dirty="0" smtClean="0">
                <a:ln w="12700">
                  <a:solidFill>
                    <a:schemeClr val="accent3">
                      <a:lumMod val="50000"/>
                    </a:schemeClr>
                  </a:solidFill>
                  <a:prstDash val="solid"/>
                </a:ln>
                <a:solidFill>
                  <a:schemeClr val="accent2">
                    <a:lumMod val="75000"/>
                  </a:schemeClr>
                </a:solidFill>
                <a:effectLst>
                  <a:innerShdw blurRad="177800">
                    <a:schemeClr val="accent3">
                      <a:lumMod val="50000"/>
                    </a:schemeClr>
                  </a:innerShdw>
                </a:effectLst>
              </a:rPr>
              <a:t>Заявителями не могут быть К(Ф)Х:</a:t>
            </a:r>
            <a:endParaRPr lang="ru-RU" sz="4000" b="1" cap="none" spc="0" dirty="0">
              <a:ln w="12700">
                <a:solidFill>
                  <a:schemeClr val="accent3">
                    <a:lumMod val="50000"/>
                  </a:schemeClr>
                </a:solidFill>
                <a:prstDash val="solid"/>
              </a:ln>
              <a:solidFill>
                <a:schemeClr val="accent2">
                  <a:lumMod val="75000"/>
                </a:schemeClr>
              </a:solidFill>
              <a:effectLst>
                <a:innerShdw blurRad="177800">
                  <a:schemeClr val="accent3">
                    <a:lumMod val="50000"/>
                  </a:schemeClr>
                </a:innerShdw>
              </a:effectLst>
            </a:endParaRPr>
          </a:p>
        </p:txBody>
      </p:sp>
      <p:sp>
        <p:nvSpPr>
          <p:cNvPr id="7" name="Прямоугольник 6"/>
          <p:cNvSpPr/>
          <p:nvPr/>
        </p:nvSpPr>
        <p:spPr>
          <a:xfrm>
            <a:off x="683568" y="1124745"/>
            <a:ext cx="7776864" cy="3693319"/>
          </a:xfrm>
          <a:prstGeom prst="rect">
            <a:avLst/>
          </a:prstGeom>
        </p:spPr>
        <p:txBody>
          <a:bodyPr wrap="square">
            <a:spAutoFit/>
          </a:bodyPr>
          <a:lstStyle/>
          <a:p>
            <a:pPr algn="just"/>
            <a:r>
              <a:rPr lang="ru-RU" dirty="0" smtClean="0"/>
              <a:t>1. Главы которых осуществляли предпринимательскую деятельность в течение последних 3 лет в качестве индивидуального предпринимателя и (или) являлись учредителями (участниками) коммерческой организации, за исключением крестьянских (фермерских) хозяйств, главами которых они являются.</a:t>
            </a:r>
          </a:p>
          <a:p>
            <a:pPr algn="just"/>
            <a:r>
              <a:rPr lang="ru-RU" dirty="0" smtClean="0"/>
              <a:t>Заявитель может подать заявку на участие в конкурсе, если период его предпринимательской деятельности в совокупности составлял не более 6 месяцев в течение последних 3 лет.</a:t>
            </a:r>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195736" y="3429000"/>
            <a:ext cx="4968552"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93119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539552" y="919582"/>
            <a:ext cx="8280920" cy="369332"/>
          </a:xfrm>
          <a:prstGeom prst="rect">
            <a:avLst/>
          </a:prstGeom>
          <a:noFill/>
        </p:spPr>
        <p:txBody>
          <a:bodyPr wrap="square" rtlCol="0">
            <a:spAutoFit/>
          </a:bodyPr>
          <a:lstStyle/>
          <a:p>
            <a:pPr marL="342900" indent="-342900" algn="just">
              <a:buAutoNum type="arabicPeriod"/>
            </a:pPr>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748647" y="211696"/>
            <a:ext cx="7862730" cy="707886"/>
          </a:xfrm>
          <a:prstGeom prst="rect">
            <a:avLst/>
          </a:prstGeom>
          <a:noFill/>
        </p:spPr>
        <p:txBody>
          <a:bodyPr wrap="none" lIns="91440" tIns="45720" rIns="91440" bIns="45720">
            <a:spAutoFit/>
          </a:bodyPr>
          <a:lstStyle/>
          <a:p>
            <a:pPr algn="ctr"/>
            <a:r>
              <a:rPr lang="ru-RU" sz="4000" b="1" cap="none" spc="0" dirty="0" smtClean="0">
                <a:ln w="12700">
                  <a:solidFill>
                    <a:schemeClr val="accent3">
                      <a:lumMod val="50000"/>
                    </a:schemeClr>
                  </a:solidFill>
                  <a:prstDash val="solid"/>
                </a:ln>
                <a:solidFill>
                  <a:schemeClr val="accent2">
                    <a:lumMod val="75000"/>
                  </a:schemeClr>
                </a:solidFill>
                <a:effectLst>
                  <a:innerShdw blurRad="177800">
                    <a:schemeClr val="accent3">
                      <a:lumMod val="50000"/>
                    </a:schemeClr>
                  </a:innerShdw>
                </a:effectLst>
              </a:rPr>
              <a:t>Заявителями не могут быть К(Ф)Х:</a:t>
            </a:r>
            <a:endParaRPr lang="ru-RU" sz="4000" b="1" cap="none" spc="0" dirty="0">
              <a:ln w="12700">
                <a:solidFill>
                  <a:schemeClr val="accent3">
                    <a:lumMod val="50000"/>
                  </a:schemeClr>
                </a:solidFill>
                <a:prstDash val="solid"/>
              </a:ln>
              <a:solidFill>
                <a:schemeClr val="accent2">
                  <a:lumMod val="75000"/>
                </a:schemeClr>
              </a:solidFill>
              <a:effectLst>
                <a:innerShdw blurRad="177800">
                  <a:schemeClr val="accent3">
                    <a:lumMod val="50000"/>
                  </a:schemeClr>
                </a:innerShdw>
              </a:effectLst>
            </a:endParaRPr>
          </a:p>
        </p:txBody>
      </p:sp>
      <p:sp>
        <p:nvSpPr>
          <p:cNvPr id="7" name="Прямоугольник 6"/>
          <p:cNvSpPr/>
          <p:nvPr/>
        </p:nvSpPr>
        <p:spPr>
          <a:xfrm>
            <a:off x="683568" y="836713"/>
            <a:ext cx="8136904" cy="4616648"/>
          </a:xfrm>
          <a:prstGeom prst="rect">
            <a:avLst/>
          </a:prstGeom>
        </p:spPr>
        <p:txBody>
          <a:bodyPr wrap="square">
            <a:spAutoFit/>
          </a:bodyPr>
          <a:lstStyle/>
          <a:p>
            <a:pPr algn="just"/>
            <a:r>
              <a:rPr lang="ru-RU" sz="2400" b="1" dirty="0" smtClean="0">
                <a:solidFill>
                  <a:srgbClr val="FF0000"/>
                </a:solidFill>
              </a:rPr>
              <a:t>2.</a:t>
            </a:r>
            <a:r>
              <a:rPr lang="ru-RU" sz="2400" b="1" dirty="0" smtClean="0">
                <a:solidFill>
                  <a:srgbClr val="7030A0"/>
                </a:solidFill>
              </a:rPr>
              <a:t> </a:t>
            </a:r>
            <a:r>
              <a:rPr lang="ru-RU" sz="2400" b="1" dirty="0" smtClean="0">
                <a:solidFill>
                  <a:srgbClr val="FF0000"/>
                </a:solidFill>
              </a:rPr>
              <a:t>Главы которых ранее являлись получателями:</a:t>
            </a:r>
          </a:p>
          <a:p>
            <a:r>
              <a:rPr lang="ru-RU" sz="2000" dirty="0" smtClean="0"/>
              <a:t>средств финансовой поддержки субсидии или грантов на организацию начального этапа предпринимательской деятельности, полученных до регистрации крестьянского (фермерского) хозяйства, главой которого является заявитель;</a:t>
            </a:r>
          </a:p>
          <a:p>
            <a:r>
              <a:rPr lang="ru-RU" sz="2000" b="1" dirty="0" smtClean="0">
                <a:latin typeface="Times New Roman" panose="02020603050405020304" pitchFamily="18" charset="0"/>
                <a:cs typeface="Times New Roman" panose="02020603050405020304" pitchFamily="18" charset="0"/>
              </a:rPr>
              <a:t>Главы которых ранее являлись получателями</a:t>
            </a:r>
          </a:p>
          <a:p>
            <a:r>
              <a:rPr lang="ru-RU" sz="2000" dirty="0" smtClean="0"/>
              <a:t> </a:t>
            </a:r>
            <a:endParaRPr lang="ru-RU" sz="2000" b="1" dirty="0" smtClean="0">
              <a:solidFill>
                <a:srgbClr val="7030A0"/>
              </a:solidFill>
            </a:endParaRPr>
          </a:p>
          <a:p>
            <a:endParaRPr lang="ru-RU" sz="2000" b="1" dirty="0" smtClean="0">
              <a:solidFill>
                <a:srgbClr val="7030A0"/>
              </a:solidFill>
            </a:endParaRPr>
          </a:p>
          <a:p>
            <a:endParaRPr lang="ru-RU" sz="2000" b="1" dirty="0" smtClean="0">
              <a:solidFill>
                <a:srgbClr val="7030A0"/>
              </a:solidFill>
            </a:endParaRPr>
          </a:p>
          <a:p>
            <a:endParaRPr lang="ru-RU" sz="2000" b="1" dirty="0" smtClean="0">
              <a:solidFill>
                <a:srgbClr val="7030A0"/>
              </a:solidFill>
            </a:endParaRPr>
          </a:p>
          <a:p>
            <a:r>
              <a:rPr lang="ru-RU" dirty="0" smtClean="0"/>
              <a:t> </a:t>
            </a:r>
          </a:p>
          <a:p>
            <a:endParaRPr lang="ru-RU" dirty="0" smtClean="0"/>
          </a:p>
          <a:p>
            <a:endParaRPr lang="ru-RU" dirty="0" smtClean="0"/>
          </a:p>
          <a:p>
            <a:endParaRPr lang="ru-RU" dirty="0" smtClean="0"/>
          </a:p>
          <a:p>
            <a:endParaRPr lang="ru-RU" dirty="0" smtClean="0"/>
          </a:p>
        </p:txBody>
      </p:sp>
      <p:sp>
        <p:nvSpPr>
          <p:cNvPr id="10" name="Прямоугольник 9"/>
          <p:cNvSpPr/>
          <p:nvPr/>
        </p:nvSpPr>
        <p:spPr>
          <a:xfrm>
            <a:off x="755576" y="2852936"/>
            <a:ext cx="7920880" cy="1938992"/>
          </a:xfrm>
          <a:prstGeom prst="rect">
            <a:avLst/>
          </a:prstGeom>
        </p:spPr>
        <p:txBody>
          <a:bodyPr wrap="square">
            <a:spAutoFit/>
          </a:bodyPr>
          <a:lstStyle/>
          <a:p>
            <a:pPr algn="just"/>
            <a:r>
              <a:rPr lang="ru-RU" sz="2000" dirty="0" smtClean="0">
                <a:cs typeface="Times New Roman" panose="02020603050405020304" pitchFamily="18" charset="0"/>
              </a:rPr>
              <a:t>гранта на создание и развитие крестьянского (фермерского) хозяйства;</a:t>
            </a:r>
          </a:p>
          <a:p>
            <a:pPr marL="285750" indent="-285750" algn="just"/>
            <a:r>
              <a:rPr lang="ru-RU" sz="2000" dirty="0" smtClean="0">
                <a:solidFill>
                  <a:prstClr val="black"/>
                </a:solidFill>
                <a:cs typeface="Times New Roman" panose="02020603050405020304" pitchFamily="18" charset="0"/>
              </a:rPr>
              <a:t>гранта на развитие семейных животноводческих ферм;</a:t>
            </a:r>
          </a:p>
          <a:p>
            <a:pPr marL="285750" indent="-285750" algn="just"/>
            <a:r>
              <a:rPr lang="ru-RU" sz="2000" dirty="0" smtClean="0">
                <a:solidFill>
                  <a:srgbClr val="FF0000"/>
                </a:solidFill>
                <a:cs typeface="Times New Roman" panose="02020603050405020304" pitchFamily="18" charset="0"/>
              </a:rPr>
              <a:t>гранта на развитие семейных ферм;</a:t>
            </a:r>
          </a:p>
          <a:p>
            <a:pPr algn="just"/>
            <a:r>
              <a:rPr lang="ru-RU" sz="2000" dirty="0" smtClean="0">
                <a:solidFill>
                  <a:srgbClr val="FF0000"/>
                </a:solidFill>
                <a:cs typeface="Times New Roman" panose="02020603050405020304" pitchFamily="18" charset="0"/>
              </a:rPr>
              <a:t>гранта «Агростартап» на создание и развитие крестьянских (фермерских) хозяйств.</a:t>
            </a:r>
          </a:p>
          <a:p>
            <a:pPr marL="285750" indent="-285750" algn="just"/>
            <a:endParaRPr lang="ru-RU" sz="2000" dirty="0" smtClean="0">
              <a:solidFill>
                <a:prstClr val="black"/>
              </a:solidFill>
              <a:cs typeface="Times New Roman" panose="02020603050405020304" pitchFamily="18"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403648" y="4437112"/>
            <a:ext cx="6264696"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9311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lumMod val="5000"/>
                <a:lumOff val="95000"/>
              </a:schemeClr>
            </a:gs>
            <a:gs pos="87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530491" y="354360"/>
            <a:ext cx="7992888"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3200" dirty="0">
                <a:solidFill>
                  <a:srgbClr val="FF0000"/>
                </a:solidFill>
                <a:latin typeface="Arial Black" panose="020B0A04020102020204" pitchFamily="34" charset="0"/>
              </a:rPr>
              <a:t>Н о в ы е   о п р е д е л е н и я </a:t>
            </a:r>
          </a:p>
        </p:txBody>
      </p:sp>
      <p:sp>
        <p:nvSpPr>
          <p:cNvPr id="7" name="Прямоугольник 6"/>
          <p:cNvSpPr/>
          <p:nvPr/>
        </p:nvSpPr>
        <p:spPr>
          <a:xfrm>
            <a:off x="827584" y="1268760"/>
            <a:ext cx="7776864" cy="6463308"/>
          </a:xfrm>
          <a:prstGeom prst="rect">
            <a:avLst/>
          </a:prstGeom>
        </p:spPr>
        <p:txBody>
          <a:bodyPr wrap="square">
            <a:spAutoFit/>
          </a:bodyPr>
          <a:lstStyle/>
          <a:p>
            <a:pPr algn="just"/>
            <a:r>
              <a:rPr lang="ru-RU" b="1" dirty="0" smtClean="0"/>
              <a:t>Заявитель</a:t>
            </a:r>
            <a:r>
              <a:rPr lang="ru-RU" dirty="0" smtClean="0"/>
              <a:t> - гражданин Российской Федерации, являющийся главой крестьянского (фермерского) хозяйства, созданного в соответствии с законодательством Российской Федерации, подавший заявку в конкурсную комиссию по проведению конкурса по отбору крестьянских (фермерских) хозяйств для предоставления грантов из областного бюджета на развитие семейных животноводческих ферм, а также грантов на поддержку начинающих фермеров (далее - конкурсная комиссия), желающий реализовать свой проект в рамках государственной программы Кировской области «Развитие агропромышленного комплекса», утвержденной постановлением Правительства Кировской области </a:t>
            </a:r>
            <a:r>
              <a:rPr lang="ru-RU" dirty="0" smtClean="0">
                <a:solidFill>
                  <a:srgbClr val="FF0000"/>
                </a:solidFill>
              </a:rPr>
              <a:t>от      №      «О государственной программе Кировской области «Развитие агропромышленного комплекса»</a:t>
            </a:r>
            <a:r>
              <a:rPr lang="ru-RU" dirty="0" smtClean="0"/>
              <a:t> и отвечающий требованиям раздела Положения.</a:t>
            </a:r>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r>
              <a:rPr lang="ru-RU" dirty="0" smtClean="0"/>
              <a:t> </a:t>
            </a:r>
            <a:endParaRPr lang="ru-RU" dirty="0" smtClean="0">
              <a:hlinkClick r:id="rId2"/>
            </a:endParaRPr>
          </a:p>
        </p:txBody>
      </p:sp>
    </p:spTree>
    <p:extLst>
      <p:ext uri="{BB962C8B-B14F-4D97-AF65-F5344CB8AC3E}">
        <p14:creationId xmlns:p14="http://schemas.microsoft.com/office/powerpoint/2010/main" val="3767473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539552" y="919582"/>
            <a:ext cx="8280920" cy="369332"/>
          </a:xfrm>
          <a:prstGeom prst="rect">
            <a:avLst/>
          </a:prstGeom>
          <a:noFill/>
        </p:spPr>
        <p:txBody>
          <a:bodyPr wrap="square" rtlCol="0">
            <a:spAutoFit/>
          </a:bodyPr>
          <a:lstStyle/>
          <a:p>
            <a:pPr marL="342900" indent="-342900" algn="just">
              <a:buAutoNum type="arabicPeriod"/>
            </a:pPr>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748647" y="211696"/>
            <a:ext cx="7862730" cy="707886"/>
          </a:xfrm>
          <a:prstGeom prst="rect">
            <a:avLst/>
          </a:prstGeom>
          <a:noFill/>
        </p:spPr>
        <p:txBody>
          <a:bodyPr wrap="none" lIns="91440" tIns="45720" rIns="91440" bIns="45720">
            <a:spAutoFit/>
          </a:bodyPr>
          <a:lstStyle/>
          <a:p>
            <a:pPr algn="ctr"/>
            <a:r>
              <a:rPr lang="ru-RU" sz="4000" b="1" cap="none" spc="0" dirty="0" smtClean="0">
                <a:ln w="12700">
                  <a:solidFill>
                    <a:schemeClr val="accent3">
                      <a:lumMod val="50000"/>
                    </a:schemeClr>
                  </a:solidFill>
                  <a:prstDash val="solid"/>
                </a:ln>
                <a:solidFill>
                  <a:schemeClr val="accent2">
                    <a:lumMod val="75000"/>
                  </a:schemeClr>
                </a:solidFill>
                <a:effectLst>
                  <a:innerShdw blurRad="177800">
                    <a:schemeClr val="accent3">
                      <a:lumMod val="50000"/>
                    </a:schemeClr>
                  </a:innerShdw>
                </a:effectLst>
              </a:rPr>
              <a:t>Заявителями не могут быть К(Ф)Х:</a:t>
            </a:r>
            <a:endParaRPr lang="ru-RU" sz="4000" b="1" cap="none" spc="0" dirty="0">
              <a:ln w="12700">
                <a:solidFill>
                  <a:schemeClr val="accent3">
                    <a:lumMod val="50000"/>
                  </a:schemeClr>
                </a:solidFill>
                <a:prstDash val="solid"/>
              </a:ln>
              <a:solidFill>
                <a:schemeClr val="accent2">
                  <a:lumMod val="75000"/>
                </a:schemeClr>
              </a:solidFill>
              <a:effectLst>
                <a:innerShdw blurRad="177800">
                  <a:schemeClr val="accent3">
                    <a:lumMod val="50000"/>
                  </a:schemeClr>
                </a:innerShdw>
              </a:effectLst>
            </a:endParaRPr>
          </a:p>
        </p:txBody>
      </p:sp>
      <p:sp>
        <p:nvSpPr>
          <p:cNvPr id="7" name="Прямоугольник 6"/>
          <p:cNvSpPr/>
          <p:nvPr/>
        </p:nvSpPr>
        <p:spPr>
          <a:xfrm>
            <a:off x="683568" y="836713"/>
            <a:ext cx="6174432" cy="4124206"/>
          </a:xfrm>
          <a:prstGeom prst="rect">
            <a:avLst/>
          </a:prstGeom>
        </p:spPr>
        <p:txBody>
          <a:bodyPr wrap="square">
            <a:spAutoFit/>
          </a:bodyPr>
          <a:lstStyle/>
          <a:p>
            <a:pPr algn="just"/>
            <a:r>
              <a:rPr lang="ru-RU" sz="2400" b="1" dirty="0" smtClean="0">
                <a:solidFill>
                  <a:srgbClr val="FF0000"/>
                </a:solidFill>
              </a:rPr>
              <a:t>2.</a:t>
            </a:r>
            <a:r>
              <a:rPr lang="ru-RU" sz="2400" b="1" dirty="0" smtClean="0">
                <a:solidFill>
                  <a:srgbClr val="7030A0"/>
                </a:solidFill>
              </a:rPr>
              <a:t> </a:t>
            </a:r>
            <a:r>
              <a:rPr lang="ru-RU" sz="2400" b="1" dirty="0" smtClean="0">
                <a:solidFill>
                  <a:srgbClr val="FF0000"/>
                </a:solidFill>
              </a:rPr>
              <a:t>Главы которых ранее являлись получателями:</a:t>
            </a:r>
          </a:p>
          <a:p>
            <a:pPr algn="just"/>
            <a:endParaRPr lang="ru-RU" sz="2400" b="1" dirty="0" smtClean="0">
              <a:solidFill>
                <a:srgbClr val="FF0000"/>
              </a:solidFill>
            </a:endParaRPr>
          </a:p>
          <a:p>
            <a:endParaRPr lang="ru-RU" sz="2000" dirty="0" smtClean="0"/>
          </a:p>
          <a:p>
            <a:pPr algn="just"/>
            <a:endParaRPr lang="ru-RU" sz="2000" b="1" dirty="0" smtClean="0">
              <a:solidFill>
                <a:srgbClr val="7030A0"/>
              </a:solidFill>
            </a:endParaRPr>
          </a:p>
          <a:p>
            <a:pPr algn="just"/>
            <a:endParaRPr lang="ru-RU" sz="2000" b="1" dirty="0" smtClean="0">
              <a:solidFill>
                <a:srgbClr val="7030A0"/>
              </a:solidFill>
            </a:endParaRPr>
          </a:p>
          <a:p>
            <a:pPr algn="just"/>
            <a:endParaRPr lang="ru-RU" sz="2000" b="1" dirty="0" smtClean="0">
              <a:solidFill>
                <a:srgbClr val="7030A0"/>
              </a:solidFill>
            </a:endParaRPr>
          </a:p>
          <a:p>
            <a:pPr algn="just"/>
            <a:endParaRPr lang="ru-RU" sz="2000" b="1" dirty="0" smtClean="0">
              <a:solidFill>
                <a:srgbClr val="7030A0"/>
              </a:solidFill>
            </a:endParaRPr>
          </a:p>
          <a:p>
            <a:pPr algn="just"/>
            <a:r>
              <a:rPr lang="ru-RU" dirty="0" smtClean="0"/>
              <a:t> </a:t>
            </a:r>
          </a:p>
          <a:p>
            <a:pPr algn="just"/>
            <a:endParaRPr lang="ru-RU" dirty="0" smtClean="0"/>
          </a:p>
          <a:p>
            <a:pPr algn="just"/>
            <a:endParaRPr lang="ru-RU" dirty="0" smtClean="0"/>
          </a:p>
          <a:p>
            <a:pPr algn="just"/>
            <a:endParaRPr lang="ru-RU" dirty="0" smtClean="0"/>
          </a:p>
          <a:p>
            <a:pPr algn="just"/>
            <a:endParaRPr lang="ru-RU" dirty="0" smtClean="0"/>
          </a:p>
        </p:txBody>
      </p:sp>
      <p:sp>
        <p:nvSpPr>
          <p:cNvPr id="9" name="Прямоугольник 8"/>
          <p:cNvSpPr/>
          <p:nvPr/>
        </p:nvSpPr>
        <p:spPr>
          <a:xfrm>
            <a:off x="611560" y="1628800"/>
            <a:ext cx="6246440" cy="5078313"/>
          </a:xfrm>
          <a:prstGeom prst="rect">
            <a:avLst/>
          </a:prstGeom>
        </p:spPr>
        <p:txBody>
          <a:bodyPr wrap="square">
            <a:spAutoFit/>
          </a:bodyPr>
          <a:lstStyle/>
          <a:p>
            <a:pPr algn="just"/>
            <a:r>
              <a:rPr lang="ru-RU" dirty="0" smtClean="0"/>
              <a:t>В случае если указанные в  абзацах четвертом и пятом пункта 2 единовременные выплаты заявитель получает для создания и развития крестьянского (фермерского) хозяйства, указанного в пунктах 1, 2 и 4 «Требования к участникам конкурса», и не допускает финансирования за счет указанных выплат одних и тех же затрат, </a:t>
            </a:r>
            <a:r>
              <a:rPr lang="ru-RU" u="sng" dirty="0" smtClean="0">
                <a:solidFill>
                  <a:srgbClr val="0070C0"/>
                </a:solidFill>
              </a:rPr>
              <a:t>заявитель имеет право подать заявку на участие в конкурсе.</a:t>
            </a:r>
          </a:p>
          <a:p>
            <a:pPr algn="just"/>
            <a:endParaRPr lang="ru-RU" dirty="0" smtClean="0"/>
          </a:p>
          <a:p>
            <a:pPr algn="just"/>
            <a:r>
              <a:rPr lang="ru-RU" dirty="0" smtClean="0"/>
              <a:t>Имеющие неисполненную обязанность по уплате налогов, сборов, страховых взносов, пеней, штрафов, процентов, подлежащих уплате в соответствии с законодательством Российской Федерации о налогах и сборах по состоянию на первое число месяца подачи заявки на участие в конкурсе.</a:t>
            </a:r>
          </a:p>
          <a:p>
            <a:pPr algn="just"/>
            <a:r>
              <a:rPr lang="ru-RU" dirty="0" smtClean="0"/>
              <a:t>В случае погашения данной задолженности не позднее даты заседания конкурсной комиссии, </a:t>
            </a:r>
            <a:r>
              <a:rPr lang="ru-RU" dirty="0" smtClean="0">
                <a:solidFill>
                  <a:srgbClr val="C00000"/>
                </a:solidFill>
                <a:hlinkClick r:id="rId2"/>
              </a:rPr>
              <a:t>глава крестьянского (фермерского) хозяйства может принять участие в конкурсе</a:t>
            </a:r>
            <a:r>
              <a:rPr lang="ru-RU" dirty="0" smtClean="0">
                <a:hlinkClick r:id="rId2"/>
              </a:rPr>
              <a:t>.</a:t>
            </a:r>
          </a:p>
          <a:p>
            <a:pPr algn="just"/>
            <a:endParaRPr lang="ru-RU" dirty="0" smtClean="0"/>
          </a:p>
          <a:p>
            <a:endParaRPr lang="ru-RU" dirty="0" smtClean="0"/>
          </a:p>
        </p:txBody>
      </p:sp>
      <p:pic>
        <p:nvPicPr>
          <p:cNvPr id="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76256" y="3861048"/>
            <a:ext cx="2088232"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93119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539552" y="476672"/>
            <a:ext cx="8136904" cy="584775"/>
          </a:xfrm>
          <a:prstGeom prst="rect">
            <a:avLst/>
          </a:prstGeom>
          <a:noFill/>
        </p:spPr>
        <p:txBody>
          <a:bodyPr wrap="square" rtlCol="0">
            <a:spAutoFit/>
          </a:bodyPr>
          <a:lstStyle/>
          <a:p>
            <a:pPr algn="ctr"/>
            <a:r>
              <a:rPr lang="ru-RU" sz="3200" b="1" dirty="0" smtClean="0">
                <a:solidFill>
                  <a:schemeClr val="accent2">
                    <a:lumMod val="50000"/>
                  </a:schemeClr>
                </a:solidFill>
                <a:latin typeface="Times New Roman" panose="02020603050405020304" pitchFamily="18" charset="0"/>
                <a:cs typeface="Times New Roman" panose="02020603050405020304" pitchFamily="18" charset="0"/>
              </a:rPr>
              <a:t>Представление заявки на конкурс </a:t>
            </a:r>
            <a:endParaRPr lang="ru-RU" sz="32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19470" y="1519948"/>
            <a:ext cx="2381250" cy="1905000"/>
          </a:xfrm>
          <a:prstGeom prst="rect">
            <a:avLst/>
          </a:prstGeom>
        </p:spPr>
      </p:pic>
      <p:sp>
        <p:nvSpPr>
          <p:cNvPr id="4" name="TextBox 3"/>
          <p:cNvSpPr txBox="1"/>
          <p:nvPr/>
        </p:nvSpPr>
        <p:spPr>
          <a:xfrm>
            <a:off x="3563888" y="1772816"/>
            <a:ext cx="4824536" cy="1631216"/>
          </a:xfrm>
          <a:prstGeom prst="rect">
            <a:avLst/>
          </a:prstGeom>
          <a:noFill/>
        </p:spPr>
        <p:txBody>
          <a:bodyPr wrap="square" rtlCol="0">
            <a:spAutoFit/>
          </a:bodyPr>
          <a:lstStyle/>
          <a:p>
            <a:pPr marL="342900" indent="-342900">
              <a:buAutoNum type="arabicPeriod"/>
            </a:pPr>
            <a:r>
              <a:rPr lang="ru-RU" sz="2000" b="1" dirty="0" smtClean="0">
                <a:latin typeface="Times New Roman" panose="02020603050405020304" pitchFamily="18" charset="0"/>
                <a:cs typeface="Times New Roman" panose="02020603050405020304" pitchFamily="18" charset="0"/>
              </a:rPr>
              <a:t>Лично </a:t>
            </a:r>
          </a:p>
          <a:p>
            <a:pPr marL="342900" indent="-342900">
              <a:buAutoNum type="arabicPeriod"/>
            </a:pPr>
            <a:endParaRPr lang="ru-RU" sz="2000" b="1" dirty="0">
              <a:latin typeface="Times New Roman" panose="02020603050405020304" pitchFamily="18" charset="0"/>
              <a:cs typeface="Times New Roman" panose="02020603050405020304" pitchFamily="18" charset="0"/>
            </a:endParaRPr>
          </a:p>
          <a:p>
            <a:pPr marL="342900" indent="-342900">
              <a:buAutoNum type="arabicPeriod"/>
            </a:pPr>
            <a:r>
              <a:rPr lang="ru-RU" sz="2000" b="1" dirty="0" smtClean="0">
                <a:latin typeface="Times New Roman" panose="02020603050405020304" pitchFamily="18" charset="0"/>
                <a:cs typeface="Times New Roman" panose="02020603050405020304" pitchFamily="18" charset="0"/>
              </a:rPr>
              <a:t>Через представителя </a:t>
            </a:r>
          </a:p>
          <a:p>
            <a:pPr marL="342900" indent="-342900">
              <a:buAutoNum type="arabicPeriod"/>
            </a:pPr>
            <a:endParaRPr lang="ru-RU" sz="2000" b="1" dirty="0">
              <a:latin typeface="Times New Roman" panose="02020603050405020304" pitchFamily="18" charset="0"/>
              <a:cs typeface="Times New Roman" panose="02020603050405020304" pitchFamily="18" charset="0"/>
            </a:endParaRPr>
          </a:p>
          <a:p>
            <a:pPr marL="342900" indent="-342900">
              <a:buAutoNum type="arabicPeriod"/>
            </a:pPr>
            <a:r>
              <a:rPr lang="ru-RU" sz="2000" b="1" dirty="0" smtClean="0">
                <a:latin typeface="Times New Roman" panose="02020603050405020304" pitchFamily="18" charset="0"/>
                <a:cs typeface="Times New Roman" panose="02020603050405020304" pitchFamily="18" charset="0"/>
              </a:rPr>
              <a:t>Посредством почтовой связи </a:t>
            </a:r>
            <a:endParaRPr lang="ru-RU" sz="2000" b="1" dirty="0">
              <a:latin typeface="Times New Roman" panose="02020603050405020304" pitchFamily="18" charset="0"/>
              <a:cs typeface="Times New Roman" panose="02020603050405020304" pitchFamily="18" charset="0"/>
            </a:endParaRPr>
          </a:p>
        </p:txBody>
      </p:sp>
      <p:cxnSp>
        <p:nvCxnSpPr>
          <p:cNvPr id="6" name="Прямая со стрелкой 5"/>
          <p:cNvCxnSpPr/>
          <p:nvPr/>
        </p:nvCxnSpPr>
        <p:spPr>
          <a:xfrm flipV="1">
            <a:off x="2483768" y="1988840"/>
            <a:ext cx="1152128" cy="4836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2411760" y="2472448"/>
            <a:ext cx="115212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2411760" y="2472448"/>
            <a:ext cx="1224136" cy="7405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Стрелка вниз 10"/>
          <p:cNvSpPr/>
          <p:nvPr/>
        </p:nvSpPr>
        <p:spPr>
          <a:xfrm>
            <a:off x="2483768" y="3717032"/>
            <a:ext cx="4464496" cy="103308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TextBox 11"/>
          <p:cNvSpPr txBox="1"/>
          <p:nvPr/>
        </p:nvSpPr>
        <p:spPr>
          <a:xfrm>
            <a:off x="3586402" y="3722007"/>
            <a:ext cx="2137725" cy="923330"/>
          </a:xfrm>
          <a:prstGeom prst="rect">
            <a:avLst/>
          </a:prstGeom>
          <a:noFill/>
        </p:spPr>
        <p:txBody>
          <a:bodyPr wrap="square" rtlCol="0">
            <a:spAutoFit/>
          </a:bodyPr>
          <a:lstStyle/>
          <a:p>
            <a:pPr algn="ctr"/>
            <a:r>
              <a:rPr lang="ru-RU" b="1" dirty="0" smtClean="0">
                <a:solidFill>
                  <a:srgbClr val="FF0000"/>
                </a:solidFill>
                <a:latin typeface="Times New Roman" panose="02020603050405020304" pitchFamily="18" charset="0"/>
                <a:cs typeface="Times New Roman" panose="02020603050405020304" pitchFamily="18" charset="0"/>
              </a:rPr>
              <a:t>5 раб. </a:t>
            </a:r>
            <a:r>
              <a:rPr lang="ru-RU" b="1" dirty="0" smtClean="0">
                <a:latin typeface="Times New Roman" panose="02020603050405020304" pitchFamily="18" charset="0"/>
                <a:cs typeface="Times New Roman" panose="02020603050405020304" pitchFamily="18" charset="0"/>
              </a:rPr>
              <a:t>дней со дня начала приема заявок </a:t>
            </a:r>
            <a:endParaRPr lang="ru-RU" b="1" dirty="0">
              <a:latin typeface="Times New Roman" panose="02020603050405020304" pitchFamily="18" charset="0"/>
              <a:cs typeface="Times New Roman" panose="02020603050405020304" pitchFamily="18" charset="0"/>
            </a:endParaRPr>
          </a:p>
        </p:txBody>
      </p:sp>
      <p:pic>
        <p:nvPicPr>
          <p:cNvPr id="13" name="Рисунок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6020" y="4755087"/>
            <a:ext cx="3615496" cy="1911872"/>
          </a:xfrm>
          <a:prstGeom prst="rect">
            <a:avLst/>
          </a:prstGeom>
        </p:spPr>
      </p:pic>
      <p:sp>
        <p:nvSpPr>
          <p:cNvPr id="14" name="TextBox 13"/>
          <p:cNvSpPr txBox="1"/>
          <p:nvPr/>
        </p:nvSpPr>
        <p:spPr>
          <a:xfrm>
            <a:off x="4655264" y="5005755"/>
            <a:ext cx="3301112" cy="1323439"/>
          </a:xfrm>
          <a:prstGeom prst="rect">
            <a:avLst/>
          </a:prstGeom>
          <a:noFill/>
        </p:spPr>
        <p:txBody>
          <a:bodyPr wrap="square" rtlCol="0">
            <a:spAutoFit/>
          </a:bodyPr>
          <a:lstStyle/>
          <a:p>
            <a:pPr algn="ctr"/>
            <a:r>
              <a:rPr lang="ru-RU" sz="2000" b="1" dirty="0" smtClean="0">
                <a:latin typeface="Times New Roman" panose="02020603050405020304" pitchFamily="18" charset="0"/>
                <a:cs typeface="Times New Roman" panose="02020603050405020304" pitchFamily="18" charset="0"/>
              </a:rPr>
              <a:t>Министерство сельского хозяйства и продовольствия Кировской области </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09831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63688" y="0"/>
            <a:ext cx="5761219" cy="785794"/>
          </a:xfrm>
          <a:prstGeom prst="rect">
            <a:avLst/>
          </a:prstGeom>
        </p:spPr>
      </p:pic>
      <p:sp>
        <p:nvSpPr>
          <p:cNvPr id="3" name="TextBox 2"/>
          <p:cNvSpPr txBox="1"/>
          <p:nvPr/>
        </p:nvSpPr>
        <p:spPr>
          <a:xfrm>
            <a:off x="755576" y="857232"/>
            <a:ext cx="8064896" cy="15758160"/>
          </a:xfrm>
          <a:prstGeom prst="rect">
            <a:avLst/>
          </a:prstGeom>
          <a:noFill/>
        </p:spPr>
        <p:txBody>
          <a:bodyPr wrap="square" rtlCol="0">
            <a:spAutoFit/>
          </a:bodyPr>
          <a:lstStyle/>
          <a:p>
            <a:pPr algn="just"/>
            <a:r>
              <a:rPr lang="ru-RU" sz="2000" dirty="0" smtClean="0">
                <a:solidFill>
                  <a:prstClr val="black"/>
                </a:solidFill>
                <a:latin typeface="Times New Roman" panose="02020603050405020304" pitchFamily="18" charset="0"/>
                <a:cs typeface="Times New Roman" panose="02020603050405020304" pitchFamily="18" charset="0"/>
              </a:rPr>
              <a:t>       </a:t>
            </a:r>
            <a:r>
              <a:rPr lang="ru-RU" sz="2000" dirty="0" smtClean="0">
                <a:solidFill>
                  <a:prstClr val="black"/>
                </a:solidFill>
                <a:cs typeface="Times New Roman" panose="02020603050405020304" pitchFamily="18" charset="0"/>
              </a:rPr>
              <a:t>1. Заявление, составленное согласно приложению № 3.</a:t>
            </a:r>
          </a:p>
          <a:p>
            <a:pPr algn="just"/>
            <a:r>
              <a:rPr lang="ru-RU" sz="2000" dirty="0" smtClean="0">
                <a:solidFill>
                  <a:prstClr val="black"/>
                </a:solidFill>
                <a:cs typeface="Times New Roman" panose="02020603050405020304" pitchFamily="18" charset="0"/>
              </a:rPr>
              <a:t>        2.</a:t>
            </a:r>
            <a:r>
              <a:rPr lang="ru-RU" sz="2000" dirty="0" smtClean="0"/>
              <a:t> Копия соглашения о создании крестьянского (фермерского) хозяйства, заверенная главой крестьянского (фермерского) хозяйства, - при создании крестьянского (фермерского) хозяйства более чем одним гражданином.</a:t>
            </a:r>
          </a:p>
          <a:p>
            <a:pPr algn="just"/>
            <a:r>
              <a:rPr lang="ru-RU" sz="2000" dirty="0" smtClean="0"/>
              <a:t>       3. Копии страниц 2, 3 и страниц с указанием последнего места регистрации паспорта гражданина Российской Федерации.</a:t>
            </a:r>
          </a:p>
          <a:p>
            <a:pPr algn="just"/>
            <a:r>
              <a:rPr lang="ru-RU" sz="2000" dirty="0" smtClean="0"/>
              <a:t>       4. Копии дипломов или документов, подтверждающих получение среднего специального или высшего сельскохозяйственного образования либо дополнительного профессионального образования по сельскохозяйственной специальности, или выписка из </a:t>
            </a:r>
            <a:r>
              <a:rPr lang="ru-RU" sz="2000" dirty="0" err="1" smtClean="0"/>
              <a:t>похозяйственной</a:t>
            </a:r>
            <a:r>
              <a:rPr lang="ru-RU" sz="2000" dirty="0" smtClean="0"/>
              <a:t> книги, заверенная главой местной администрации, о ведении заявителем или совместном ведении личного подсобного хозяйства в течение не менее 3 лет.</a:t>
            </a:r>
          </a:p>
          <a:p>
            <a:pPr algn="just"/>
            <a:r>
              <a:rPr lang="ru-RU" sz="2000" dirty="0" smtClean="0"/>
              <a:t>      5. Копия страницы 1 и страниц с указанием сведений о работе трудовой книжки главы крестьянского (фермерского) хозяйства.</a:t>
            </a:r>
          </a:p>
          <a:p>
            <a:pPr algn="just"/>
            <a:endParaRPr lang="ru-RU" sz="2000" dirty="0" smtClean="0"/>
          </a:p>
          <a:p>
            <a:pPr algn="just"/>
            <a:endParaRPr lang="ru-RU" sz="2000" dirty="0" smtClean="0"/>
          </a:p>
          <a:p>
            <a:pPr algn="just"/>
            <a:endParaRPr lang="ru-RU" sz="2000" dirty="0" smtClean="0"/>
          </a:p>
          <a:p>
            <a:pPr algn="just"/>
            <a:endParaRPr lang="ru-RU" sz="2000" dirty="0" smtClean="0">
              <a:solidFill>
                <a:prstClr val="black"/>
              </a:solidFill>
              <a:latin typeface="Times New Roman" panose="02020603050405020304" pitchFamily="18" charset="0"/>
              <a:cs typeface="Times New Roman" panose="02020603050405020304" pitchFamily="18" charset="0"/>
            </a:endParaRPr>
          </a:p>
          <a:p>
            <a:pPr algn="just"/>
            <a:endParaRPr lang="ru-RU" sz="2000" dirty="0" smtClean="0">
              <a:hlinkClick r:id="rId3"/>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r>
              <a:rPr lang="ru-RU" sz="2000" dirty="0" smtClean="0">
                <a:solidFill>
                  <a:prstClr val="black"/>
                </a:solidFill>
                <a:latin typeface="Times New Roman" panose="02020603050405020304" pitchFamily="18" charset="0"/>
                <a:cs typeface="Times New Roman" panose="02020603050405020304" pitchFamily="18" charset="0"/>
              </a:rPr>
              <a:t>Копия </a:t>
            </a:r>
            <a:r>
              <a:rPr lang="ru-RU" sz="2000" dirty="0">
                <a:solidFill>
                  <a:prstClr val="black"/>
                </a:solidFill>
                <a:latin typeface="Times New Roman" panose="02020603050405020304" pitchFamily="18" charset="0"/>
                <a:cs typeface="Times New Roman" panose="02020603050405020304" pitchFamily="18" charset="0"/>
              </a:rPr>
              <a:t>трудовой книжки страница 1 и страница с указанием последнего места работы. </a:t>
            </a:r>
          </a:p>
          <a:p>
            <a:pPr algn="just"/>
            <a:r>
              <a:rPr lang="ru-RU" sz="2000" dirty="0" smtClean="0">
                <a:latin typeface="Times New Roman" panose="02020603050405020304" pitchFamily="18" charset="0"/>
                <a:cs typeface="Times New Roman" panose="02020603050405020304" pitchFamily="18" charset="0"/>
              </a:rPr>
              <a:t>          7. Утвержденный заявителем </a:t>
            </a:r>
            <a:r>
              <a:rPr lang="ru-RU" sz="2000" dirty="0" smtClean="0">
                <a:latin typeface="Times New Roman" pitchFamily="18" charset="0"/>
                <a:cs typeface="Times New Roman" pitchFamily="18" charset="0"/>
                <a:hlinkClick r:id="" action="ppaction://hlinkfile"/>
              </a:rPr>
              <a:t>бизнес-план</a:t>
            </a:r>
            <a:r>
              <a:rPr lang="ru-RU" sz="2000" dirty="0" smtClean="0">
                <a:latin typeface="Times New Roman" pitchFamily="18" charset="0"/>
                <a:cs typeface="Times New Roman" pitchFamily="18" charset="0"/>
              </a:rPr>
              <a:t>, составленный согласно приложению № 1, который представляется на бумажном и электронном носителях.</a:t>
            </a:r>
          </a:p>
          <a:p>
            <a:pPr algn="just">
              <a:tabLst>
                <a:tab pos="630238" algn="l"/>
              </a:tabLst>
            </a:pPr>
            <a:r>
              <a:rPr lang="ru-RU" sz="2000" dirty="0" smtClean="0">
                <a:latin typeface="Times New Roman" pitchFamily="18" charset="0"/>
                <a:cs typeface="Times New Roman" pitchFamily="18" charset="0"/>
              </a:rPr>
              <a:t>	8. Копии договоров и предварительных договоров на реализацию сельскохозяйственной продукции, на сумму более 30 тыс. руб.</a:t>
            </a:r>
          </a:p>
          <a:p>
            <a:pPr algn="just"/>
            <a:r>
              <a:rPr lang="ru-RU" sz="2000" dirty="0" smtClean="0">
                <a:latin typeface="Times New Roman" pitchFamily="18" charset="0"/>
                <a:cs typeface="Times New Roman" pitchFamily="18" charset="0"/>
              </a:rPr>
              <a:t>           9. В случае строительства  (реконструкции, модернизации) – проектная документация, либо в случае возведения объекта некапитального строительства – Сводный сметный расчет и чертежи будущего объекта. </a:t>
            </a:r>
          </a:p>
          <a:p>
            <a:pPr algn="just"/>
            <a:r>
              <a:rPr lang="ru-RU" sz="2000" dirty="0" smtClean="0">
                <a:latin typeface="Times New Roman" pitchFamily="18" charset="0"/>
                <a:cs typeface="Times New Roman" pitchFamily="18" charset="0"/>
              </a:rPr>
              <a:t>           10. Справки об отсутствии (наличии) у заявителя задолженности по налогам (сборам), по страховым взносам и начисленным по ним пеням и штрафам, выданные налоговым органом и региональным отделением Фонда социального страхования Российской Федерации, на учете в которых состоит заявитель, по состоянию на первое число месяца подачи заявки на участие в конкурсе.</a:t>
            </a:r>
          </a:p>
          <a:p>
            <a:pPr algn="just">
              <a:tabLst>
                <a:tab pos="712788" algn="l"/>
              </a:tabLst>
            </a:pPr>
            <a:r>
              <a:rPr lang="ru-RU" sz="2000" dirty="0" smtClean="0">
                <a:latin typeface="Times New Roman" pitchFamily="18" charset="0"/>
                <a:cs typeface="Times New Roman" pitchFamily="18" charset="0"/>
              </a:rPr>
              <a:t>	11. Рекомендательное письмо от органов местного самоуправления, характеризующее деятельность К(Ф)Х. </a:t>
            </a:r>
          </a:p>
          <a:p>
            <a:endParaRPr lang="ru-RU" dirty="0"/>
          </a:p>
        </p:txBody>
      </p:sp>
    </p:spTree>
    <p:extLst>
      <p:ext uri="{BB962C8B-B14F-4D97-AF65-F5344CB8AC3E}">
        <p14:creationId xmlns:p14="http://schemas.microsoft.com/office/powerpoint/2010/main" val="24720765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63688" y="0"/>
            <a:ext cx="5761219" cy="785794"/>
          </a:xfrm>
          <a:prstGeom prst="rect">
            <a:avLst/>
          </a:prstGeom>
        </p:spPr>
      </p:pic>
      <p:sp>
        <p:nvSpPr>
          <p:cNvPr id="3" name="TextBox 2"/>
          <p:cNvSpPr txBox="1"/>
          <p:nvPr/>
        </p:nvSpPr>
        <p:spPr>
          <a:xfrm>
            <a:off x="755576" y="857232"/>
            <a:ext cx="8064896" cy="16896933"/>
          </a:xfrm>
          <a:prstGeom prst="rect">
            <a:avLst/>
          </a:prstGeom>
          <a:noFill/>
        </p:spPr>
        <p:txBody>
          <a:bodyPr wrap="square" rtlCol="0">
            <a:spAutoFit/>
          </a:bodyPr>
          <a:lstStyle/>
          <a:p>
            <a:pPr algn="just"/>
            <a:r>
              <a:rPr lang="ru-RU" sz="2000" dirty="0" smtClean="0">
                <a:solidFill>
                  <a:prstClr val="black"/>
                </a:solidFill>
                <a:latin typeface="Times New Roman" panose="02020603050405020304" pitchFamily="18" charset="0"/>
                <a:cs typeface="Times New Roman" panose="02020603050405020304" pitchFamily="18" charset="0"/>
              </a:rPr>
              <a:t>       6.</a:t>
            </a:r>
            <a:r>
              <a:rPr lang="ru-RU" sz="2000" dirty="0" smtClean="0"/>
              <a:t> Копии документов, содержащих первичные статистические данные о деятельности крестьянского (фермерского) хозяйства, составленных по формам федерального статистического наблюдения  № 2-фермер «Сведения о сборе урожая сельскохозяйственных культур» и (или) № 3-фермер «Сведения о производстве продукции животноводства и поголовье скота» на последнюю отчетную дату, и (или) копия бухгалтерской отчетности крестьянского (фермерского) хозяйства, содержащей сведения о выручке от реализации товаров (работ, услуг) за предшествующий календарный год, с отметкой о достоверности содержащихся в ней сведений органа местного самоуправления, осуществляющего отдельные государственные полномочия области по поддержке сельскохозяйственного производства форма № 1-КФХ «Информация о производственной деятельности крестьянского (фермерского) хозяйства»), заверенные главой крестьянского (фермерского) хозяйства.</a:t>
            </a:r>
          </a:p>
          <a:p>
            <a:pPr algn="just"/>
            <a:r>
              <a:rPr lang="ru-RU" sz="2000" dirty="0" smtClean="0">
                <a:solidFill>
                  <a:srgbClr val="7030A0"/>
                </a:solidFill>
              </a:rPr>
              <a:t>Указанные документы представляются главой крестьянского (фермерского) хозяйства в случае, если он осуществлял деятельность в году, предшествующем году проведения конкурса</a:t>
            </a:r>
            <a:r>
              <a:rPr lang="ru-RU" sz="2000" dirty="0" smtClean="0"/>
              <a:t>.</a:t>
            </a:r>
          </a:p>
          <a:p>
            <a:pPr algn="just"/>
            <a:endParaRPr lang="ru-RU" sz="2000" dirty="0" smtClean="0"/>
          </a:p>
          <a:p>
            <a:pPr algn="just"/>
            <a:endParaRPr lang="ru-RU" sz="2000" dirty="0" smtClean="0"/>
          </a:p>
          <a:p>
            <a:pPr algn="just"/>
            <a:endParaRPr lang="ru-RU" sz="2000" dirty="0" smtClean="0"/>
          </a:p>
          <a:p>
            <a:pPr algn="just"/>
            <a:endParaRPr lang="ru-RU" sz="2000" dirty="0" smtClean="0"/>
          </a:p>
          <a:p>
            <a:pPr algn="just"/>
            <a:endParaRPr lang="ru-RU" sz="2000" dirty="0" smtClean="0">
              <a:solidFill>
                <a:prstClr val="black"/>
              </a:solidFill>
              <a:latin typeface="Times New Roman" panose="02020603050405020304" pitchFamily="18" charset="0"/>
              <a:cs typeface="Times New Roman" panose="02020603050405020304" pitchFamily="18" charset="0"/>
            </a:endParaRPr>
          </a:p>
          <a:p>
            <a:pPr algn="just"/>
            <a:endParaRPr lang="ru-RU" sz="2000" dirty="0" smtClean="0">
              <a:solidFill>
                <a:prstClr val="black"/>
              </a:solidFill>
              <a:latin typeface="Times New Roman" panose="02020603050405020304" pitchFamily="18" charset="0"/>
              <a:cs typeface="Times New Roman" panose="02020603050405020304" pitchFamily="18" charset="0"/>
            </a:endParaRPr>
          </a:p>
          <a:p>
            <a:pPr algn="just"/>
            <a:endParaRPr lang="ru-RU" sz="2000" dirty="0" smtClean="0">
              <a:solidFill>
                <a:prstClr val="black"/>
              </a:solidFill>
              <a:latin typeface="Times New Roman" panose="02020603050405020304" pitchFamily="18" charset="0"/>
              <a:cs typeface="Times New Roman" panose="02020603050405020304" pitchFamily="18" charset="0"/>
            </a:endParaRPr>
          </a:p>
          <a:p>
            <a:pPr algn="just"/>
            <a:endParaRPr lang="ru-RU" sz="2000" dirty="0" smtClean="0">
              <a:solidFill>
                <a:prstClr val="black"/>
              </a:solidFill>
              <a:latin typeface="Times New Roman" panose="02020603050405020304" pitchFamily="18" charset="0"/>
              <a:cs typeface="Times New Roman" panose="02020603050405020304" pitchFamily="18" charset="0"/>
            </a:endParaRPr>
          </a:p>
          <a:p>
            <a:pPr algn="just"/>
            <a:endParaRPr lang="ru-RU" sz="2000" dirty="0" smtClean="0">
              <a:solidFill>
                <a:prstClr val="black"/>
              </a:solidFill>
              <a:latin typeface="Times New Roman" panose="02020603050405020304" pitchFamily="18" charset="0"/>
              <a:cs typeface="Times New Roman" panose="02020603050405020304" pitchFamily="18" charset="0"/>
            </a:endParaRPr>
          </a:p>
          <a:p>
            <a:pPr algn="just"/>
            <a:r>
              <a:rPr lang="ru-RU" sz="2000" dirty="0" smtClean="0">
                <a:solidFill>
                  <a:prstClr val="black"/>
                </a:solidFill>
                <a:cs typeface="Times New Roman" panose="02020603050405020304" pitchFamily="18" charset="0"/>
              </a:rPr>
              <a:t> </a:t>
            </a:r>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r>
              <a:rPr lang="ru-RU" sz="2000" dirty="0" smtClean="0">
                <a:solidFill>
                  <a:prstClr val="black"/>
                </a:solidFill>
                <a:latin typeface="Times New Roman" panose="02020603050405020304" pitchFamily="18" charset="0"/>
                <a:cs typeface="Times New Roman" panose="02020603050405020304" pitchFamily="18" charset="0"/>
              </a:rPr>
              <a:t>Копия </a:t>
            </a:r>
            <a:r>
              <a:rPr lang="ru-RU" sz="2000" dirty="0">
                <a:solidFill>
                  <a:prstClr val="black"/>
                </a:solidFill>
                <a:latin typeface="Times New Roman" panose="02020603050405020304" pitchFamily="18" charset="0"/>
                <a:cs typeface="Times New Roman" panose="02020603050405020304" pitchFamily="18" charset="0"/>
              </a:rPr>
              <a:t>трудовой книжки страница 1 и страница с указанием последнего места работы. </a:t>
            </a:r>
          </a:p>
          <a:p>
            <a:pPr algn="just"/>
            <a:r>
              <a:rPr lang="ru-RU" sz="2000" dirty="0" smtClean="0">
                <a:latin typeface="Times New Roman" panose="02020603050405020304" pitchFamily="18" charset="0"/>
                <a:cs typeface="Times New Roman" panose="02020603050405020304" pitchFamily="18" charset="0"/>
              </a:rPr>
              <a:t>          7. Утвержденный заявителем </a:t>
            </a:r>
            <a:r>
              <a:rPr lang="ru-RU" sz="2000" dirty="0" smtClean="0">
                <a:latin typeface="Times New Roman" pitchFamily="18" charset="0"/>
                <a:cs typeface="Times New Roman" pitchFamily="18" charset="0"/>
                <a:hlinkClick r:id="" action="ppaction://hlinkfile"/>
              </a:rPr>
              <a:t>бизнес-план</a:t>
            </a:r>
            <a:r>
              <a:rPr lang="ru-RU" sz="2000" dirty="0" smtClean="0">
                <a:latin typeface="Times New Roman" pitchFamily="18" charset="0"/>
                <a:cs typeface="Times New Roman" pitchFamily="18" charset="0"/>
              </a:rPr>
              <a:t>, составленный согласно приложению № 1, который представляется на бумажном и электронном носителях.</a:t>
            </a:r>
          </a:p>
          <a:p>
            <a:pPr algn="just">
              <a:tabLst>
                <a:tab pos="630238" algn="l"/>
              </a:tabLst>
            </a:pPr>
            <a:r>
              <a:rPr lang="ru-RU" sz="2000" dirty="0" smtClean="0">
                <a:latin typeface="Times New Roman" pitchFamily="18" charset="0"/>
                <a:cs typeface="Times New Roman" pitchFamily="18" charset="0"/>
              </a:rPr>
              <a:t>	8. Копии договоров и предварительных договоров на реализацию сельскохозяйственной продукции, на сумму более 30 тыс. руб.</a:t>
            </a:r>
          </a:p>
          <a:p>
            <a:pPr algn="just"/>
            <a:r>
              <a:rPr lang="ru-RU" sz="2000" dirty="0" smtClean="0">
                <a:latin typeface="Times New Roman" pitchFamily="18" charset="0"/>
                <a:cs typeface="Times New Roman" pitchFamily="18" charset="0"/>
              </a:rPr>
              <a:t>           9. В случае строительства  (реконструкции, модернизации) – проектная документация, либо в случае возведения объекта некапитального строительства – Сводный сметный расчет и чертежи будущего объекта. </a:t>
            </a:r>
          </a:p>
          <a:p>
            <a:pPr algn="just"/>
            <a:r>
              <a:rPr lang="ru-RU" sz="2000" dirty="0" smtClean="0">
                <a:latin typeface="Times New Roman" pitchFamily="18" charset="0"/>
                <a:cs typeface="Times New Roman" pitchFamily="18" charset="0"/>
              </a:rPr>
              <a:t>           10. Справки об отсутствии (наличии) у заявителя задолженности по налогам (сборам), по страховым взносам и начисленным по ним пеням и штрафам, выданные налоговым органом и региональным отделением Фонда социального страхования Российской Федерации, на учете в которых состоит заявитель, по состоянию на первое число месяца подачи заявки на участие в конкурсе.</a:t>
            </a:r>
          </a:p>
          <a:p>
            <a:pPr algn="just">
              <a:tabLst>
                <a:tab pos="712788" algn="l"/>
              </a:tabLst>
            </a:pPr>
            <a:r>
              <a:rPr lang="ru-RU" sz="2000" dirty="0" smtClean="0">
                <a:latin typeface="Times New Roman" pitchFamily="18" charset="0"/>
                <a:cs typeface="Times New Roman" pitchFamily="18" charset="0"/>
              </a:rPr>
              <a:t>	11. Рекомендательное письмо от органов местного самоуправления, характеризующее деятельность К(Ф)Х. </a:t>
            </a:r>
          </a:p>
          <a:p>
            <a:endParaRPr lang="ru-RU" dirty="0"/>
          </a:p>
        </p:txBody>
      </p:sp>
    </p:spTree>
    <p:extLst>
      <p:ext uri="{BB962C8B-B14F-4D97-AF65-F5344CB8AC3E}">
        <p14:creationId xmlns:p14="http://schemas.microsoft.com/office/powerpoint/2010/main" val="24720765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63688" y="0"/>
            <a:ext cx="5761219" cy="785794"/>
          </a:xfrm>
          <a:prstGeom prst="rect">
            <a:avLst/>
          </a:prstGeom>
        </p:spPr>
      </p:pic>
      <p:sp>
        <p:nvSpPr>
          <p:cNvPr id="3" name="TextBox 2"/>
          <p:cNvSpPr txBox="1"/>
          <p:nvPr/>
        </p:nvSpPr>
        <p:spPr>
          <a:xfrm>
            <a:off x="755576" y="857232"/>
            <a:ext cx="8064896" cy="9633406"/>
          </a:xfrm>
          <a:prstGeom prst="rect">
            <a:avLst/>
          </a:prstGeom>
          <a:noFill/>
        </p:spPr>
        <p:txBody>
          <a:bodyPr wrap="square" rtlCol="0">
            <a:spAutoFit/>
          </a:bodyPr>
          <a:lstStyle/>
          <a:p>
            <a:pPr algn="just"/>
            <a:r>
              <a:rPr lang="ru-RU" sz="2000" dirty="0" smtClean="0">
                <a:solidFill>
                  <a:prstClr val="black"/>
                </a:solidFill>
                <a:latin typeface="Times New Roman" panose="02020603050405020304" pitchFamily="18" charset="0"/>
                <a:cs typeface="Times New Roman" panose="02020603050405020304" pitchFamily="18" charset="0"/>
              </a:rPr>
              <a:t>       7.</a:t>
            </a:r>
            <a:r>
              <a:rPr lang="ru-RU" sz="2000" dirty="0" smtClean="0"/>
              <a:t> Утвержденный заявителем бизнес-план, составленный согласно приложению № 1, который представляется на бумажном и электронном носителях.</a:t>
            </a:r>
          </a:p>
          <a:p>
            <a:pPr algn="just"/>
            <a:r>
              <a:rPr lang="ru-RU" sz="2000" dirty="0" smtClean="0"/>
              <a:t>       8. Копии договоров или предварительных договоров на реализацию сельскохозяйственной продукции, произведенной крестьянским (фермерским) хозяйством, на сумму более 30 тыс. рублей, заверенные главой крестьянского (фермерского) хозяйства.</a:t>
            </a:r>
          </a:p>
          <a:p>
            <a:pPr algn="just"/>
            <a:r>
              <a:rPr lang="ru-RU" sz="2000" b="1" dirty="0" smtClean="0">
                <a:solidFill>
                  <a:srgbClr val="7030A0"/>
                </a:solidFill>
              </a:rPr>
              <a:t>       9. В случае строительства (реконструкции) производственных и складских зданий, помещений, предназначенных для производства, хранения и переработки сельскохозяйственной продукции:</a:t>
            </a:r>
          </a:p>
          <a:p>
            <a:pPr algn="just"/>
            <a:endParaRPr lang="ru-RU" sz="2000" b="1" dirty="0" smtClean="0">
              <a:solidFill>
                <a:srgbClr val="7030A0"/>
              </a:solidFill>
            </a:endParaRPr>
          </a:p>
          <a:p>
            <a:pPr algn="just"/>
            <a:endParaRPr lang="ru-RU" sz="2000" b="1" dirty="0" smtClean="0">
              <a:solidFill>
                <a:srgbClr val="7030A0"/>
              </a:solidFill>
            </a:endParaRPr>
          </a:p>
          <a:p>
            <a:pPr algn="just"/>
            <a:endParaRPr lang="ru-RU" sz="2000" dirty="0" smtClean="0"/>
          </a:p>
          <a:p>
            <a:pPr algn="just"/>
            <a:endParaRPr lang="ru-RU" sz="2000" dirty="0" smtClean="0"/>
          </a:p>
          <a:p>
            <a:pPr algn="just"/>
            <a:endParaRPr lang="ru-RU" sz="2000" dirty="0" smtClean="0"/>
          </a:p>
          <a:p>
            <a:pPr algn="just"/>
            <a:r>
              <a:rPr lang="ru-RU" sz="2000" dirty="0" smtClean="0"/>
              <a:t> </a:t>
            </a:r>
          </a:p>
          <a:p>
            <a:pPr algn="just"/>
            <a:endParaRPr lang="ru-RU" sz="2000" dirty="0" smtClean="0"/>
          </a:p>
          <a:p>
            <a:pPr algn="just"/>
            <a:endParaRPr lang="ru-RU" sz="2000" dirty="0" smtClean="0"/>
          </a:p>
          <a:p>
            <a:pPr algn="just"/>
            <a:endParaRPr lang="ru-RU" sz="2000" dirty="0" smtClean="0">
              <a:solidFill>
                <a:prstClr val="black"/>
              </a:solidFill>
              <a:latin typeface="Times New Roman" panose="02020603050405020304" pitchFamily="18" charset="0"/>
              <a:cs typeface="Times New Roman" panose="02020603050405020304" pitchFamily="18" charset="0"/>
            </a:endParaRPr>
          </a:p>
          <a:p>
            <a:pPr algn="just"/>
            <a:endParaRPr lang="ru-RU" sz="2000" dirty="0" smtClean="0">
              <a:solidFill>
                <a:prstClr val="black"/>
              </a:solidFill>
              <a:latin typeface="Times New Roman" panose="02020603050405020304" pitchFamily="18" charset="0"/>
              <a:cs typeface="Times New Roman" panose="02020603050405020304" pitchFamily="18" charset="0"/>
            </a:endParaRPr>
          </a:p>
          <a:p>
            <a:pPr algn="just"/>
            <a:endParaRPr lang="ru-RU" sz="2000" dirty="0" smtClean="0">
              <a:solidFill>
                <a:prstClr val="black"/>
              </a:solidFill>
              <a:latin typeface="Times New Roman" panose="02020603050405020304" pitchFamily="18" charset="0"/>
              <a:cs typeface="Times New Roman" panose="02020603050405020304" pitchFamily="18" charset="0"/>
            </a:endParaRPr>
          </a:p>
          <a:p>
            <a:pPr algn="just"/>
            <a:endParaRPr lang="ru-RU" sz="2000" dirty="0" smtClean="0">
              <a:solidFill>
                <a:prstClr val="black"/>
              </a:solidFill>
              <a:latin typeface="Times New Roman" panose="02020603050405020304" pitchFamily="18" charset="0"/>
              <a:cs typeface="Times New Roman" panose="02020603050405020304" pitchFamily="18" charset="0"/>
            </a:endParaRPr>
          </a:p>
          <a:p>
            <a:pPr algn="just"/>
            <a:endParaRPr lang="ru-RU" sz="2000" dirty="0" smtClean="0">
              <a:solidFill>
                <a:prstClr val="black"/>
              </a:solidFill>
              <a:latin typeface="Times New Roman" panose="02020603050405020304" pitchFamily="18" charset="0"/>
              <a:cs typeface="Times New Roman" panose="02020603050405020304" pitchFamily="18" charset="0"/>
            </a:endParaRPr>
          </a:p>
          <a:p>
            <a:pPr algn="just"/>
            <a:r>
              <a:rPr lang="ru-RU" sz="2000" dirty="0" smtClean="0">
                <a:solidFill>
                  <a:prstClr val="black"/>
                </a:solidFill>
                <a:cs typeface="Times New Roman" panose="02020603050405020304" pitchFamily="18" charset="0"/>
              </a:rPr>
              <a:t> </a:t>
            </a:r>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827584" y="3933056"/>
            <a:ext cx="8064896" cy="1261884"/>
          </a:xfrm>
          <a:prstGeom prst="rect">
            <a:avLst/>
          </a:prstGeom>
        </p:spPr>
        <p:txBody>
          <a:bodyPr wrap="square">
            <a:spAutoFit/>
          </a:bodyPr>
          <a:lstStyle/>
          <a:p>
            <a:r>
              <a:rPr lang="ru-RU" dirty="0" smtClean="0"/>
              <a:t>	</a:t>
            </a:r>
            <a:r>
              <a:rPr lang="ru-RU" sz="2000" dirty="0" smtClean="0"/>
              <a:t>если разработка проектной документации включена в план расходов - копия локальной сметы;</a:t>
            </a:r>
          </a:p>
          <a:p>
            <a:endParaRPr lang="ru-RU" dirty="0" smtClean="0"/>
          </a:p>
          <a:p>
            <a:endParaRPr lang="ru-RU" dirty="0" smtClean="0"/>
          </a:p>
        </p:txBody>
      </p:sp>
      <p:sp>
        <p:nvSpPr>
          <p:cNvPr id="7" name="Прямоугольник 6"/>
          <p:cNvSpPr/>
          <p:nvPr/>
        </p:nvSpPr>
        <p:spPr>
          <a:xfrm>
            <a:off x="827584" y="4509120"/>
            <a:ext cx="7920880" cy="4154984"/>
          </a:xfrm>
          <a:prstGeom prst="rect">
            <a:avLst/>
          </a:prstGeom>
        </p:spPr>
        <p:txBody>
          <a:bodyPr wrap="square">
            <a:spAutoFit/>
          </a:bodyPr>
          <a:lstStyle/>
          <a:p>
            <a:r>
              <a:rPr lang="ru-RU" dirty="0" smtClean="0"/>
              <a:t>	</a:t>
            </a:r>
            <a:r>
              <a:rPr lang="ru-RU" sz="2000" dirty="0" smtClean="0"/>
              <a:t>если разработка проектной документации не включена в план расходов - копия проектной документации.</a:t>
            </a:r>
          </a:p>
          <a:p>
            <a:pPr algn="just"/>
            <a:r>
              <a:rPr lang="ru-RU" sz="2000" dirty="0" smtClean="0"/>
              <a:t>	В случае строительства пристроек, инженерных сетей, заграждений и сооружений, необходимых для производства, хранения и переработки сельскохозяйственной продукции, - копия локальной сметы.</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p:txBody>
      </p:sp>
    </p:spTree>
    <p:extLst>
      <p:ext uri="{BB962C8B-B14F-4D97-AF65-F5344CB8AC3E}">
        <p14:creationId xmlns:p14="http://schemas.microsoft.com/office/powerpoint/2010/main" val="24720765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63688" y="0"/>
            <a:ext cx="5761219" cy="785794"/>
          </a:xfrm>
          <a:prstGeom prst="rect">
            <a:avLst/>
          </a:prstGeom>
        </p:spPr>
      </p:pic>
      <p:sp>
        <p:nvSpPr>
          <p:cNvPr id="3" name="TextBox 2"/>
          <p:cNvSpPr txBox="1"/>
          <p:nvPr/>
        </p:nvSpPr>
        <p:spPr>
          <a:xfrm>
            <a:off x="755576" y="857232"/>
            <a:ext cx="8064896" cy="4401205"/>
          </a:xfrm>
          <a:prstGeom prst="rect">
            <a:avLst/>
          </a:prstGeom>
          <a:noFill/>
        </p:spPr>
        <p:txBody>
          <a:bodyPr wrap="square" rtlCol="0">
            <a:spAutoFit/>
          </a:bodyPr>
          <a:lstStyle/>
          <a:p>
            <a:pPr algn="just"/>
            <a:r>
              <a:rPr lang="ru-RU" sz="2000" dirty="0" smtClean="0">
                <a:solidFill>
                  <a:prstClr val="black"/>
                </a:solidFill>
                <a:latin typeface="Times New Roman" panose="02020603050405020304" pitchFamily="18" charset="0"/>
                <a:cs typeface="Times New Roman" panose="02020603050405020304" pitchFamily="18" charset="0"/>
              </a:rPr>
              <a:t>       </a:t>
            </a:r>
            <a:endParaRPr lang="ru-RU" sz="2000" dirty="0" smtClean="0"/>
          </a:p>
          <a:p>
            <a:pPr algn="just"/>
            <a:endParaRPr lang="ru-RU" sz="2000" dirty="0" smtClean="0">
              <a:solidFill>
                <a:prstClr val="black"/>
              </a:solidFill>
              <a:latin typeface="Times New Roman" panose="02020603050405020304" pitchFamily="18" charset="0"/>
              <a:cs typeface="Times New Roman" panose="02020603050405020304" pitchFamily="18" charset="0"/>
            </a:endParaRPr>
          </a:p>
          <a:p>
            <a:pPr algn="just"/>
            <a:endParaRPr lang="ru-RU" sz="2000" dirty="0" smtClean="0">
              <a:solidFill>
                <a:prstClr val="black"/>
              </a:solidFill>
              <a:latin typeface="Times New Roman" panose="02020603050405020304" pitchFamily="18" charset="0"/>
              <a:cs typeface="Times New Roman" panose="02020603050405020304" pitchFamily="18" charset="0"/>
            </a:endParaRPr>
          </a:p>
          <a:p>
            <a:pPr algn="just"/>
            <a:endParaRPr lang="ru-RU" sz="2000" dirty="0" smtClean="0">
              <a:solidFill>
                <a:prstClr val="black"/>
              </a:solidFill>
              <a:latin typeface="Times New Roman" panose="02020603050405020304" pitchFamily="18" charset="0"/>
              <a:cs typeface="Times New Roman" panose="02020603050405020304" pitchFamily="18" charset="0"/>
            </a:endParaRPr>
          </a:p>
          <a:p>
            <a:pPr algn="just"/>
            <a:endParaRPr lang="ru-RU" sz="2000" dirty="0" smtClean="0">
              <a:solidFill>
                <a:prstClr val="black"/>
              </a:solidFill>
              <a:latin typeface="Times New Roman" panose="02020603050405020304" pitchFamily="18" charset="0"/>
              <a:cs typeface="Times New Roman" panose="02020603050405020304" pitchFamily="18" charset="0"/>
            </a:endParaRPr>
          </a:p>
          <a:p>
            <a:pPr algn="just"/>
            <a:endParaRPr lang="ru-RU" sz="2000" dirty="0" smtClean="0">
              <a:solidFill>
                <a:prstClr val="black"/>
              </a:solidFill>
              <a:latin typeface="Times New Roman" panose="02020603050405020304" pitchFamily="18" charset="0"/>
              <a:cs typeface="Times New Roman" panose="02020603050405020304" pitchFamily="18" charset="0"/>
            </a:endParaRPr>
          </a:p>
          <a:p>
            <a:pPr algn="just"/>
            <a:r>
              <a:rPr lang="ru-RU" sz="2000" dirty="0" smtClean="0">
                <a:solidFill>
                  <a:prstClr val="black"/>
                </a:solidFill>
                <a:cs typeface="Times New Roman" panose="02020603050405020304" pitchFamily="18" charset="0"/>
              </a:rPr>
              <a:t> </a:t>
            </a:r>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827584" y="1052736"/>
            <a:ext cx="7920880" cy="2031325"/>
          </a:xfrm>
          <a:prstGeom prst="rect">
            <a:avLst/>
          </a:prstGeom>
        </p:spPr>
        <p:txBody>
          <a:bodyPr wrap="square">
            <a:spAutoFit/>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p:txBody>
      </p:sp>
      <p:sp>
        <p:nvSpPr>
          <p:cNvPr id="8" name="Прямоугольник 7"/>
          <p:cNvSpPr/>
          <p:nvPr/>
        </p:nvSpPr>
        <p:spPr>
          <a:xfrm>
            <a:off x="899592" y="908720"/>
            <a:ext cx="7848872" cy="6986528"/>
          </a:xfrm>
          <a:prstGeom prst="rect">
            <a:avLst/>
          </a:prstGeom>
        </p:spPr>
        <p:txBody>
          <a:bodyPr wrap="square">
            <a:spAutoFit/>
          </a:bodyPr>
          <a:lstStyle/>
          <a:p>
            <a:pPr algn="just"/>
            <a:r>
              <a:rPr lang="ru-RU" dirty="0" smtClean="0"/>
              <a:t>	</a:t>
            </a:r>
            <a:r>
              <a:rPr lang="ru-RU" sz="2000" dirty="0" smtClean="0"/>
              <a:t>В случае ремонта производственных и складских зданий, помещений, пристроек, инженерных сетей, заграждений и сооружений, необходимых для производства, хранения и переработки сельскохозяйственной продукции, - копия сметы, составленной на основании дефектной ведомости, утвержденной застройщиком или техническим заказчиком.</a:t>
            </a:r>
          </a:p>
          <a:p>
            <a:pPr algn="just"/>
            <a:r>
              <a:rPr lang="ru-RU" dirty="0" smtClean="0"/>
              <a:t>	</a:t>
            </a:r>
            <a:r>
              <a:rPr lang="ru-RU" sz="2000" dirty="0" smtClean="0"/>
              <a:t>В случае переустройства производственных и складских зданий, помещений, пристроек, инженерных сетей, заграждений и сооружений, необходимых для производства, хранения и переработки сельскохозяйственной продукции, - копия локальной сметы.</a:t>
            </a:r>
          </a:p>
          <a:p>
            <a:pPr algn="just"/>
            <a:r>
              <a:rPr lang="ru-RU" sz="2000" dirty="0" smtClean="0"/>
              <a:t>	В случае подключения производственных и складских зданий, помещений, пристроек и сооружений, необходимых для производства, хранения и переработки сельскохозяйственной продукции, к инженерным сетям - электрическим, </a:t>
            </a:r>
            <a:r>
              <a:rPr lang="ru-RU" sz="2000" dirty="0" err="1" smtClean="0"/>
              <a:t>водо</a:t>
            </a:r>
            <a:r>
              <a:rPr lang="ru-RU" sz="2000" dirty="0" smtClean="0"/>
              <a:t>-, </a:t>
            </a:r>
            <a:r>
              <a:rPr lang="ru-RU" sz="2000" dirty="0" err="1" smtClean="0"/>
              <a:t>газо</a:t>
            </a:r>
            <a:r>
              <a:rPr lang="ru-RU" sz="2000" dirty="0" smtClean="0"/>
              <a:t>- и теплопроводным сетям - копии локальных смет.</a:t>
            </a:r>
          </a:p>
          <a:p>
            <a:pPr algn="just"/>
            <a:endParaRPr lang="ru-RU" sz="2000"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p:txBody>
      </p:sp>
    </p:spTree>
    <p:extLst>
      <p:ext uri="{BB962C8B-B14F-4D97-AF65-F5344CB8AC3E}">
        <p14:creationId xmlns:p14="http://schemas.microsoft.com/office/powerpoint/2010/main" val="24720765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63688" y="0"/>
            <a:ext cx="5761219" cy="785794"/>
          </a:xfrm>
          <a:prstGeom prst="rect">
            <a:avLst/>
          </a:prstGeom>
        </p:spPr>
      </p:pic>
      <p:sp>
        <p:nvSpPr>
          <p:cNvPr id="3" name="TextBox 2"/>
          <p:cNvSpPr txBox="1"/>
          <p:nvPr/>
        </p:nvSpPr>
        <p:spPr>
          <a:xfrm>
            <a:off x="755576" y="857232"/>
            <a:ext cx="8064896" cy="4401205"/>
          </a:xfrm>
          <a:prstGeom prst="rect">
            <a:avLst/>
          </a:prstGeom>
          <a:noFill/>
        </p:spPr>
        <p:txBody>
          <a:bodyPr wrap="square" rtlCol="0">
            <a:spAutoFit/>
          </a:bodyPr>
          <a:lstStyle/>
          <a:p>
            <a:pPr algn="just"/>
            <a:r>
              <a:rPr lang="ru-RU" sz="2000" dirty="0" smtClean="0">
                <a:solidFill>
                  <a:prstClr val="black"/>
                </a:solidFill>
                <a:latin typeface="Times New Roman" panose="02020603050405020304" pitchFamily="18" charset="0"/>
                <a:cs typeface="Times New Roman" panose="02020603050405020304" pitchFamily="18" charset="0"/>
              </a:rPr>
              <a:t>       </a:t>
            </a:r>
            <a:endParaRPr lang="ru-RU" sz="2000" dirty="0" smtClean="0"/>
          </a:p>
          <a:p>
            <a:pPr algn="just"/>
            <a:endParaRPr lang="ru-RU" sz="2000" dirty="0" smtClean="0">
              <a:solidFill>
                <a:prstClr val="black"/>
              </a:solidFill>
              <a:latin typeface="Times New Roman" panose="02020603050405020304" pitchFamily="18" charset="0"/>
              <a:cs typeface="Times New Roman" panose="02020603050405020304" pitchFamily="18" charset="0"/>
            </a:endParaRPr>
          </a:p>
          <a:p>
            <a:pPr algn="just"/>
            <a:endParaRPr lang="ru-RU" sz="2000" dirty="0" smtClean="0">
              <a:solidFill>
                <a:prstClr val="black"/>
              </a:solidFill>
              <a:latin typeface="Times New Roman" panose="02020603050405020304" pitchFamily="18" charset="0"/>
              <a:cs typeface="Times New Roman" panose="02020603050405020304" pitchFamily="18" charset="0"/>
            </a:endParaRPr>
          </a:p>
          <a:p>
            <a:pPr algn="just"/>
            <a:endParaRPr lang="ru-RU" sz="2000" dirty="0" smtClean="0">
              <a:solidFill>
                <a:prstClr val="black"/>
              </a:solidFill>
              <a:latin typeface="Times New Roman" panose="02020603050405020304" pitchFamily="18" charset="0"/>
              <a:cs typeface="Times New Roman" panose="02020603050405020304" pitchFamily="18" charset="0"/>
            </a:endParaRPr>
          </a:p>
          <a:p>
            <a:pPr algn="just"/>
            <a:endParaRPr lang="ru-RU" sz="2000" dirty="0" smtClean="0">
              <a:solidFill>
                <a:prstClr val="black"/>
              </a:solidFill>
              <a:latin typeface="Times New Roman" panose="02020603050405020304" pitchFamily="18" charset="0"/>
              <a:cs typeface="Times New Roman" panose="02020603050405020304" pitchFamily="18" charset="0"/>
            </a:endParaRPr>
          </a:p>
          <a:p>
            <a:pPr algn="just"/>
            <a:endParaRPr lang="ru-RU" sz="2000" dirty="0" smtClean="0">
              <a:solidFill>
                <a:prstClr val="black"/>
              </a:solidFill>
              <a:latin typeface="Times New Roman" panose="02020603050405020304" pitchFamily="18" charset="0"/>
              <a:cs typeface="Times New Roman" panose="02020603050405020304" pitchFamily="18" charset="0"/>
            </a:endParaRPr>
          </a:p>
          <a:p>
            <a:pPr algn="just"/>
            <a:r>
              <a:rPr lang="ru-RU" sz="2000" dirty="0" smtClean="0">
                <a:solidFill>
                  <a:prstClr val="black"/>
                </a:solidFill>
                <a:cs typeface="Times New Roman" panose="02020603050405020304" pitchFamily="18" charset="0"/>
              </a:rPr>
              <a:t> </a:t>
            </a:r>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827584" y="1052736"/>
            <a:ext cx="7920880" cy="2031325"/>
          </a:xfrm>
          <a:prstGeom prst="rect">
            <a:avLst/>
          </a:prstGeom>
        </p:spPr>
        <p:txBody>
          <a:bodyPr wrap="square">
            <a:spAutoFit/>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p:txBody>
      </p:sp>
      <p:sp>
        <p:nvSpPr>
          <p:cNvPr id="8" name="Прямоугольник 7"/>
          <p:cNvSpPr/>
          <p:nvPr/>
        </p:nvSpPr>
        <p:spPr>
          <a:xfrm>
            <a:off x="899592" y="1268760"/>
            <a:ext cx="7848872" cy="5755422"/>
          </a:xfrm>
          <a:prstGeom prst="rect">
            <a:avLst/>
          </a:prstGeom>
        </p:spPr>
        <p:txBody>
          <a:bodyPr wrap="square">
            <a:spAutoFit/>
          </a:bodyPr>
          <a:lstStyle/>
          <a:p>
            <a:pPr algn="just"/>
            <a:r>
              <a:rPr lang="ru-RU" dirty="0" smtClean="0"/>
              <a:t>        10. </a:t>
            </a:r>
            <a:r>
              <a:rPr lang="ru-RU" sz="2000" dirty="0" smtClean="0"/>
              <a:t>Справки об отсутствии (наличии) у заявителя задолженности по налогам (сборам), по страховым взносам и начисленным по ним пеням и штрафам, выданные налоговым органом и региональным отделением Фонда социального страхования Российской Федерации, на учете в которых состоит заявитель, по состоянию на первое число месяца подачи заявки на участие в конкурсе (могут быть представлены по инициативе заявителя).</a:t>
            </a:r>
          </a:p>
          <a:p>
            <a:pPr algn="just"/>
            <a:r>
              <a:rPr lang="ru-RU" sz="2000" dirty="0" smtClean="0"/>
              <a:t>       11. Рекомендательное письмо от органов местного самоуправления, характеризующее деятельность крестьянского (фермерского) хозяйства.</a:t>
            </a:r>
          </a:p>
          <a:p>
            <a:pPr algn="just"/>
            <a:endParaRPr lang="ru-RU" sz="2000" dirty="0" smtClean="0"/>
          </a:p>
          <a:p>
            <a:pPr algn="just"/>
            <a:endParaRPr lang="ru-RU" sz="2000" dirty="0" smtClean="0"/>
          </a:p>
          <a:p>
            <a:pPr algn="just"/>
            <a:endParaRPr lang="ru-RU" sz="2000"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p:txBody>
      </p:sp>
    </p:spTree>
    <p:extLst>
      <p:ext uri="{BB962C8B-B14F-4D97-AF65-F5344CB8AC3E}">
        <p14:creationId xmlns:p14="http://schemas.microsoft.com/office/powerpoint/2010/main" val="24720765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63688" y="0"/>
            <a:ext cx="5761219" cy="785794"/>
          </a:xfrm>
          <a:prstGeom prst="rect">
            <a:avLst/>
          </a:prstGeom>
        </p:spPr>
      </p:pic>
      <p:sp>
        <p:nvSpPr>
          <p:cNvPr id="3" name="TextBox 2"/>
          <p:cNvSpPr txBox="1"/>
          <p:nvPr/>
        </p:nvSpPr>
        <p:spPr>
          <a:xfrm>
            <a:off x="755576" y="857232"/>
            <a:ext cx="8064896" cy="400110"/>
          </a:xfrm>
          <a:prstGeom prst="rect">
            <a:avLst/>
          </a:prstGeom>
          <a:noFill/>
        </p:spPr>
        <p:txBody>
          <a:bodyPr wrap="square" rtlCol="0">
            <a:spAutoFit/>
          </a:bodyPr>
          <a:lstStyle/>
          <a:p>
            <a:pPr lvl="0" algn="just"/>
            <a:r>
              <a:rPr lang="ru-RU" sz="2000" dirty="0" smtClean="0">
                <a:solidFill>
                  <a:prstClr val="black"/>
                </a:solidFill>
                <a:latin typeface="Times New Roman" panose="02020603050405020304" pitchFamily="18" charset="0"/>
                <a:cs typeface="Times New Roman" panose="02020603050405020304" pitchFamily="18" charset="0"/>
              </a:rPr>
              <a:t>          </a:t>
            </a:r>
            <a:endParaRPr lang="ru-RU" dirty="0"/>
          </a:p>
        </p:txBody>
      </p:sp>
      <p:sp>
        <p:nvSpPr>
          <p:cNvPr id="4" name="Прямоугольник 3"/>
          <p:cNvSpPr/>
          <p:nvPr/>
        </p:nvSpPr>
        <p:spPr>
          <a:xfrm>
            <a:off x="971600" y="908721"/>
            <a:ext cx="7920880" cy="2708434"/>
          </a:xfrm>
          <a:prstGeom prst="rect">
            <a:avLst/>
          </a:prstGeom>
        </p:spPr>
        <p:txBody>
          <a:bodyPr wrap="square">
            <a:spAutoFit/>
          </a:bodyPr>
          <a:lstStyle/>
          <a:p>
            <a:pPr algn="just"/>
            <a:r>
              <a:rPr lang="ru-RU" b="1" dirty="0" smtClean="0">
                <a:solidFill>
                  <a:srgbClr val="7030A0"/>
                </a:solidFill>
              </a:rPr>
              <a:t>12. </a:t>
            </a:r>
            <a:r>
              <a:rPr lang="ru-RU" sz="2000" b="1" dirty="0" smtClean="0">
                <a:solidFill>
                  <a:srgbClr val="7030A0"/>
                </a:solidFill>
              </a:rPr>
              <a:t>Документы, подтверждающие соответствие заявителя  критериям оценки начинающих фермеров, определенным приложением № 2 (могут быть представлены по инициативе заявителя):</a:t>
            </a: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dirty="0" smtClean="0"/>
          </a:p>
        </p:txBody>
      </p:sp>
      <p:sp>
        <p:nvSpPr>
          <p:cNvPr id="5" name="Прямоугольник 4"/>
          <p:cNvSpPr/>
          <p:nvPr/>
        </p:nvSpPr>
        <p:spPr>
          <a:xfrm>
            <a:off x="971600" y="2132856"/>
            <a:ext cx="7848872" cy="4801314"/>
          </a:xfrm>
          <a:prstGeom prst="rect">
            <a:avLst/>
          </a:prstGeom>
        </p:spPr>
        <p:txBody>
          <a:bodyPr wrap="square">
            <a:spAutoFit/>
          </a:bodyPr>
          <a:lstStyle/>
          <a:p>
            <a:pPr algn="just"/>
            <a:r>
              <a:rPr lang="ru-RU" dirty="0" smtClean="0"/>
              <a:t>12.1. Копии документов, удостоверяющих государственную регистрацию права собственности главы крестьянского (фермерского) хозяйства, или права общей совместной собственности его членов, или права аренды земельного участка, находящегося на территории Кировской области, предназначенного для создания и развития крестьянского (фермерского) хозяйства, заверенные главой крестьянского (фермерского) хозяйства.</a:t>
            </a:r>
          </a:p>
          <a:p>
            <a:pPr algn="just"/>
            <a:r>
              <a:rPr lang="ru-RU" dirty="0" smtClean="0"/>
              <a:t>12.2. Копии документов, удостоверяющих регистрацию права собственности главы крестьянского (фермерского) хозяйства или права общей совместной собственности его членов на объект недвижимого имущества производственного значения, находящийся на территории Кировской области, заверенные главой крестьянского (фермерского) хозяйства.</a:t>
            </a:r>
          </a:p>
          <a:p>
            <a:pPr algn="just"/>
            <a:r>
              <a:rPr lang="ru-RU" dirty="0" smtClean="0"/>
              <a:t>12.3. Копии технических паспортов на сельскохозяйственную технику (тракторы, комбайны) и грузовые автомобили (при наличии их в собственности главы крестьянского (фермерского) хозяйства, совместной собственности его членов).</a:t>
            </a:r>
          </a:p>
          <a:p>
            <a:pPr algn="just"/>
            <a:endParaRPr lang="ru-RU" dirty="0" smtClean="0"/>
          </a:p>
          <a:p>
            <a:pPr algn="just"/>
            <a:endParaRPr lang="ru-RU" dirty="0" smtClean="0"/>
          </a:p>
        </p:txBody>
      </p:sp>
    </p:spTree>
    <p:extLst>
      <p:ext uri="{BB962C8B-B14F-4D97-AF65-F5344CB8AC3E}">
        <p14:creationId xmlns:p14="http://schemas.microsoft.com/office/powerpoint/2010/main" val="24720765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63688" y="0"/>
            <a:ext cx="5761219" cy="785794"/>
          </a:xfrm>
          <a:prstGeom prst="rect">
            <a:avLst/>
          </a:prstGeom>
        </p:spPr>
      </p:pic>
      <p:sp>
        <p:nvSpPr>
          <p:cNvPr id="3" name="TextBox 2"/>
          <p:cNvSpPr txBox="1"/>
          <p:nvPr/>
        </p:nvSpPr>
        <p:spPr>
          <a:xfrm>
            <a:off x="755576" y="857232"/>
            <a:ext cx="8064896" cy="400110"/>
          </a:xfrm>
          <a:prstGeom prst="rect">
            <a:avLst/>
          </a:prstGeom>
          <a:noFill/>
        </p:spPr>
        <p:txBody>
          <a:bodyPr wrap="square" rtlCol="0">
            <a:spAutoFit/>
          </a:bodyPr>
          <a:lstStyle/>
          <a:p>
            <a:pPr lvl="0" algn="just"/>
            <a:r>
              <a:rPr lang="ru-RU" sz="2000" dirty="0" smtClean="0">
                <a:solidFill>
                  <a:prstClr val="black"/>
                </a:solidFill>
                <a:latin typeface="Times New Roman" panose="02020603050405020304" pitchFamily="18" charset="0"/>
                <a:cs typeface="Times New Roman" panose="02020603050405020304" pitchFamily="18" charset="0"/>
              </a:rPr>
              <a:t>          </a:t>
            </a:r>
            <a:endParaRPr lang="ru-RU" dirty="0"/>
          </a:p>
        </p:txBody>
      </p:sp>
      <p:sp>
        <p:nvSpPr>
          <p:cNvPr id="4" name="Прямоугольник 3"/>
          <p:cNvSpPr/>
          <p:nvPr/>
        </p:nvSpPr>
        <p:spPr>
          <a:xfrm>
            <a:off x="971600" y="908721"/>
            <a:ext cx="7920880" cy="923330"/>
          </a:xfrm>
          <a:prstGeom prst="rect">
            <a:avLst/>
          </a:prstGeom>
        </p:spPr>
        <p:txBody>
          <a:bodyPr wrap="square">
            <a:spAutoFit/>
          </a:bodyPr>
          <a:lstStyle/>
          <a:p>
            <a:endParaRPr lang="ru-RU" b="1" dirty="0" smtClean="0">
              <a:solidFill>
                <a:srgbClr val="7030A0"/>
              </a:solidFill>
            </a:endParaRPr>
          </a:p>
          <a:p>
            <a:endParaRPr lang="ru-RU" b="1" dirty="0" smtClean="0">
              <a:solidFill>
                <a:srgbClr val="7030A0"/>
              </a:solidFill>
            </a:endParaRPr>
          </a:p>
          <a:p>
            <a:endParaRPr lang="ru-RU" dirty="0" smtClean="0"/>
          </a:p>
        </p:txBody>
      </p:sp>
      <p:sp>
        <p:nvSpPr>
          <p:cNvPr id="5" name="Прямоугольник 4"/>
          <p:cNvSpPr/>
          <p:nvPr/>
        </p:nvSpPr>
        <p:spPr>
          <a:xfrm>
            <a:off x="971600" y="980728"/>
            <a:ext cx="7848872" cy="6186309"/>
          </a:xfrm>
          <a:prstGeom prst="rect">
            <a:avLst/>
          </a:prstGeom>
        </p:spPr>
        <p:txBody>
          <a:bodyPr wrap="square">
            <a:spAutoFit/>
          </a:bodyPr>
          <a:lstStyle/>
          <a:p>
            <a:pPr algn="just"/>
            <a:r>
              <a:rPr lang="ru-RU" dirty="0" smtClean="0"/>
              <a:t>12.4. Копии документов, подтверждающих, что крестьянское (фермерское) хозяйство является членом сельскохозяйственного потребительского кооператива, - в случае, если крестьянское (фермерское) хозяйство является членом сельскохозяйственного потребительского кооператива на дату подачи заявки на участие в конкурсе.</a:t>
            </a:r>
          </a:p>
          <a:p>
            <a:pPr algn="just"/>
            <a:r>
              <a:rPr lang="ru-RU" dirty="0" smtClean="0"/>
              <a:t>12.5. Копии документов, подтверждающих ведение бухгалтерского учета в крестьянском (фермерском) хозяйстве: приказа о приеме на работу бухгалтера, трудовой книжки бухгалтера (копия титульного листа трудовой книжки и страницы с записью о приеме на работу) и трудового договора с бухгалтером или договора на оказание услуг по ведению бухгалтерского учета.</a:t>
            </a:r>
          </a:p>
          <a:p>
            <a:pPr algn="just"/>
            <a:r>
              <a:rPr lang="ru-RU" dirty="0" smtClean="0"/>
              <a:t>12.6. Копия книги доходов и расходов за период с момента регистрации крестьянского (фермерского) хозяйства и до даты подачи заявки на участие в конкурсе.</a:t>
            </a:r>
          </a:p>
          <a:p>
            <a:pPr algn="just"/>
            <a:r>
              <a:rPr lang="ru-RU" dirty="0" smtClean="0"/>
              <a:t>12.7. Фотографии производственных помещений (в том числе незавершенное строительство), сельскохозяйственных животных и техники, принадлежащих крестьянскому (фермерскому) хозяйству.</a:t>
            </a:r>
          </a:p>
          <a:p>
            <a:pPr algn="just"/>
            <a:endParaRPr lang="ru-RU" dirty="0" smtClean="0"/>
          </a:p>
          <a:p>
            <a:pPr algn="just"/>
            <a:endParaRPr lang="ru-RU" dirty="0" smtClean="0"/>
          </a:p>
          <a:p>
            <a:pPr algn="just"/>
            <a:endParaRPr lang="ru-RU" dirty="0" smtClean="0"/>
          </a:p>
          <a:p>
            <a:pPr algn="just"/>
            <a:r>
              <a:rPr lang="ru-RU" dirty="0" smtClean="0"/>
              <a:t> </a:t>
            </a:r>
          </a:p>
          <a:p>
            <a:pPr algn="just"/>
            <a:endParaRPr lang="ru-RU" dirty="0" smtClean="0"/>
          </a:p>
        </p:txBody>
      </p:sp>
    </p:spTree>
    <p:extLst>
      <p:ext uri="{BB962C8B-B14F-4D97-AF65-F5344CB8AC3E}">
        <p14:creationId xmlns:p14="http://schemas.microsoft.com/office/powerpoint/2010/main" val="24720765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63688" y="0"/>
            <a:ext cx="5761219" cy="785794"/>
          </a:xfrm>
          <a:prstGeom prst="rect">
            <a:avLst/>
          </a:prstGeom>
        </p:spPr>
      </p:pic>
      <p:sp>
        <p:nvSpPr>
          <p:cNvPr id="3" name="TextBox 2"/>
          <p:cNvSpPr txBox="1"/>
          <p:nvPr/>
        </p:nvSpPr>
        <p:spPr>
          <a:xfrm>
            <a:off x="755576" y="857232"/>
            <a:ext cx="8064896" cy="400110"/>
          </a:xfrm>
          <a:prstGeom prst="rect">
            <a:avLst/>
          </a:prstGeom>
          <a:noFill/>
        </p:spPr>
        <p:txBody>
          <a:bodyPr wrap="square" rtlCol="0">
            <a:spAutoFit/>
          </a:bodyPr>
          <a:lstStyle/>
          <a:p>
            <a:pPr lvl="0" algn="just"/>
            <a:r>
              <a:rPr lang="ru-RU" sz="2000" dirty="0" smtClean="0">
                <a:solidFill>
                  <a:prstClr val="black"/>
                </a:solidFill>
                <a:latin typeface="Times New Roman" panose="02020603050405020304" pitchFamily="18" charset="0"/>
                <a:cs typeface="Times New Roman" panose="02020603050405020304" pitchFamily="18" charset="0"/>
              </a:rPr>
              <a:t>          </a:t>
            </a:r>
            <a:endParaRPr lang="ru-RU" dirty="0"/>
          </a:p>
        </p:txBody>
      </p:sp>
      <p:sp>
        <p:nvSpPr>
          <p:cNvPr id="4" name="Прямоугольник 3"/>
          <p:cNvSpPr/>
          <p:nvPr/>
        </p:nvSpPr>
        <p:spPr>
          <a:xfrm>
            <a:off x="971600" y="908721"/>
            <a:ext cx="7920880" cy="923330"/>
          </a:xfrm>
          <a:prstGeom prst="rect">
            <a:avLst/>
          </a:prstGeom>
        </p:spPr>
        <p:txBody>
          <a:bodyPr wrap="square">
            <a:spAutoFit/>
          </a:bodyPr>
          <a:lstStyle/>
          <a:p>
            <a:endParaRPr lang="ru-RU" b="1" dirty="0" smtClean="0">
              <a:solidFill>
                <a:srgbClr val="7030A0"/>
              </a:solidFill>
            </a:endParaRPr>
          </a:p>
          <a:p>
            <a:endParaRPr lang="ru-RU" b="1" dirty="0" smtClean="0">
              <a:solidFill>
                <a:srgbClr val="7030A0"/>
              </a:solidFill>
            </a:endParaRPr>
          </a:p>
          <a:p>
            <a:endParaRPr lang="ru-RU" dirty="0" smtClean="0"/>
          </a:p>
        </p:txBody>
      </p:sp>
      <p:sp>
        <p:nvSpPr>
          <p:cNvPr id="5" name="Прямоугольник 4"/>
          <p:cNvSpPr/>
          <p:nvPr/>
        </p:nvSpPr>
        <p:spPr>
          <a:xfrm>
            <a:off x="971600" y="1844824"/>
            <a:ext cx="7848872" cy="1477328"/>
          </a:xfrm>
          <a:prstGeom prst="rect">
            <a:avLst/>
          </a:prstGeom>
        </p:spPr>
        <p:txBody>
          <a:bodyPr wrap="square">
            <a:spAutoFit/>
          </a:bodyPr>
          <a:lstStyle/>
          <a:p>
            <a:pPr algn="just"/>
            <a:endParaRPr lang="ru-RU" dirty="0" smtClean="0"/>
          </a:p>
          <a:p>
            <a:pPr algn="just"/>
            <a:r>
              <a:rPr lang="ru-RU" dirty="0" smtClean="0"/>
              <a:t> </a:t>
            </a:r>
          </a:p>
          <a:p>
            <a:pPr algn="just"/>
            <a:endParaRPr lang="ru-RU" dirty="0" smtClean="0"/>
          </a:p>
          <a:p>
            <a:pPr algn="just"/>
            <a:r>
              <a:rPr lang="ru-RU" dirty="0" smtClean="0"/>
              <a:t> </a:t>
            </a:r>
          </a:p>
          <a:p>
            <a:pPr algn="just"/>
            <a:endParaRPr lang="ru-RU" dirty="0" smtClean="0"/>
          </a:p>
        </p:txBody>
      </p:sp>
      <p:sp>
        <p:nvSpPr>
          <p:cNvPr id="6" name="Прямоугольник 5"/>
          <p:cNvSpPr/>
          <p:nvPr/>
        </p:nvSpPr>
        <p:spPr>
          <a:xfrm>
            <a:off x="827584" y="764704"/>
            <a:ext cx="8136904" cy="7294305"/>
          </a:xfrm>
          <a:prstGeom prst="rect">
            <a:avLst/>
          </a:prstGeom>
        </p:spPr>
        <p:txBody>
          <a:bodyPr wrap="square">
            <a:spAutoFit/>
          </a:bodyPr>
          <a:lstStyle/>
          <a:p>
            <a:pPr algn="just"/>
            <a:r>
              <a:rPr lang="ru-RU" dirty="0" smtClean="0"/>
              <a:t>12.8. В случае если крестьянское (фермерское) хозяйство планирует приобретение производственных и складских зданий, помещений, пристроек, инженерных сетей, заграждений и сооружений, необходимых для производства, хранения и переработки сельскохозяйственной продукции (далее - объекты), - копии заключенных договоров купли-продажи (в том числе предварительных), копии документов, удостоверяющих государственную регистрацию права собственности продавца на указанные объекты.</a:t>
            </a:r>
          </a:p>
          <a:p>
            <a:pPr algn="just"/>
            <a:r>
              <a:rPr lang="ru-RU" dirty="0" smtClean="0"/>
              <a:t>12.9. Копии документов, подтверждающих ведение зоотехнического (ветеринарного) обслуживания в крестьянском (фермерском) хозяйстве, если направление деятельности крестьянского (фермерского) хозяйства - животноводство (при наличии): приказа о приеме на работу зоотехника (ветеринарного врача), титульного листа трудовой книжки и страницы с записью о приеме на работу и трудового договора с зоотехником (ветеринарным врачом), либо договора на оказание услуг по зоотехническому (ветеринарному) обслуживанию (при наличии), либо документов, подтверждающих наличие оконченного среднего специального или высшего зоотехнического или ветеринарного образования главы крестьянского (фермерского) хозяйства либо одного из его членов.</a:t>
            </a:r>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p:txBody>
      </p:sp>
    </p:spTree>
    <p:extLst>
      <p:ext uri="{BB962C8B-B14F-4D97-AF65-F5344CB8AC3E}">
        <p14:creationId xmlns:p14="http://schemas.microsoft.com/office/powerpoint/2010/main" val="2472076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86000">
              <a:schemeClr val="tx2">
                <a:lumMod val="60000"/>
                <a:lumOff val="40000"/>
              </a:schemeClr>
            </a:gs>
            <a:gs pos="21000">
              <a:schemeClr val="accent1">
                <a:tint val="44500"/>
                <a:satMod val="160000"/>
                <a:lumMod val="7000"/>
                <a:lumOff val="93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Прямоугольник 2"/>
          <p:cNvSpPr/>
          <p:nvPr/>
        </p:nvSpPr>
        <p:spPr>
          <a:xfrm>
            <a:off x="683568" y="188640"/>
            <a:ext cx="7776864"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3200" dirty="0">
                <a:solidFill>
                  <a:srgbClr val="FF0000"/>
                </a:solidFill>
                <a:latin typeface="Arial Black" panose="020B0A04020102020204" pitchFamily="34" charset="0"/>
              </a:rPr>
              <a:t>Н о в ы е   о п р е д е л е н и я </a:t>
            </a:r>
          </a:p>
        </p:txBody>
      </p:sp>
      <p:sp>
        <p:nvSpPr>
          <p:cNvPr id="5" name="TextBox 4"/>
          <p:cNvSpPr txBox="1"/>
          <p:nvPr/>
        </p:nvSpPr>
        <p:spPr>
          <a:xfrm>
            <a:off x="467544" y="857233"/>
            <a:ext cx="8086600" cy="7786747"/>
          </a:xfrm>
          <a:prstGeom prst="rect">
            <a:avLst/>
          </a:prstGeom>
          <a:noFill/>
        </p:spPr>
        <p:txBody>
          <a:bodyPr wrap="square" rtlCol="0">
            <a:spAutoFit/>
          </a:bodyPr>
          <a:lstStyle/>
          <a:p>
            <a:pPr algn="just"/>
            <a:r>
              <a:rPr lang="ru-RU" sz="2000" b="1" dirty="0" smtClean="0"/>
              <a:t>Грант на поддержку начинающего фермера </a:t>
            </a:r>
            <a:r>
              <a:rPr lang="ru-RU" sz="2000" dirty="0" smtClean="0"/>
              <a:t>– бюджетные ассигнования, перечисляемые из бюджета Кировской области главе крестьянского (фермерского) хозяйства, для софинансирования его затрат, не возмещаемых в рамках иных направлений государственной поддержки в соответствии с Государственной программой, в целях создания и развития на сельских территориях Кировской области крестьянского (фермерского) хозяйства и новых постоянных рабочих мест на сельских территориях исходя </a:t>
            </a:r>
            <a:r>
              <a:rPr lang="ru-RU" sz="2000" b="1" dirty="0" smtClean="0">
                <a:solidFill>
                  <a:srgbClr val="FF0000"/>
                </a:solidFill>
              </a:rPr>
              <a:t>из расчета создания не менее двух новых постоянных рабочих мест, если сумма гранта составляет 2 млн. рублей и более, и не менее одного нового постоянного рабочего места, если сумма гранта составляет менее 2 млн. рублей, в срок, определяемый министерством и утвержденный правовым актом министерства, но не позднее срока использования гранта. </a:t>
            </a:r>
          </a:p>
          <a:p>
            <a:pPr algn="just"/>
            <a:endParaRPr lang="ru-RU" sz="2000" dirty="0" smtClean="0"/>
          </a:p>
          <a:p>
            <a:pPr algn="just"/>
            <a:endParaRPr lang="ru-RU" sz="2000" dirty="0" smtClean="0"/>
          </a:p>
          <a:p>
            <a:pPr algn="just"/>
            <a:endParaRPr lang="ru-RU" sz="2000" dirty="0" smtClean="0"/>
          </a:p>
          <a:p>
            <a:pPr algn="just"/>
            <a:endParaRPr lang="ru-RU" sz="2000" dirty="0" smtClean="0"/>
          </a:p>
          <a:p>
            <a:pPr algn="just"/>
            <a:endParaRPr lang="ru-RU" sz="2000" dirty="0" smtClean="0"/>
          </a:p>
          <a:p>
            <a:pPr algn="just"/>
            <a:endParaRPr lang="ru-RU" sz="2000" dirty="0" smtClean="0"/>
          </a:p>
          <a:p>
            <a:pPr algn="just"/>
            <a:endParaRPr lang="ru-RU" sz="2000" dirty="0" smtClean="0"/>
          </a:p>
          <a:p>
            <a:pPr algn="just"/>
            <a:endParaRPr lang="ru-RU" sz="2000" dirty="0" smtClean="0"/>
          </a:p>
          <a:p>
            <a:pPr algn="just"/>
            <a:endParaRPr lang="ru-RU" sz="2000" dirty="0" smtClean="0"/>
          </a:p>
          <a:p>
            <a:pPr algn="just"/>
            <a:endParaRPr lang="ru-RU" sz="2000" dirty="0" smtClean="0"/>
          </a:p>
          <a:p>
            <a:pPr algn="just"/>
            <a:endParaRPr lang="ru-RU" sz="2000" dirty="0" smtClean="0"/>
          </a:p>
          <a:p>
            <a:pPr algn="just"/>
            <a:endParaRPr lang="ru-RU" sz="2000" dirty="0" smtClean="0">
              <a:solidFill>
                <a:srgbClr val="FF0000"/>
              </a:solidFill>
            </a:endParaRPr>
          </a:p>
        </p:txBody>
      </p:sp>
    </p:spTree>
    <p:extLst>
      <p:ext uri="{BB962C8B-B14F-4D97-AF65-F5344CB8AC3E}">
        <p14:creationId xmlns:p14="http://schemas.microsoft.com/office/powerpoint/2010/main" val="890317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63688" y="0"/>
            <a:ext cx="5761219" cy="785794"/>
          </a:xfrm>
          <a:prstGeom prst="rect">
            <a:avLst/>
          </a:prstGeom>
        </p:spPr>
      </p:pic>
      <p:sp>
        <p:nvSpPr>
          <p:cNvPr id="3" name="TextBox 2"/>
          <p:cNvSpPr txBox="1"/>
          <p:nvPr/>
        </p:nvSpPr>
        <p:spPr>
          <a:xfrm>
            <a:off x="755576" y="857232"/>
            <a:ext cx="8064896" cy="400110"/>
          </a:xfrm>
          <a:prstGeom prst="rect">
            <a:avLst/>
          </a:prstGeom>
          <a:noFill/>
        </p:spPr>
        <p:txBody>
          <a:bodyPr wrap="square" rtlCol="0">
            <a:spAutoFit/>
          </a:bodyPr>
          <a:lstStyle/>
          <a:p>
            <a:pPr lvl="0" algn="just"/>
            <a:r>
              <a:rPr lang="ru-RU" sz="2000" dirty="0" smtClean="0">
                <a:solidFill>
                  <a:prstClr val="black"/>
                </a:solidFill>
                <a:latin typeface="Times New Roman" panose="02020603050405020304" pitchFamily="18" charset="0"/>
                <a:cs typeface="Times New Roman" panose="02020603050405020304" pitchFamily="18" charset="0"/>
              </a:rPr>
              <a:t>          </a:t>
            </a:r>
            <a:endParaRPr lang="ru-RU" dirty="0"/>
          </a:p>
        </p:txBody>
      </p:sp>
      <p:sp>
        <p:nvSpPr>
          <p:cNvPr id="5" name="Прямоугольник 4"/>
          <p:cNvSpPr/>
          <p:nvPr/>
        </p:nvSpPr>
        <p:spPr>
          <a:xfrm>
            <a:off x="971600" y="1844824"/>
            <a:ext cx="7848872" cy="1477328"/>
          </a:xfrm>
          <a:prstGeom prst="rect">
            <a:avLst/>
          </a:prstGeom>
        </p:spPr>
        <p:txBody>
          <a:bodyPr wrap="square">
            <a:spAutoFit/>
          </a:bodyPr>
          <a:lstStyle/>
          <a:p>
            <a:pPr algn="just"/>
            <a:endParaRPr lang="ru-RU" dirty="0" smtClean="0"/>
          </a:p>
          <a:p>
            <a:pPr algn="just"/>
            <a:r>
              <a:rPr lang="ru-RU" dirty="0" smtClean="0"/>
              <a:t> </a:t>
            </a:r>
          </a:p>
          <a:p>
            <a:pPr algn="just"/>
            <a:endParaRPr lang="ru-RU" dirty="0" smtClean="0"/>
          </a:p>
          <a:p>
            <a:pPr algn="just"/>
            <a:r>
              <a:rPr lang="ru-RU" dirty="0" smtClean="0"/>
              <a:t> </a:t>
            </a:r>
          </a:p>
          <a:p>
            <a:pPr algn="just"/>
            <a:endParaRPr lang="ru-RU" dirty="0" smtClean="0"/>
          </a:p>
        </p:txBody>
      </p:sp>
      <p:sp>
        <p:nvSpPr>
          <p:cNvPr id="6" name="Прямоугольник 5"/>
          <p:cNvSpPr/>
          <p:nvPr/>
        </p:nvSpPr>
        <p:spPr>
          <a:xfrm>
            <a:off x="827584" y="1700808"/>
            <a:ext cx="8136904" cy="2031325"/>
          </a:xfrm>
          <a:prstGeom prst="rect">
            <a:avLst/>
          </a:prstGeom>
        </p:spPr>
        <p:txBody>
          <a:bodyPr wrap="square">
            <a:spAutoFit/>
          </a:bodyPr>
          <a:lstStyle/>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p:txBody>
      </p:sp>
      <p:sp>
        <p:nvSpPr>
          <p:cNvPr id="7" name="Прямоугольник 6"/>
          <p:cNvSpPr/>
          <p:nvPr/>
        </p:nvSpPr>
        <p:spPr>
          <a:xfrm>
            <a:off x="827584" y="908720"/>
            <a:ext cx="7992888" cy="7571303"/>
          </a:xfrm>
          <a:prstGeom prst="rect">
            <a:avLst/>
          </a:prstGeom>
        </p:spPr>
        <p:txBody>
          <a:bodyPr wrap="square">
            <a:spAutoFit/>
          </a:bodyPr>
          <a:lstStyle/>
          <a:p>
            <a:pPr algn="just"/>
            <a:r>
              <a:rPr lang="ru-RU" dirty="0" smtClean="0"/>
              <a:t>12.10. Копии документов, подтверждающих ведение агрономического сопровождения в крестьянском (фермерском) хозяйстве, если направление деятельности крестьянского (фермерского) хозяйства - растениеводство (при наличии): приказа о приеме на работу агронома, титульного листа трудовой книжки и страницы с записью о приеме на работу и трудового договора с агрономом, либо договора на оказание услуг по агрономическому сопровождению, либо документов, подтверждающих наличие оконченного среднего специального или высшего агрономического образования главы крестьянского (фермерского) хозяйства либо одного из его членов.</a:t>
            </a:r>
          </a:p>
          <a:p>
            <a:pPr algn="just"/>
            <a:r>
              <a:rPr lang="ru-RU" dirty="0" smtClean="0"/>
              <a:t>12.11. Копии документов, подтверждающих ведение агрономического сопровождения в крестьянском (фермерском) хозяйстве, если направление деятельности крестьянского (фермерского) хозяйства - растениеводство (при наличии): приказа о приеме на работу агронома, титульного листа трудовой книжки и страницы с записью о приеме на работу и трудового договора с агрономом, либо договора на оказание услуг по агрономическому сопровождению, либо документов, подтверждающих наличие оконченного среднего специального или высшего агрономического образования главы крестьянского (фермерского) хозяйства либо одного из его членов.</a:t>
            </a:r>
          </a:p>
          <a:p>
            <a:pPr algn="just"/>
            <a:r>
              <a:rPr lang="ru-RU" dirty="0" smtClean="0"/>
              <a:t>12.12. Опись, представленных документов, составленная согласно приложению № 4, в 2 экземплярах.</a:t>
            </a:r>
          </a:p>
          <a:p>
            <a:pPr algn="just"/>
            <a:endParaRPr lang="ru-RU" dirty="0" smtClean="0">
              <a:hlinkClick r:id="rId3"/>
            </a:endParaRPr>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p:txBody>
      </p:sp>
    </p:spTree>
    <p:extLst>
      <p:ext uri="{BB962C8B-B14F-4D97-AF65-F5344CB8AC3E}">
        <p14:creationId xmlns:p14="http://schemas.microsoft.com/office/powerpoint/2010/main" val="24720765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547664" y="420688"/>
            <a:ext cx="7200800" cy="1077218"/>
          </a:xfrm>
          <a:prstGeom prst="rect">
            <a:avLst/>
          </a:prstGeom>
          <a:noFill/>
        </p:spPr>
        <p:txBody>
          <a:bodyPr wrap="square" rtlCol="0">
            <a:spAutoFit/>
          </a:bodyPr>
          <a:lstStyle/>
          <a:p>
            <a:pPr algn="ctr"/>
            <a:r>
              <a:rPr lang="ru-RU" sz="3200" b="1" dirty="0" smtClean="0">
                <a:latin typeface="Times New Roman" panose="02020603050405020304" pitchFamily="18" charset="0"/>
                <a:cs typeface="Times New Roman" panose="02020603050405020304" pitchFamily="18" charset="0"/>
              </a:rPr>
              <a:t>         Порядок представления заявки на конкурс</a:t>
            </a:r>
            <a:endParaRPr lang="ru-RU" sz="32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043608" y="1497906"/>
            <a:ext cx="7704856" cy="4247317"/>
          </a:xfrm>
          <a:prstGeom prst="rect">
            <a:avLst/>
          </a:prstGeom>
          <a:noFill/>
        </p:spPr>
        <p:txBody>
          <a:bodyPr wrap="square" rtlCol="0">
            <a:spAutoFit/>
          </a:bodyPr>
          <a:lstStyle/>
          <a:p>
            <a:pPr algn="just"/>
            <a:r>
              <a:rPr lang="ru-RU" dirty="0" smtClean="0"/>
              <a:t>               </a:t>
            </a:r>
            <a:endParaRPr lang="ru-RU" dirty="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              Документы, входящие в состав заявки, заверяются главой К(Ф)Х, кроме случаев, указывающих на ту организацию, которая должен заверить копии, нумеруются (сквозная нумерация) и прошиваются.</a:t>
            </a:r>
          </a:p>
          <a:p>
            <a:pPr algn="just"/>
            <a:r>
              <a:rPr lang="ru-RU" dirty="0" smtClean="0">
                <a:latin typeface="Times New Roman" panose="02020603050405020304" pitchFamily="18" charset="0"/>
                <a:cs typeface="Times New Roman" panose="02020603050405020304" pitchFamily="18" charset="0"/>
              </a:rPr>
              <a:t>               Заверяя копии документов тем самым глава К(Ф)Х принимает на себя ответственность за достоверность сведений и подлинность представленных документов. </a:t>
            </a:r>
          </a:p>
          <a:p>
            <a:pPr algn="just"/>
            <a:endParaRPr lang="ru-RU" dirty="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             Бизнес-план, входящий в состав заявки, утверждается главой К(Ф)Х и прошивается в левом верхнем углу, а затем вкладывается в заявку и прошивается со всеми документами посередине с левой стороны. </a:t>
            </a:r>
          </a:p>
          <a:p>
            <a:pPr algn="just"/>
            <a:endParaRPr lang="ru-RU" dirty="0">
              <a:latin typeface="Times New Roman" panose="02020603050405020304" pitchFamily="18" charset="0"/>
              <a:cs typeface="Times New Roman" panose="02020603050405020304" pitchFamily="18" charset="0"/>
            </a:endParaRPr>
          </a:p>
          <a:p>
            <a:pPr algn="ctr"/>
            <a:r>
              <a:rPr lang="ru-RU" b="1" dirty="0" smtClean="0">
                <a:latin typeface="Times New Roman" panose="02020603050405020304" pitchFamily="18" charset="0"/>
                <a:cs typeface="Times New Roman" panose="02020603050405020304" pitchFamily="18" charset="0"/>
              </a:rPr>
              <a:t>Документы представляются в министерство по описи, второй экземпляр, с отметкой о получении (проставляется дата и подпись должностного лица, принявшего документы), возвращается заявителю. </a:t>
            </a:r>
            <a:endParaRPr lang="ru-RU" b="1"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3" y="12170"/>
            <a:ext cx="2619551" cy="1536250"/>
          </a:xfrm>
          <a:prstGeom prst="rect">
            <a:avLst/>
          </a:prstGeom>
        </p:spPr>
      </p:pic>
    </p:spTree>
    <p:extLst>
      <p:ext uri="{BB962C8B-B14F-4D97-AF65-F5344CB8AC3E}">
        <p14:creationId xmlns:p14="http://schemas.microsoft.com/office/powerpoint/2010/main" val="6047389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043608" y="281946"/>
            <a:ext cx="7056784" cy="954107"/>
          </a:xfrm>
          <a:prstGeom prst="rect">
            <a:avLst/>
          </a:prstGeom>
          <a:noFill/>
        </p:spPr>
        <p:txBody>
          <a:bodyPr wrap="square" rtlCol="0">
            <a:spAutoFit/>
          </a:bodyPr>
          <a:lstStyle/>
          <a:p>
            <a:pPr algn="ctr"/>
            <a:r>
              <a:rPr lang="ru-RU" sz="2800" b="1" dirty="0" smtClean="0">
                <a:solidFill>
                  <a:srgbClr val="00B050"/>
                </a:solidFill>
              </a:rPr>
              <a:t>Порядок заверения копий документов в составе заявки на участие в конкурсе </a:t>
            </a:r>
            <a:endParaRPr lang="ru-RU" sz="2800" b="1" dirty="0">
              <a:solidFill>
                <a:srgbClr val="00B050"/>
              </a:solidFill>
            </a:endParaRPr>
          </a:p>
        </p:txBody>
      </p:sp>
      <p:sp>
        <p:nvSpPr>
          <p:cNvPr id="3" name="TextBox 2"/>
          <p:cNvSpPr txBox="1"/>
          <p:nvPr/>
        </p:nvSpPr>
        <p:spPr>
          <a:xfrm>
            <a:off x="539552" y="1236053"/>
            <a:ext cx="7920880" cy="3785652"/>
          </a:xfrm>
          <a:prstGeom prst="rect">
            <a:avLst/>
          </a:prstGeom>
          <a:noFill/>
        </p:spPr>
        <p:txBody>
          <a:bodyPr wrap="square" rtlCol="0">
            <a:spAutoFit/>
          </a:bodyPr>
          <a:lstStyle/>
          <a:p>
            <a:pPr algn="just"/>
            <a:r>
              <a:rPr lang="ru-RU" sz="2000" dirty="0" smtClean="0">
                <a:latin typeface="Times New Roman" panose="02020603050405020304" pitchFamily="18" charset="0"/>
                <a:cs typeface="Times New Roman" panose="02020603050405020304" pitchFamily="18" charset="0"/>
              </a:rPr>
              <a:t>         Если документ состоит из двух листов и более, то его можно прошить и заверить один раз в конце документа, также можно заверять каждый лист в составе такого документа, если он не прошит.</a:t>
            </a:r>
          </a:p>
          <a:p>
            <a:pPr algn="just"/>
            <a:endParaRPr lang="ru-RU" sz="2000" dirty="0">
              <a:latin typeface="Times New Roman" panose="02020603050405020304" pitchFamily="18" charset="0"/>
              <a:cs typeface="Times New Roman" panose="02020603050405020304" pitchFamily="18" charset="0"/>
            </a:endParaRPr>
          </a:p>
          <a:p>
            <a:pPr algn="just"/>
            <a:r>
              <a:rPr lang="ru-RU" sz="2000" dirty="0" smtClean="0">
                <a:latin typeface="Times New Roman" panose="02020603050405020304" pitchFamily="18" charset="0"/>
                <a:cs typeface="Times New Roman" panose="02020603050405020304" pitchFamily="18" charset="0"/>
              </a:rPr>
              <a:t>          В конце листа документа пишется от руки или ставится штамп «Копия верна», проставляется подпись главы К(Ф)Х, или его представителя (данное полномочие должно быть указано в доверенности) и печать (при наличии). </a:t>
            </a:r>
          </a:p>
          <a:p>
            <a:pPr algn="just"/>
            <a:r>
              <a:rPr lang="ru-RU" sz="2000" dirty="0" smtClean="0">
                <a:latin typeface="Times New Roman" panose="02020603050405020304" pitchFamily="18" charset="0"/>
                <a:cs typeface="Times New Roman" panose="02020603050405020304" pitchFamily="18" charset="0"/>
              </a:rPr>
              <a:t>           В случае если К(Ф)Х работает без печати, то ставится соответствующая отметка «Работаю без печати» и подпись главы К(Ф)Х с расшифровкой. </a:t>
            </a:r>
          </a:p>
          <a:p>
            <a:pPr algn="just"/>
            <a:r>
              <a:rPr lang="ru-RU" sz="2000" dirty="0" smtClean="0">
                <a:latin typeface="Times New Roman" panose="02020603050405020304" pitchFamily="18" charset="0"/>
                <a:cs typeface="Times New Roman" panose="02020603050405020304" pitchFamily="18" charset="0"/>
              </a:rPr>
              <a:t>           Заверяется каждый лист документа, в том числе и на обороте. </a:t>
            </a:r>
            <a:endParaRPr lang="ru-RU" sz="20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07904" y="4983975"/>
            <a:ext cx="2376264" cy="1783312"/>
          </a:xfrm>
          <a:prstGeom prst="rect">
            <a:avLst/>
          </a:prstGeom>
        </p:spPr>
      </p:pic>
    </p:spTree>
    <p:extLst>
      <p:ext uri="{BB962C8B-B14F-4D97-AF65-F5344CB8AC3E}">
        <p14:creationId xmlns:p14="http://schemas.microsoft.com/office/powerpoint/2010/main" val="11342646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24128" y="4293096"/>
            <a:ext cx="3419872" cy="2564904"/>
          </a:xfrm>
          <a:prstGeom prst="rect">
            <a:avLst/>
          </a:prstGeom>
        </p:spPr>
      </p:pic>
      <p:sp>
        <p:nvSpPr>
          <p:cNvPr id="7" name="TextBox 6"/>
          <p:cNvSpPr txBox="1"/>
          <p:nvPr/>
        </p:nvSpPr>
        <p:spPr>
          <a:xfrm>
            <a:off x="1043608" y="2780928"/>
            <a:ext cx="7596336" cy="830997"/>
          </a:xfrm>
          <a:prstGeom prst="rect">
            <a:avLst/>
          </a:prstGeom>
          <a:noFill/>
        </p:spPr>
        <p:txBody>
          <a:bodyPr wrap="square" rtlCol="0">
            <a:spAutoFit/>
          </a:bodyPr>
          <a:lstStyle/>
          <a:p>
            <a:pPr algn="ctr"/>
            <a:endParaRPr lang="ru-RU" sz="4800" b="1" dirty="0">
              <a:solidFill>
                <a:srgbClr val="FF0000"/>
              </a:solidFill>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198279"/>
            <a:ext cx="2915816" cy="2654110"/>
          </a:xfrm>
          <a:prstGeom prst="rect">
            <a:avLst/>
          </a:prstGeom>
        </p:spPr>
      </p:pic>
      <p:pic>
        <p:nvPicPr>
          <p:cNvPr id="9" name="Рисунок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83768" y="0"/>
            <a:ext cx="4184451" cy="2060848"/>
          </a:xfrm>
          <a:prstGeom prst="rect">
            <a:avLst/>
          </a:prstGeom>
        </p:spPr>
      </p:pic>
      <p:pic>
        <p:nvPicPr>
          <p:cNvPr id="10" name="Рисунок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03046" y="4862289"/>
            <a:ext cx="2465090" cy="1494085"/>
          </a:xfrm>
          <a:prstGeom prst="rect">
            <a:avLst/>
          </a:prstGeom>
        </p:spPr>
      </p:pic>
      <p:pic>
        <p:nvPicPr>
          <p:cNvPr id="11" name="Рисунок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548680"/>
            <a:ext cx="2148830" cy="1432553"/>
          </a:xfrm>
          <a:prstGeom prst="rect">
            <a:avLst/>
          </a:prstGeom>
        </p:spPr>
      </p:pic>
      <p:pic>
        <p:nvPicPr>
          <p:cNvPr id="12" name="Рисунок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32240" y="476672"/>
            <a:ext cx="2185697" cy="1462112"/>
          </a:xfrm>
          <a:prstGeom prst="rect">
            <a:avLst/>
          </a:prstGeom>
        </p:spPr>
      </p:pic>
      <p:sp>
        <p:nvSpPr>
          <p:cNvPr id="13" name="Прямоугольник 12"/>
          <p:cNvSpPr/>
          <p:nvPr/>
        </p:nvSpPr>
        <p:spPr>
          <a:xfrm>
            <a:off x="1619672" y="2060849"/>
            <a:ext cx="6048672" cy="1969770"/>
          </a:xfrm>
          <a:prstGeom prst="rect">
            <a:avLst/>
          </a:prstGeom>
        </p:spPr>
        <p:txBody>
          <a:bodyPr wrap="square">
            <a:spAutoFit/>
          </a:bodyPr>
          <a:lstStyle/>
          <a:p>
            <a:pPr algn="ctr"/>
            <a:r>
              <a:rPr lang="ru-RU" b="1" dirty="0" smtClean="0">
                <a:solidFill>
                  <a:srgbClr val="FF0000"/>
                </a:solidFill>
              </a:rPr>
              <a:t>Министерство сельского хозяйства </a:t>
            </a:r>
          </a:p>
          <a:p>
            <a:pPr algn="ctr"/>
            <a:r>
              <a:rPr lang="ru-RU" b="1" dirty="0" smtClean="0">
                <a:solidFill>
                  <a:srgbClr val="FF0000"/>
                </a:solidFill>
              </a:rPr>
              <a:t>и продовольствия Кировской области </a:t>
            </a:r>
          </a:p>
          <a:p>
            <a:pPr algn="ctr"/>
            <a:r>
              <a:rPr lang="ru-RU" b="1" dirty="0" smtClean="0"/>
              <a:t>отдел реализации развития сельских территорий </a:t>
            </a:r>
          </a:p>
          <a:p>
            <a:pPr algn="ctr"/>
            <a:r>
              <a:rPr lang="ru-RU" b="1" dirty="0" smtClean="0"/>
              <a:t>и малых форм хозяйствования</a:t>
            </a:r>
          </a:p>
          <a:p>
            <a:pPr algn="ctr"/>
            <a:endParaRPr lang="ru-RU" b="1" dirty="0" smtClean="0"/>
          </a:p>
          <a:p>
            <a:pPr algn="ctr"/>
            <a:r>
              <a:rPr lang="ru-RU" sz="1600" b="1" dirty="0" smtClean="0">
                <a:solidFill>
                  <a:srgbClr val="7030A0"/>
                </a:solidFill>
              </a:rPr>
              <a:t>Ковалева Антонина Николаевна</a:t>
            </a:r>
          </a:p>
          <a:p>
            <a:pPr algn="ctr"/>
            <a:r>
              <a:rPr lang="ru-RU" sz="1600" b="1" dirty="0" smtClean="0">
                <a:solidFill>
                  <a:srgbClr val="FF0000"/>
                </a:solidFill>
              </a:rPr>
              <a:t>Контакты: тел. 8(8332) 32-10-82</a:t>
            </a:r>
          </a:p>
        </p:txBody>
      </p:sp>
    </p:spTree>
    <p:extLst>
      <p:ext uri="{BB962C8B-B14F-4D97-AF65-F5344CB8AC3E}">
        <p14:creationId xmlns:p14="http://schemas.microsoft.com/office/powerpoint/2010/main" val="3304485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86000">
              <a:schemeClr val="tx2">
                <a:lumMod val="60000"/>
                <a:lumOff val="40000"/>
              </a:schemeClr>
            </a:gs>
            <a:gs pos="21000">
              <a:schemeClr val="accent1">
                <a:tint val="44500"/>
                <a:satMod val="160000"/>
                <a:lumMod val="7000"/>
                <a:lumOff val="93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Прямоугольник 2"/>
          <p:cNvSpPr/>
          <p:nvPr/>
        </p:nvSpPr>
        <p:spPr>
          <a:xfrm>
            <a:off x="683568" y="188640"/>
            <a:ext cx="7776864"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3200" dirty="0">
                <a:solidFill>
                  <a:srgbClr val="FF0000"/>
                </a:solidFill>
                <a:latin typeface="Arial Black" panose="020B0A04020102020204" pitchFamily="34" charset="0"/>
              </a:rPr>
              <a:t>Н о в ы е   о п р е д е л е н и я </a:t>
            </a:r>
          </a:p>
        </p:txBody>
      </p:sp>
      <p:sp>
        <p:nvSpPr>
          <p:cNvPr id="5" name="TextBox 4"/>
          <p:cNvSpPr txBox="1"/>
          <p:nvPr/>
        </p:nvSpPr>
        <p:spPr>
          <a:xfrm>
            <a:off x="611560" y="1196752"/>
            <a:ext cx="7942584" cy="2123658"/>
          </a:xfrm>
          <a:prstGeom prst="rect">
            <a:avLst/>
          </a:prstGeom>
          <a:noFill/>
        </p:spPr>
        <p:txBody>
          <a:bodyPr wrap="square" rtlCol="0">
            <a:spAutoFit/>
          </a:bodyPr>
          <a:lstStyle/>
          <a:p>
            <a:pPr algn="just"/>
            <a:r>
              <a:rPr lang="ru-RU" sz="2000" b="1" dirty="0" smtClean="0"/>
              <a:t>Грант на поддержку  начинающего фермера  предоставляется на</a:t>
            </a:r>
          </a:p>
          <a:p>
            <a:pPr algn="just"/>
            <a:r>
              <a:rPr lang="ru-RU" sz="2000" b="1" dirty="0" smtClean="0"/>
              <a:t> финансовое обеспечение  части затрат  </a:t>
            </a:r>
            <a:r>
              <a:rPr lang="ru-RU" sz="2800" b="1" dirty="0" smtClean="0">
                <a:solidFill>
                  <a:srgbClr val="FF0000"/>
                </a:solidFill>
              </a:rPr>
              <a:t>(без учета налога </a:t>
            </a:r>
          </a:p>
          <a:p>
            <a:pPr algn="just"/>
            <a:r>
              <a:rPr lang="ru-RU" sz="2800" b="1" dirty="0" smtClean="0">
                <a:solidFill>
                  <a:srgbClr val="FF0000"/>
                </a:solidFill>
              </a:rPr>
              <a:t>на добавленную стоимость).</a:t>
            </a:r>
          </a:p>
          <a:p>
            <a:pPr algn="just"/>
            <a:endParaRPr lang="ru-RU" sz="2800" b="1" dirty="0" smtClean="0">
              <a:solidFill>
                <a:srgbClr val="FF0000"/>
              </a:solidFill>
            </a:endParaRPr>
          </a:p>
          <a:p>
            <a:pPr algn="just"/>
            <a:endParaRPr lang="ru-RU" sz="2800" b="1" dirty="0" smtClean="0">
              <a:solidFill>
                <a:srgbClr val="FF0000"/>
              </a:solidFill>
            </a:endParaRPr>
          </a:p>
        </p:txBody>
      </p:sp>
      <p:pic>
        <p:nvPicPr>
          <p:cNvPr id="5125" name="Picture 5" descr="http://dailyinsider.info/wp-content/uploads/2015/01/typesofaid_grants_header.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339752" y="2924944"/>
            <a:ext cx="5472608" cy="3657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31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86000">
              <a:schemeClr val="tx2">
                <a:lumMod val="60000"/>
                <a:lumOff val="40000"/>
              </a:schemeClr>
            </a:gs>
            <a:gs pos="21000">
              <a:schemeClr val="accent1">
                <a:tint val="44500"/>
                <a:satMod val="160000"/>
                <a:lumMod val="7000"/>
                <a:lumOff val="93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Прямоугольник 2"/>
          <p:cNvSpPr/>
          <p:nvPr/>
        </p:nvSpPr>
        <p:spPr>
          <a:xfrm>
            <a:off x="683568" y="188640"/>
            <a:ext cx="7776864"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3200" dirty="0">
                <a:solidFill>
                  <a:srgbClr val="FF0000"/>
                </a:solidFill>
                <a:latin typeface="Arial Black" panose="020B0A04020102020204" pitchFamily="34" charset="0"/>
              </a:rPr>
              <a:t>Н о в ы е   о п р е д е л е н и я </a:t>
            </a:r>
          </a:p>
        </p:txBody>
      </p:sp>
      <p:sp>
        <p:nvSpPr>
          <p:cNvPr id="5" name="TextBox 4"/>
          <p:cNvSpPr txBox="1"/>
          <p:nvPr/>
        </p:nvSpPr>
        <p:spPr>
          <a:xfrm>
            <a:off x="611560" y="1196752"/>
            <a:ext cx="7942584" cy="954107"/>
          </a:xfrm>
          <a:prstGeom prst="rect">
            <a:avLst/>
          </a:prstGeom>
          <a:noFill/>
        </p:spPr>
        <p:txBody>
          <a:bodyPr wrap="square" rtlCol="0">
            <a:spAutoFit/>
          </a:bodyPr>
          <a:lstStyle/>
          <a:p>
            <a:pPr algn="just"/>
            <a:endParaRPr lang="ru-RU" sz="2800" b="1" dirty="0" smtClean="0">
              <a:solidFill>
                <a:srgbClr val="FF0000"/>
              </a:solidFill>
            </a:endParaRPr>
          </a:p>
          <a:p>
            <a:pPr algn="just"/>
            <a:endParaRPr lang="ru-RU" sz="2800" b="1" dirty="0" smtClean="0">
              <a:solidFill>
                <a:srgbClr val="FF0000"/>
              </a:solidFill>
            </a:endParaRPr>
          </a:p>
        </p:txBody>
      </p:sp>
      <p:sp>
        <p:nvSpPr>
          <p:cNvPr id="86017" name="Rectangle 1"/>
          <p:cNvSpPr>
            <a:spLocks noChangeArrowheads="1"/>
          </p:cNvSpPr>
          <p:nvPr/>
        </p:nvSpPr>
        <p:spPr bwMode="auto">
          <a:xfrm>
            <a:off x="539552" y="1667199"/>
            <a:ext cx="7920880"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effectLst/>
                <a:ea typeface="Times New Roman" pitchFamily="18" charset="0"/>
                <a:cs typeface="Arial" pitchFamily="34" charset="0"/>
              </a:rPr>
              <a:t>Для получателей средств, использующих право на освобождение от исполнения обязанностей налогоплательщика, связанных с исчислением и уплатой налога на добавленную стоимость, финансовое обеспечение части затрат на поддержку начинающего фермера осуществляется исходя из суммы расходов на приобретение товаров (работ, услуг) </a:t>
            </a:r>
            <a:r>
              <a:rPr kumimoji="0" lang="ru-RU" sz="2400" b="1" i="0" u="none" strike="noStrike" cap="none" normalizeH="0" baseline="0" dirty="0" smtClean="0">
                <a:ln>
                  <a:noFill/>
                </a:ln>
                <a:solidFill>
                  <a:srgbClr val="FF0000"/>
                </a:solidFill>
                <a:effectLst/>
                <a:ea typeface="Times New Roman" pitchFamily="18" charset="0"/>
                <a:cs typeface="Arial" pitchFamily="34" charset="0"/>
              </a:rPr>
              <a:t>включая сумму налога на добавленную стоимость</a:t>
            </a:r>
            <a:endParaRPr kumimoji="0" lang="ru-RU" sz="2400" b="1" i="0" u="none" strike="noStrike" cap="none" normalizeH="0" baseline="0" dirty="0" smtClean="0">
              <a:ln>
                <a:noFill/>
              </a:ln>
              <a:solidFill>
                <a:srgbClr val="FF0000"/>
              </a:solidFill>
              <a:effectLst/>
              <a:cs typeface="Arial" pitchFamily="34" charset="0"/>
            </a:endParaRPr>
          </a:p>
        </p:txBody>
      </p:sp>
    </p:spTree>
    <p:extLst>
      <p:ext uri="{BB962C8B-B14F-4D97-AF65-F5344CB8AC3E}">
        <p14:creationId xmlns:p14="http://schemas.microsoft.com/office/powerpoint/2010/main" val="89031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86000">
              <a:schemeClr val="tx2">
                <a:lumMod val="60000"/>
                <a:lumOff val="40000"/>
              </a:schemeClr>
            </a:gs>
            <a:gs pos="21000">
              <a:schemeClr val="accent1">
                <a:tint val="44500"/>
                <a:satMod val="160000"/>
                <a:lumMod val="7000"/>
                <a:lumOff val="93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Прямоугольник 2"/>
          <p:cNvSpPr/>
          <p:nvPr/>
        </p:nvSpPr>
        <p:spPr>
          <a:xfrm>
            <a:off x="683568" y="188640"/>
            <a:ext cx="7776864"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3200" dirty="0">
                <a:solidFill>
                  <a:srgbClr val="FF0000"/>
                </a:solidFill>
                <a:latin typeface="Arial Black" panose="020B0A04020102020204" pitchFamily="34" charset="0"/>
              </a:rPr>
              <a:t>Н о в ы е   о п р е д е л е н и я </a:t>
            </a:r>
          </a:p>
        </p:txBody>
      </p:sp>
      <p:sp>
        <p:nvSpPr>
          <p:cNvPr id="84994" name="Rectangle 2"/>
          <p:cNvSpPr>
            <a:spLocks noChangeArrowheads="1"/>
          </p:cNvSpPr>
          <p:nvPr/>
        </p:nvSpPr>
        <p:spPr bwMode="auto">
          <a:xfrm>
            <a:off x="683568" y="715652"/>
            <a:ext cx="7848872"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effectLst/>
              <a:ea typeface="Times New Roman" pitchFamily="18" charset="0"/>
              <a:cs typeface="Arial" pitchFamily="34" charset="0"/>
            </a:endParaRPr>
          </a:p>
          <a:p>
            <a:pPr marR="0" lvl="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effectLst/>
                <a:ea typeface="Times New Roman" pitchFamily="18" charset="0"/>
                <a:cs typeface="Arial" pitchFamily="34" charset="0"/>
              </a:rPr>
              <a:t>Малые формы хозяйствования </a:t>
            </a:r>
            <a:r>
              <a:rPr kumimoji="0" lang="ru-RU" sz="2000" b="0" i="0" u="none" strike="noStrike" cap="none" normalizeH="0" baseline="0" dirty="0" smtClean="0">
                <a:ln>
                  <a:noFill/>
                </a:ln>
                <a:solidFill>
                  <a:srgbClr val="FF0000"/>
                </a:solidFill>
                <a:effectLst/>
                <a:ea typeface="Times New Roman" pitchFamily="18" charset="0"/>
                <a:cs typeface="Arial" pitchFamily="34" charset="0"/>
              </a:rPr>
              <a:t>– крестьянские (фермерские) хозяйства, созданные в соответствии с Федеральным законом от 11.06.2003 № 74-ФЗ «О крестьянском (фермерском) хозяйстве», осуществляющие производство и переработку сельскохозяйственной продукции, годовой доход которых за отчетный финансовый год составляет не более 120 млн. рублей</a:t>
            </a:r>
            <a:endParaRPr kumimoji="0" lang="ru-RU" sz="2000" b="0" i="0" u="none" strike="noStrike" cap="none" normalizeH="0" baseline="0" dirty="0" smtClean="0">
              <a:ln>
                <a:noFill/>
              </a:ln>
              <a:effectLst/>
              <a:ea typeface="Times New Roman" pitchFamily="18" charset="0"/>
              <a:cs typeface="Arial" pitchFamily="34" charset="0"/>
            </a:endParaRPr>
          </a:p>
          <a:p>
            <a:pPr marR="0" lvl="0" algn="just" defTabSz="914400" rtl="0" eaLnBrk="1" fontAlgn="base" latinLnBrk="0" hangingPunct="1">
              <a:lnSpc>
                <a:spcPct val="100000"/>
              </a:lnSpc>
              <a:spcBef>
                <a:spcPct val="0"/>
              </a:spcBef>
              <a:spcAft>
                <a:spcPct val="0"/>
              </a:spcAft>
              <a:buClrTx/>
              <a:buSzTx/>
              <a:buFontTx/>
              <a:buNone/>
              <a:tabLst/>
            </a:pPr>
            <a:endParaRPr lang="ru-RU" sz="2000" dirty="0" smtClean="0">
              <a:cs typeface="Arial" pitchFamily="34" charset="0"/>
            </a:endParaRPr>
          </a:p>
          <a:p>
            <a:pPr marR="0" lvl="0" algn="just"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effectLst/>
              <a:cs typeface="Arial" pitchFamily="34" charset="0"/>
            </a:endParaRPr>
          </a:p>
          <a:p>
            <a:pPr marR="0" lvl="0" algn="just"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effectLst/>
              <a:cs typeface="Arial" pitchFamily="34" charset="0"/>
            </a:endParaRPr>
          </a:p>
        </p:txBody>
      </p:sp>
      <p:sp>
        <p:nvSpPr>
          <p:cNvPr id="8" name="Прямоугольник 7"/>
          <p:cNvSpPr/>
          <p:nvPr/>
        </p:nvSpPr>
        <p:spPr>
          <a:xfrm>
            <a:off x="755576" y="2924944"/>
            <a:ext cx="7920880" cy="2523768"/>
          </a:xfrm>
          <a:prstGeom prst="rect">
            <a:avLst/>
          </a:prstGeom>
        </p:spPr>
        <p:txBody>
          <a:bodyPr wrap="square">
            <a:spAutoFit/>
          </a:bodyPr>
          <a:lstStyle/>
          <a:p>
            <a:pPr algn="just"/>
            <a:endParaRPr lang="ru-RU" b="1" dirty="0" smtClean="0">
              <a:ea typeface="Times New Roman" pitchFamily="18" charset="0"/>
              <a:cs typeface="Arial" pitchFamily="34" charset="0"/>
            </a:endParaRPr>
          </a:p>
          <a:p>
            <a:pPr algn="just"/>
            <a:r>
              <a:rPr lang="ru-RU" sz="2000" b="1" dirty="0" smtClean="0">
                <a:ea typeface="Times New Roman" pitchFamily="18" charset="0"/>
                <a:cs typeface="Arial" pitchFamily="34" charset="0"/>
              </a:rPr>
              <a:t>Конкурсная комиссия </a:t>
            </a:r>
            <a:r>
              <a:rPr lang="ru-RU" dirty="0" smtClean="0">
                <a:ea typeface="Times New Roman" pitchFamily="18" charset="0"/>
                <a:cs typeface="Arial" pitchFamily="34" charset="0"/>
              </a:rPr>
              <a:t>– </a:t>
            </a:r>
            <a:r>
              <a:rPr lang="ru-RU" sz="2000" dirty="0" smtClean="0">
                <a:solidFill>
                  <a:srgbClr val="FF0000"/>
                </a:solidFill>
                <a:ea typeface="Times New Roman" pitchFamily="18" charset="0"/>
                <a:cs typeface="Arial" pitchFamily="34" charset="0"/>
              </a:rPr>
              <a:t>конкурсная комиссия по проведению конкурса по отбору крестьянских (фермерских) хозяйств для предоставления грантов из бюджета на развитие семейной фермы, а также грантов                  на поддержку начинающих фермеров, создаваемая министерством для отбора проектов создания и развития крестьянских (фермерских) хозяйств</a:t>
            </a:r>
            <a:endParaRPr lang="en-US" sz="2000" dirty="0" smtClean="0">
              <a:solidFill>
                <a:srgbClr val="FF0000"/>
              </a:solidFill>
              <a:ea typeface="Times New Roman" pitchFamily="18" charset="0"/>
              <a:cs typeface="Arial" pitchFamily="34" charset="0"/>
            </a:endParaRPr>
          </a:p>
          <a:p>
            <a:pPr algn="just"/>
            <a:endParaRPr lang="ru-RU" sz="2000" dirty="0"/>
          </a:p>
        </p:txBody>
      </p:sp>
      <p:sp>
        <p:nvSpPr>
          <p:cNvPr id="10" name="Прямоугольник 9"/>
          <p:cNvSpPr/>
          <p:nvPr/>
        </p:nvSpPr>
        <p:spPr>
          <a:xfrm>
            <a:off x="899592" y="5278318"/>
            <a:ext cx="7704856" cy="1015663"/>
          </a:xfrm>
          <a:prstGeom prst="rect">
            <a:avLst/>
          </a:prstGeom>
        </p:spPr>
        <p:txBody>
          <a:bodyPr wrap="square">
            <a:spAutoFit/>
          </a:bodyPr>
          <a:lstStyle/>
          <a:p>
            <a:pPr algn="just"/>
            <a:r>
              <a:rPr lang="ru-RU" sz="2000" dirty="0" smtClean="0">
                <a:solidFill>
                  <a:prstClr val="black"/>
                </a:solidFill>
                <a:ea typeface="Times New Roman" pitchFamily="18" charset="0"/>
                <a:cs typeface="Arial" pitchFamily="34" charset="0"/>
              </a:rPr>
              <a:t>Победитель конкурса – </a:t>
            </a:r>
            <a:r>
              <a:rPr lang="ru-RU" sz="2000" dirty="0" smtClean="0">
                <a:solidFill>
                  <a:srgbClr val="C00000"/>
                </a:solidFill>
                <a:ea typeface="Times New Roman" pitchFamily="18" charset="0"/>
                <a:cs typeface="Arial" pitchFamily="34" charset="0"/>
              </a:rPr>
              <a:t>крестьянское (фермерское) хозяйство, которое набрало максимальное количество баллов в конкурсном отборе с </a:t>
            </a:r>
            <a:r>
              <a:rPr lang="ru-RU" sz="2000" dirty="0" smtClean="0">
                <a:solidFill>
                  <a:srgbClr val="C00000"/>
                </a:solidFill>
              </a:rPr>
              <a:t>запрашиваемой суммы гранта </a:t>
            </a:r>
            <a:endParaRPr lang="ru-RU" sz="2000" dirty="0">
              <a:solidFill>
                <a:srgbClr val="C00000"/>
              </a:solidFill>
            </a:endParaRPr>
          </a:p>
        </p:txBody>
      </p:sp>
    </p:spTree>
    <p:extLst>
      <p:ext uri="{BB962C8B-B14F-4D97-AF65-F5344CB8AC3E}">
        <p14:creationId xmlns:p14="http://schemas.microsoft.com/office/powerpoint/2010/main" val="89031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86000">
              <a:schemeClr val="tx2">
                <a:lumMod val="60000"/>
                <a:lumOff val="40000"/>
              </a:schemeClr>
            </a:gs>
            <a:gs pos="21000">
              <a:schemeClr val="accent1">
                <a:tint val="44500"/>
                <a:satMod val="160000"/>
                <a:lumMod val="7000"/>
                <a:lumOff val="93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Прямоугольник 2"/>
          <p:cNvSpPr/>
          <p:nvPr/>
        </p:nvSpPr>
        <p:spPr>
          <a:xfrm>
            <a:off x="683568" y="188640"/>
            <a:ext cx="7776864"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3200" dirty="0">
                <a:solidFill>
                  <a:srgbClr val="FF0000"/>
                </a:solidFill>
                <a:latin typeface="Arial Black" panose="020B0A04020102020204" pitchFamily="34" charset="0"/>
              </a:rPr>
              <a:t>Н о в ы е   о п р е д е л е н и я </a:t>
            </a:r>
          </a:p>
        </p:txBody>
      </p:sp>
      <p:sp>
        <p:nvSpPr>
          <p:cNvPr id="4" name="TextBox 3"/>
          <p:cNvSpPr txBox="1"/>
          <p:nvPr/>
        </p:nvSpPr>
        <p:spPr>
          <a:xfrm>
            <a:off x="365514" y="1412777"/>
            <a:ext cx="8382950" cy="3693319"/>
          </a:xfrm>
          <a:prstGeom prst="rect">
            <a:avLst/>
          </a:prstGeom>
          <a:noFill/>
        </p:spPr>
        <p:txBody>
          <a:bodyPr wrap="square" rtlCol="0">
            <a:spAutoFit/>
          </a:bodyPr>
          <a:lstStyle/>
          <a:p>
            <a:pPr algn="just"/>
            <a:r>
              <a:rPr lang="ru-RU" b="1" dirty="0">
                <a:solidFill>
                  <a:prstClr val="black"/>
                </a:solidFill>
              </a:rPr>
              <a:t>Сельская территория </a:t>
            </a:r>
            <a:r>
              <a:rPr lang="ru-RU" dirty="0">
                <a:solidFill>
                  <a:prstClr val="black"/>
                </a:solidFill>
              </a:rPr>
              <a:t>– </a:t>
            </a:r>
            <a:r>
              <a:rPr lang="ru-RU" dirty="0" smtClean="0"/>
              <a:t> сельские поселения  </a:t>
            </a:r>
            <a:r>
              <a:rPr lang="ru-RU" dirty="0" smtClean="0">
                <a:solidFill>
                  <a:srgbClr val="FF0000"/>
                </a:solidFill>
              </a:rPr>
              <a:t>и (или) </a:t>
            </a:r>
            <a:r>
              <a:rPr lang="ru-RU" dirty="0" smtClean="0"/>
              <a:t>межселенные территории, объединенные общей территорией в границах муниципального района, а также сельские населенные пункты и рабочие поселки, входящие в состав городских округов (за исключением городского округа, на территории которого находится административный центр Кировской области), городских поселений, на территории которых преобладает деятельность, связанная с производством и переработкой сельскохозяйственной продукции.</a:t>
            </a:r>
          </a:p>
          <a:p>
            <a:pPr algn="ctr"/>
            <a:endParaRPr lang="ru-RU" dirty="0" smtClean="0">
              <a:solidFill>
                <a:prstClr val="black"/>
              </a:solidFill>
            </a:endParaRPr>
          </a:p>
          <a:p>
            <a:pPr algn="ctr"/>
            <a:endParaRPr lang="ru-RU" dirty="0" smtClean="0">
              <a:solidFill>
                <a:prstClr val="black"/>
              </a:solidFill>
            </a:endParaRPr>
          </a:p>
          <a:p>
            <a:pPr algn="ctr"/>
            <a:endParaRPr lang="ru-RU" dirty="0" smtClean="0">
              <a:solidFill>
                <a:prstClr val="black"/>
              </a:solidFill>
            </a:endParaRPr>
          </a:p>
          <a:p>
            <a:pPr algn="ctr"/>
            <a:endParaRPr lang="ru-RU" dirty="0" smtClean="0">
              <a:solidFill>
                <a:prstClr val="black"/>
              </a:solidFill>
            </a:endParaRPr>
          </a:p>
          <a:p>
            <a:pPr algn="ctr"/>
            <a:endParaRPr lang="ru-RU" dirty="0" smtClean="0">
              <a:solidFill>
                <a:prstClr val="black"/>
              </a:solidFill>
            </a:endParaRPr>
          </a:p>
          <a:p>
            <a:pPr algn="ctr"/>
            <a:endParaRPr lang="ru-RU" dirty="0">
              <a:solidFill>
                <a:prstClr val="black"/>
              </a:solidFill>
            </a:endParaRPr>
          </a:p>
        </p:txBody>
      </p:sp>
      <p:pic>
        <p:nvPicPr>
          <p:cNvPr id="512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3848" y="3717032"/>
            <a:ext cx="2581399" cy="2549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031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561746" y="116632"/>
            <a:ext cx="8181407" cy="1323439"/>
          </a:xfrm>
          <a:prstGeom prst="rect">
            <a:avLst/>
          </a:prstGeom>
          <a:noFill/>
        </p:spPr>
        <p:txBody>
          <a:bodyPr wrap="none" lIns="91440" tIns="45720" rIns="91440" bIns="45720">
            <a:spAutoFit/>
          </a:bodyPr>
          <a:lstStyle/>
          <a:p>
            <a:pPr algn="ctr"/>
            <a:r>
              <a:rPr lang="ru-RU" sz="4000" b="1" cap="none" spc="0"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Размер гранта на </a:t>
            </a:r>
          </a:p>
          <a:p>
            <a:pPr algn="ctr"/>
            <a:r>
              <a:rPr lang="ru-RU" sz="4000" b="1" cap="none" spc="0"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поддержку начинающих фермеров</a:t>
            </a:r>
            <a:endParaRPr lang="ru-RU" sz="4000" b="1" cap="none" spc="0"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endParaRPr>
          </a:p>
        </p:txBody>
      </p:sp>
      <p:sp>
        <p:nvSpPr>
          <p:cNvPr id="3" name="TextBox 2"/>
          <p:cNvSpPr txBox="1"/>
          <p:nvPr/>
        </p:nvSpPr>
        <p:spPr>
          <a:xfrm>
            <a:off x="606605" y="1556792"/>
            <a:ext cx="8136904" cy="3785652"/>
          </a:xfrm>
          <a:prstGeom prst="rect">
            <a:avLst/>
          </a:prstGeom>
          <a:noFill/>
        </p:spPr>
        <p:txBody>
          <a:bodyPr wrap="square" rtlCol="0">
            <a:spAutoFit/>
          </a:bodyPr>
          <a:lstStyle/>
          <a:p>
            <a:pPr algn="just"/>
            <a:r>
              <a:rPr lang="ru-RU" sz="2000" b="1" dirty="0" smtClean="0">
                <a:latin typeface="Times New Roman" panose="02020603050405020304" pitchFamily="18" charset="0"/>
                <a:cs typeface="Times New Roman" panose="02020603050405020304" pitchFamily="18" charset="0"/>
              </a:rPr>
              <a:t>С 2020 года размер гранта для хозяйств занимающихся разведением крупного рогатого скота мясного или молочного направления составляет </a:t>
            </a:r>
            <a:r>
              <a:rPr lang="ru-RU" sz="2000" b="1" dirty="0" smtClean="0">
                <a:solidFill>
                  <a:srgbClr val="C00000"/>
                </a:solidFill>
                <a:latin typeface="Times New Roman" panose="02020603050405020304" pitchFamily="18" charset="0"/>
                <a:cs typeface="Times New Roman" panose="02020603050405020304" pitchFamily="18" charset="0"/>
              </a:rPr>
              <a:t>5 млн</a:t>
            </a:r>
            <a:r>
              <a:rPr lang="ru-RU" sz="2000" b="1" dirty="0" smtClean="0">
                <a:latin typeface="Times New Roman" panose="02020603050405020304" pitchFamily="18" charset="0"/>
                <a:cs typeface="Times New Roman" panose="02020603050405020304" pitchFamily="18" charset="0"/>
              </a:rPr>
              <a:t>. руб. </a:t>
            </a:r>
            <a:r>
              <a:rPr lang="ru-RU" sz="2000" b="1" dirty="0" smtClean="0">
                <a:solidFill>
                  <a:srgbClr val="FF0000"/>
                </a:solidFill>
                <a:latin typeface="Times New Roman" panose="02020603050405020304" pitchFamily="18" charset="0"/>
                <a:cs typeface="Times New Roman" panose="02020603050405020304" pitchFamily="18" charset="0"/>
              </a:rPr>
              <a:t>(без НДС)</a:t>
            </a:r>
          </a:p>
          <a:p>
            <a:endParaRPr lang="ru-RU" dirty="0" smtClean="0"/>
          </a:p>
          <a:p>
            <a:endParaRPr lang="ru-RU" dirty="0" smtClean="0"/>
          </a:p>
          <a:p>
            <a:endParaRPr lang="ru-RU" dirty="0" smtClean="0"/>
          </a:p>
          <a:p>
            <a:r>
              <a:rPr lang="ru-RU" b="1" i="1" dirty="0" smtClean="0">
                <a:solidFill>
                  <a:schemeClr val="accent6">
                    <a:lumMod val="75000"/>
                  </a:schemeClr>
                </a:solidFill>
                <a:latin typeface="Times New Roman" panose="02020603050405020304" pitchFamily="18" charset="0"/>
                <a:cs typeface="Times New Roman" panose="02020603050405020304" pitchFamily="18" charset="0"/>
              </a:rPr>
              <a:t>ПРИМЕР: </a:t>
            </a:r>
          </a:p>
          <a:p>
            <a:r>
              <a:rPr lang="ru-RU" b="1" i="1" dirty="0" smtClean="0">
                <a:solidFill>
                  <a:srgbClr val="7030A0"/>
                </a:solidFill>
                <a:latin typeface="Times New Roman" panose="02020603050405020304" pitchFamily="18" charset="0"/>
                <a:cs typeface="Times New Roman" panose="02020603050405020304" pitchFamily="18" charset="0"/>
              </a:rPr>
              <a:t>Сумма </a:t>
            </a:r>
            <a:r>
              <a:rPr lang="ru-RU" b="1" i="1" dirty="0">
                <a:solidFill>
                  <a:srgbClr val="7030A0"/>
                </a:solidFill>
                <a:latin typeface="Times New Roman" panose="02020603050405020304" pitchFamily="18" charset="0"/>
                <a:cs typeface="Times New Roman" panose="02020603050405020304" pitchFamily="18" charset="0"/>
              </a:rPr>
              <a:t>гранта – не более </a:t>
            </a:r>
            <a:r>
              <a:rPr lang="ru-RU" b="1" i="1" dirty="0" smtClean="0">
                <a:solidFill>
                  <a:srgbClr val="7030A0"/>
                </a:solidFill>
                <a:latin typeface="Times New Roman" panose="02020603050405020304" pitchFamily="18" charset="0"/>
                <a:cs typeface="Times New Roman" panose="02020603050405020304" pitchFamily="18" charset="0"/>
              </a:rPr>
              <a:t>5 </a:t>
            </a:r>
            <a:r>
              <a:rPr lang="ru-RU" b="1" i="1" dirty="0">
                <a:solidFill>
                  <a:srgbClr val="7030A0"/>
                </a:solidFill>
                <a:latin typeface="Times New Roman" panose="02020603050405020304" pitchFamily="18" charset="0"/>
                <a:cs typeface="Times New Roman" panose="02020603050405020304" pitchFamily="18" charset="0"/>
              </a:rPr>
              <a:t>млн. руб</a:t>
            </a:r>
            <a:r>
              <a:rPr lang="ru-RU" b="1" i="1" dirty="0" smtClean="0">
                <a:solidFill>
                  <a:srgbClr val="7030A0"/>
                </a:solidFill>
                <a:latin typeface="Times New Roman" panose="02020603050405020304" pitchFamily="18" charset="0"/>
                <a:cs typeface="Times New Roman" panose="02020603050405020304" pitchFamily="18" charset="0"/>
              </a:rPr>
              <a:t>. </a:t>
            </a:r>
            <a:r>
              <a:rPr lang="ru-RU" b="1" i="1" dirty="0" smtClean="0">
                <a:solidFill>
                  <a:srgbClr val="FF0000"/>
                </a:solidFill>
                <a:latin typeface="Times New Roman" panose="02020603050405020304" pitchFamily="18" charset="0"/>
                <a:cs typeface="Times New Roman" panose="02020603050405020304" pitchFamily="18" charset="0"/>
              </a:rPr>
              <a:t>(без НДС)</a:t>
            </a:r>
          </a:p>
          <a:p>
            <a:r>
              <a:rPr lang="ru-RU" b="1" i="1" dirty="0" smtClean="0">
                <a:solidFill>
                  <a:srgbClr val="FF0000"/>
                </a:solidFill>
                <a:latin typeface="Times New Roman" panose="02020603050405020304" pitchFamily="18" charset="0"/>
                <a:cs typeface="Times New Roman" panose="02020603050405020304" pitchFamily="18" charset="0"/>
              </a:rPr>
              <a:t> </a:t>
            </a:r>
            <a:r>
              <a:rPr lang="ru-RU" b="1" i="1" dirty="0" smtClean="0">
                <a:solidFill>
                  <a:srgbClr val="7030A0"/>
                </a:solidFill>
                <a:latin typeface="Times New Roman" panose="02020603050405020304" pitchFamily="18" charset="0"/>
                <a:cs typeface="Times New Roman" panose="02020603050405020304" pitchFamily="18" charset="0"/>
              </a:rPr>
              <a:t>или </a:t>
            </a:r>
            <a:r>
              <a:rPr lang="ru-RU" b="1" i="1" dirty="0">
                <a:solidFill>
                  <a:srgbClr val="7030A0"/>
                </a:solidFill>
                <a:latin typeface="Times New Roman" panose="02020603050405020304" pitchFamily="18" charset="0"/>
                <a:cs typeface="Times New Roman" panose="02020603050405020304" pitchFamily="18" charset="0"/>
              </a:rPr>
              <a:t>не более 90 % затрат, </a:t>
            </a:r>
          </a:p>
          <a:p>
            <a:r>
              <a:rPr lang="ru-RU" b="1" i="1" dirty="0">
                <a:solidFill>
                  <a:srgbClr val="7030A0"/>
                </a:solidFill>
                <a:latin typeface="Times New Roman" panose="02020603050405020304" pitchFamily="18" charset="0"/>
                <a:cs typeface="Times New Roman" panose="02020603050405020304" pitchFamily="18" charset="0"/>
              </a:rPr>
              <a:t>Собственные средства К(Ф)Х – </a:t>
            </a:r>
            <a:r>
              <a:rPr lang="ru-RU" b="1" i="1" dirty="0" smtClean="0">
                <a:solidFill>
                  <a:srgbClr val="7030A0"/>
                </a:solidFill>
                <a:latin typeface="Times New Roman" panose="02020603050405020304" pitchFamily="18" charset="0"/>
                <a:cs typeface="Times New Roman" panose="02020603050405020304" pitchFamily="18" charset="0"/>
              </a:rPr>
              <a:t>556 </a:t>
            </a:r>
            <a:r>
              <a:rPr lang="ru-RU" b="1" i="1" dirty="0">
                <a:solidFill>
                  <a:srgbClr val="7030A0"/>
                </a:solidFill>
                <a:latin typeface="Times New Roman" panose="02020603050405020304" pitchFamily="18" charset="0"/>
                <a:cs typeface="Times New Roman" panose="02020603050405020304" pitchFamily="18" charset="0"/>
              </a:rPr>
              <a:t>тыс. руб.  </a:t>
            </a:r>
            <a:br>
              <a:rPr lang="ru-RU" b="1" i="1" dirty="0">
                <a:solidFill>
                  <a:srgbClr val="7030A0"/>
                </a:solidFill>
                <a:latin typeface="Times New Roman" panose="02020603050405020304" pitchFamily="18" charset="0"/>
                <a:cs typeface="Times New Roman" panose="02020603050405020304" pitchFamily="18" charset="0"/>
              </a:rPr>
            </a:br>
            <a:r>
              <a:rPr lang="ru-RU" b="1" i="1" dirty="0">
                <a:solidFill>
                  <a:srgbClr val="7030A0"/>
                </a:solidFill>
                <a:latin typeface="Times New Roman" panose="02020603050405020304" pitchFamily="18" charset="0"/>
                <a:cs typeface="Times New Roman" panose="02020603050405020304" pitchFamily="18" charset="0"/>
              </a:rPr>
              <a:t>Общая стоимость проекта – </a:t>
            </a:r>
            <a:r>
              <a:rPr lang="ru-RU" b="1" i="1" dirty="0" smtClean="0">
                <a:solidFill>
                  <a:srgbClr val="7030A0"/>
                </a:solidFill>
                <a:latin typeface="Times New Roman" panose="02020603050405020304" pitchFamily="18" charset="0"/>
                <a:cs typeface="Times New Roman" panose="02020603050405020304" pitchFamily="18" charset="0"/>
              </a:rPr>
              <a:t> 5556,0 </a:t>
            </a:r>
            <a:r>
              <a:rPr lang="ru-RU" b="1" i="1" dirty="0">
                <a:solidFill>
                  <a:srgbClr val="7030A0"/>
                </a:solidFill>
                <a:latin typeface="Times New Roman" panose="02020603050405020304" pitchFamily="18" charset="0"/>
                <a:cs typeface="Times New Roman" panose="02020603050405020304" pitchFamily="18" charset="0"/>
              </a:rPr>
              <a:t>тыс. </a:t>
            </a:r>
            <a:r>
              <a:rPr lang="ru-RU" b="1" i="1" dirty="0" smtClean="0">
                <a:solidFill>
                  <a:srgbClr val="7030A0"/>
                </a:solidFill>
                <a:latin typeface="Times New Roman" panose="02020603050405020304" pitchFamily="18" charset="0"/>
                <a:cs typeface="Times New Roman" panose="02020603050405020304" pitchFamily="18" charset="0"/>
              </a:rPr>
              <a:t>руб.</a:t>
            </a:r>
            <a:endParaRPr lang="ru-RU" dirty="0" smtClean="0"/>
          </a:p>
          <a:p>
            <a:endParaRPr lang="ru-RU" dirty="0"/>
          </a:p>
          <a:p>
            <a:endParaRPr lang="ru-RU" dirty="0"/>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6136" y="2636912"/>
            <a:ext cx="2880320" cy="2232248"/>
          </a:xfrm>
          <a:prstGeom prst="rect">
            <a:avLst/>
          </a:prstGeom>
        </p:spPr>
      </p:pic>
    </p:spTree>
    <p:extLst>
      <p:ext uri="{BB962C8B-B14F-4D97-AF65-F5344CB8AC3E}">
        <p14:creationId xmlns:p14="http://schemas.microsoft.com/office/powerpoint/2010/main" val="1747686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6447</TotalTime>
  <Words>3648</Words>
  <Application>Microsoft Office PowerPoint</Application>
  <PresentationFormat>Экран (4:3)</PresentationFormat>
  <Paragraphs>600</Paragraphs>
  <Slides>43</Slides>
  <Notes>5</Notes>
  <HiddenSlides>0</HiddenSlides>
  <MMClips>0</MMClips>
  <ScaleCrop>false</ScaleCrop>
  <HeadingPairs>
    <vt:vector size="4" baseType="variant">
      <vt:variant>
        <vt:lpstr>Тема</vt:lpstr>
      </vt:variant>
      <vt:variant>
        <vt:i4>4</vt:i4>
      </vt:variant>
      <vt:variant>
        <vt:lpstr>Заголовки слайдов</vt:lpstr>
      </vt:variant>
      <vt:variant>
        <vt:i4>43</vt:i4>
      </vt:variant>
    </vt:vector>
  </HeadingPairs>
  <TitlesOfParts>
    <vt:vector size="47" baseType="lpstr">
      <vt:lpstr>Тема Office</vt:lpstr>
      <vt:lpstr>1_Тема Office</vt:lpstr>
      <vt:lpstr>2_Тема Office</vt:lpstr>
      <vt:lpstr>3_Тема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Владелец</dc:creator>
  <cp:lastModifiedBy>Admin</cp:lastModifiedBy>
  <cp:revision>175</cp:revision>
  <dcterms:created xsi:type="dcterms:W3CDTF">2017-03-07T07:39:21Z</dcterms:created>
  <dcterms:modified xsi:type="dcterms:W3CDTF">2019-12-13T10:24:13Z</dcterms:modified>
</cp:coreProperties>
</file>