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1" r:id="rId2"/>
    <p:sldId id="327" r:id="rId3"/>
    <p:sldId id="322" r:id="rId4"/>
    <p:sldId id="329" r:id="rId5"/>
    <p:sldId id="330" r:id="rId6"/>
    <p:sldId id="332" r:id="rId7"/>
    <p:sldId id="360" r:id="rId8"/>
    <p:sldId id="333" r:id="rId9"/>
    <p:sldId id="319" r:id="rId10"/>
    <p:sldId id="339" r:id="rId11"/>
    <p:sldId id="341" r:id="rId12"/>
    <p:sldId id="343" r:id="rId13"/>
    <p:sldId id="344" r:id="rId14"/>
    <p:sldId id="345" r:id="rId15"/>
    <p:sldId id="346" r:id="rId16"/>
    <p:sldId id="357" r:id="rId17"/>
    <p:sldId id="356" r:id="rId18"/>
    <p:sldId id="350" r:id="rId19"/>
    <p:sldId id="359" r:id="rId20"/>
    <p:sldId id="352" r:id="rId21"/>
    <p:sldId id="362" r:id="rId22"/>
    <p:sldId id="363" r:id="rId23"/>
    <p:sldId id="368" r:id="rId24"/>
    <p:sldId id="369" r:id="rId25"/>
    <p:sldId id="373" r:id="rId26"/>
    <p:sldId id="372" r:id="rId27"/>
    <p:sldId id="374" r:id="rId28"/>
    <p:sldId id="376" r:id="rId29"/>
    <p:sldId id="375" r:id="rId30"/>
    <p:sldId id="37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77" autoAdjust="0"/>
    <p:restoredTop sz="94718" autoAdjust="0"/>
  </p:normalViewPr>
  <p:slideViewPr>
    <p:cSldViewPr>
      <p:cViewPr varScale="1">
        <p:scale>
          <a:sx n="110" d="100"/>
          <a:sy n="110" d="100"/>
        </p:scale>
        <p:origin x="-1740" y="-90"/>
      </p:cViewPr>
      <p:guideLst>
        <p:guide orient="horz" pos="2160"/>
        <p:guide pos="2880"/>
      </p:guideLst>
    </p:cSldViewPr>
  </p:slideViewPr>
  <p:outlineViewPr>
    <p:cViewPr>
      <p:scale>
        <a:sx n="33" d="100"/>
        <a:sy n="33" d="100"/>
      </p:scale>
      <p:origin x="0" y="2565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252CF-0AC0-4E46-8391-CC1D7769DE82}"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ru-RU"/>
        </a:p>
      </dgm:t>
    </dgm:pt>
    <dgm:pt modelId="{9392D921-E91B-4C7B-BF50-38B2C076C524}">
      <dgm:prSet phldrT="[Text]"/>
      <dgm:spPr/>
      <dgm:t>
        <a:bodyPr/>
        <a:lstStyle/>
        <a:p>
          <a:r>
            <a:rPr lang="ru-RU" dirty="0"/>
            <a:t>Правительство РФ</a:t>
          </a:r>
        </a:p>
      </dgm:t>
    </dgm:pt>
    <dgm:pt modelId="{AC95A5B1-9690-4F12-9E7B-91DC5125E78E}" type="parTrans" cxnId="{EDD31374-CE10-48ED-84E9-45889907E405}">
      <dgm:prSet/>
      <dgm:spPr/>
      <dgm:t>
        <a:bodyPr/>
        <a:lstStyle/>
        <a:p>
          <a:endParaRPr lang="ru-RU"/>
        </a:p>
      </dgm:t>
    </dgm:pt>
    <dgm:pt modelId="{0BDA4822-2604-4CFD-BEE3-ECAFFC1ECBD9}" type="sibTrans" cxnId="{EDD31374-CE10-48ED-84E9-45889907E405}">
      <dgm:prSet/>
      <dgm:spPr/>
      <dgm:t>
        <a:bodyPr/>
        <a:lstStyle/>
        <a:p>
          <a:endParaRPr lang="ru-RU"/>
        </a:p>
      </dgm:t>
    </dgm:pt>
    <dgm:pt modelId="{A4C80BF7-E657-4061-8861-C15A6A4CBFA7}">
      <dgm:prSet phldrT="[Text]" custT="1"/>
      <dgm:spPr/>
      <dgm:t>
        <a:bodyPr/>
        <a:lstStyle/>
        <a:p>
          <a:pPr algn="ctr"/>
          <a:r>
            <a:rPr lang="ru-RU" sz="1600" dirty="0" smtClean="0">
              <a:latin typeface="Times New Roman" pitchFamily="18" charset="0"/>
              <a:cs typeface="Times New Roman" pitchFamily="18" charset="0"/>
            </a:rPr>
            <a:t>Постановление     от 14.07.2012 №717 «О Государственной программе развития сельского хозяйства и регулирования рынков </a:t>
          </a:r>
          <a:r>
            <a:rPr lang="ru-RU" sz="1600" dirty="0" err="1" smtClean="0">
              <a:latin typeface="Times New Roman" pitchFamily="18" charset="0"/>
              <a:cs typeface="Times New Roman" pitchFamily="18" charset="0"/>
            </a:rPr>
            <a:t>сельскохозяйствен-ной</a:t>
          </a:r>
          <a:r>
            <a:rPr lang="ru-RU" sz="1600" dirty="0" smtClean="0">
              <a:latin typeface="Times New Roman" pitchFamily="18" charset="0"/>
              <a:cs typeface="Times New Roman" pitchFamily="18" charset="0"/>
            </a:rPr>
            <a:t> продукции, сырья и продовольствия»</a:t>
          </a:r>
          <a:endParaRPr lang="ru-RU" sz="1600" dirty="0"/>
        </a:p>
      </dgm:t>
    </dgm:pt>
    <dgm:pt modelId="{90DC1AFB-D2A0-43E3-BC73-9FE79018CB45}" type="parTrans" cxnId="{4549014A-CB4D-437C-A2FB-A6C0BE4E32FD}">
      <dgm:prSet/>
      <dgm:spPr/>
      <dgm:t>
        <a:bodyPr/>
        <a:lstStyle/>
        <a:p>
          <a:endParaRPr lang="ru-RU"/>
        </a:p>
      </dgm:t>
    </dgm:pt>
    <dgm:pt modelId="{DDDB3649-6AEB-4D7E-B4D6-BB46D1DB1907}" type="sibTrans" cxnId="{4549014A-CB4D-437C-A2FB-A6C0BE4E32FD}">
      <dgm:prSet/>
      <dgm:spPr/>
      <dgm:t>
        <a:bodyPr/>
        <a:lstStyle/>
        <a:p>
          <a:endParaRPr lang="ru-RU"/>
        </a:p>
      </dgm:t>
    </dgm:pt>
    <dgm:pt modelId="{1559FAB1-E420-4546-95B6-C8601A2180C0}">
      <dgm:prSet phldrT="[Text]"/>
      <dgm:spPr/>
      <dgm:t>
        <a:bodyPr/>
        <a:lstStyle/>
        <a:p>
          <a:r>
            <a:rPr lang="ru-RU" dirty="0" smtClean="0"/>
            <a:t>Минсельхоз России</a:t>
          </a:r>
          <a:endParaRPr lang="ru-RU" dirty="0"/>
        </a:p>
      </dgm:t>
    </dgm:pt>
    <dgm:pt modelId="{E3F38D4C-56CD-4D24-999F-4B607A6199F4}" type="parTrans" cxnId="{F7B7F4AC-3EA1-4FE7-8DA9-B55F6EC57FA5}">
      <dgm:prSet/>
      <dgm:spPr/>
      <dgm:t>
        <a:bodyPr/>
        <a:lstStyle/>
        <a:p>
          <a:endParaRPr lang="ru-RU"/>
        </a:p>
      </dgm:t>
    </dgm:pt>
    <dgm:pt modelId="{385533B6-E908-4FF7-8933-42D52EBD11A1}" type="sibTrans" cxnId="{F7B7F4AC-3EA1-4FE7-8DA9-B55F6EC57FA5}">
      <dgm:prSet/>
      <dgm:spPr/>
      <dgm:t>
        <a:bodyPr/>
        <a:lstStyle/>
        <a:p>
          <a:endParaRPr lang="ru-RU"/>
        </a:p>
      </dgm:t>
    </dgm:pt>
    <dgm:pt modelId="{3BD3E8BF-BA58-406E-968A-F936843932B7}">
      <dgm:prSet phldrT="[Text]" custT="1"/>
      <dgm:spPr/>
      <dgm:t>
        <a:bodyPr/>
        <a:lstStyle/>
        <a:p>
          <a:pPr algn="ctr"/>
          <a:r>
            <a:rPr lang="ru-RU" sz="1600" b="0" i="0" dirty="0" smtClean="0">
              <a:latin typeface="Times New Roman" panose="02020603050405020304" pitchFamily="18" charset="0"/>
              <a:cs typeface="Times New Roman" panose="02020603050405020304" pitchFamily="18" charset="0"/>
            </a:rPr>
            <a:t>Приказ №26 от 28.01.2020 «Об утверждении перечней, форм документов, предусмотренных правилами предоставления и распределения иных межбюджетных трансфертов из федерального бюджета бюджетам...»</a:t>
          </a:r>
          <a:endParaRPr lang="ru-RU" sz="1600" dirty="0">
            <a:latin typeface="Times New Roman" pitchFamily="18" charset="0"/>
            <a:cs typeface="Times New Roman" pitchFamily="18" charset="0"/>
          </a:endParaRPr>
        </a:p>
      </dgm:t>
    </dgm:pt>
    <dgm:pt modelId="{53EA6241-4D98-44B7-A2DA-C13AD9005CD6}" type="parTrans" cxnId="{4B20A75B-C105-44F4-92DE-EE353DB121C6}">
      <dgm:prSet/>
      <dgm:spPr/>
      <dgm:t>
        <a:bodyPr/>
        <a:lstStyle/>
        <a:p>
          <a:endParaRPr lang="ru-RU"/>
        </a:p>
      </dgm:t>
    </dgm:pt>
    <dgm:pt modelId="{AA060F0D-42D0-4D2D-8024-F1EF63DE388C}" type="sibTrans" cxnId="{4B20A75B-C105-44F4-92DE-EE353DB121C6}">
      <dgm:prSet/>
      <dgm:spPr/>
      <dgm:t>
        <a:bodyPr/>
        <a:lstStyle/>
        <a:p>
          <a:endParaRPr lang="ru-RU"/>
        </a:p>
      </dgm:t>
    </dgm:pt>
    <dgm:pt modelId="{8CF44242-B2D0-4F61-AAF8-AE7E05F3465E}">
      <dgm:prSet/>
      <dgm:spPr/>
      <dgm:t>
        <a:bodyPr/>
        <a:lstStyle/>
        <a:p>
          <a:r>
            <a:rPr lang="ru-RU" dirty="0"/>
            <a:t>Правительство </a:t>
          </a:r>
          <a:r>
            <a:rPr lang="ru-RU" dirty="0" smtClean="0"/>
            <a:t>Кировской области</a:t>
          </a:r>
          <a:endParaRPr lang="ru-RU" dirty="0"/>
        </a:p>
      </dgm:t>
    </dgm:pt>
    <dgm:pt modelId="{6855D3CC-63EA-4E2D-8F95-57B6CC4CA3D5}" type="parTrans" cxnId="{EB34D124-F2E3-47E8-980A-84B01C7A2551}">
      <dgm:prSet/>
      <dgm:spPr/>
      <dgm:t>
        <a:bodyPr/>
        <a:lstStyle/>
        <a:p>
          <a:endParaRPr lang="ru-RU"/>
        </a:p>
      </dgm:t>
    </dgm:pt>
    <dgm:pt modelId="{C4A04D35-C57C-4F90-B83E-07B59C94ADD5}" type="sibTrans" cxnId="{EB34D124-F2E3-47E8-980A-84B01C7A2551}">
      <dgm:prSet/>
      <dgm:spPr/>
      <dgm:t>
        <a:bodyPr/>
        <a:lstStyle/>
        <a:p>
          <a:endParaRPr lang="ru-RU"/>
        </a:p>
      </dgm:t>
    </dgm:pt>
    <dgm:pt modelId="{874768B4-10B2-4FCE-B223-7B9DD276AF87}">
      <dgm:prSet custT="1"/>
      <dgm:spPr/>
      <dgm:t>
        <a:bodyPr/>
        <a:lstStyle/>
        <a:p>
          <a:pPr algn="ctr"/>
          <a:r>
            <a:rPr lang="ru-RU" sz="1600" u="none" dirty="0" smtClean="0">
              <a:latin typeface="Times New Roman" panose="02020603050405020304" pitchFamily="18" charset="0"/>
              <a:cs typeface="Times New Roman" panose="02020603050405020304" pitchFamily="18" charset="0"/>
            </a:rPr>
            <a:t>Постановление от 23.05.2019 № 254-П «О мерах государственной поддержки сельскохозяйственных потребительских кооперативов»</a:t>
          </a:r>
          <a:endParaRPr lang="ru-RU" sz="1600" u="none" dirty="0">
            <a:latin typeface="Times New Roman" panose="02020603050405020304" pitchFamily="18" charset="0"/>
            <a:cs typeface="Times New Roman" panose="02020603050405020304" pitchFamily="18" charset="0"/>
          </a:endParaRPr>
        </a:p>
      </dgm:t>
    </dgm:pt>
    <dgm:pt modelId="{98BA771B-E797-4E38-8A8A-3DD301F036CD}" type="parTrans" cxnId="{B642B626-5A77-48CC-942F-B8480B8958C5}">
      <dgm:prSet/>
      <dgm:spPr/>
      <dgm:t>
        <a:bodyPr/>
        <a:lstStyle/>
        <a:p>
          <a:endParaRPr lang="ru-RU"/>
        </a:p>
      </dgm:t>
    </dgm:pt>
    <dgm:pt modelId="{E0FC03EA-EC2F-422A-9783-1384805AFCB5}" type="sibTrans" cxnId="{B642B626-5A77-48CC-942F-B8480B8958C5}">
      <dgm:prSet/>
      <dgm:spPr/>
      <dgm:t>
        <a:bodyPr/>
        <a:lstStyle/>
        <a:p>
          <a:endParaRPr lang="ru-RU"/>
        </a:p>
      </dgm:t>
    </dgm:pt>
    <dgm:pt modelId="{4EFAD30B-1ED5-4A71-B4BB-14E3E27356A1}">
      <dgm:prSet/>
      <dgm:spPr/>
      <dgm:t>
        <a:bodyPr/>
        <a:lstStyle/>
        <a:p>
          <a:endParaRPr lang="ru-RU" dirty="0"/>
        </a:p>
      </dgm:t>
    </dgm:pt>
    <dgm:pt modelId="{D36331E7-1942-449C-AF3A-363858DE7A5C}" type="parTrans" cxnId="{9071722B-574D-455F-9B03-D927CB708FA2}">
      <dgm:prSet/>
      <dgm:spPr/>
      <dgm:t>
        <a:bodyPr/>
        <a:lstStyle/>
        <a:p>
          <a:endParaRPr lang="ru-RU"/>
        </a:p>
      </dgm:t>
    </dgm:pt>
    <dgm:pt modelId="{B01CAB40-508F-47C8-BAA3-3581CAB8B164}" type="sibTrans" cxnId="{9071722B-574D-455F-9B03-D927CB708FA2}">
      <dgm:prSet/>
      <dgm:spPr/>
      <dgm:t>
        <a:bodyPr/>
        <a:lstStyle/>
        <a:p>
          <a:endParaRPr lang="ru-RU"/>
        </a:p>
      </dgm:t>
    </dgm:pt>
    <dgm:pt modelId="{EAE28E45-1429-4261-8CD0-824332B657FA}">
      <dgm:prSet custT="1"/>
      <dgm:spPr/>
      <dgm:t>
        <a:bodyPr/>
        <a:lstStyle/>
        <a:p>
          <a:pPr algn="ctr"/>
          <a:r>
            <a:rPr lang="ru-RU" sz="1600" b="0" i="0" dirty="0" smtClean="0">
              <a:latin typeface="Times New Roman" panose="02020603050405020304" pitchFamily="18" charset="0"/>
              <a:cs typeface="Times New Roman" panose="02020603050405020304" pitchFamily="18" charset="0"/>
            </a:rPr>
            <a:t>Распоряжение       от 20.06.2019 № 54 «О предоставлении и рассмотрении документов для предоставления субсидий из областного бюджета на развитие сельскохозяйственной потребительской кооперации»</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dgm:t>
    </dgm:pt>
    <dgm:pt modelId="{DC4DEDB5-DEAE-4D8C-BFC1-115D607D750D}" type="parTrans" cxnId="{81D87FC3-582F-4965-9577-2F87DA5AA3F2}">
      <dgm:prSet/>
      <dgm:spPr/>
      <dgm:t>
        <a:bodyPr/>
        <a:lstStyle/>
        <a:p>
          <a:endParaRPr lang="ru-RU"/>
        </a:p>
      </dgm:t>
    </dgm:pt>
    <dgm:pt modelId="{35E0D456-5F0C-470D-B58B-ED56D37256D2}" type="sibTrans" cxnId="{81D87FC3-582F-4965-9577-2F87DA5AA3F2}">
      <dgm:prSet/>
      <dgm:spPr/>
      <dgm:t>
        <a:bodyPr/>
        <a:lstStyle/>
        <a:p>
          <a:endParaRPr lang="ru-RU"/>
        </a:p>
      </dgm:t>
    </dgm:pt>
    <dgm:pt modelId="{55A72C0A-E290-4AD9-9583-BA11293C795B}">
      <dgm:prSet custT="1"/>
      <dgm:spPr/>
      <dgm:t>
        <a:bodyPr/>
        <a:lstStyle/>
        <a:p>
          <a:pPr algn="r"/>
          <a:endParaRPr lang="ru-RU" sz="2000" dirty="0"/>
        </a:p>
      </dgm:t>
    </dgm:pt>
    <dgm:pt modelId="{FE5E8926-79D7-4DE1-AC19-E51672FBBC22}" type="parTrans" cxnId="{4DF80513-75A8-40AF-B71C-EAE5B3CF712B}">
      <dgm:prSet/>
      <dgm:spPr/>
      <dgm:t>
        <a:bodyPr/>
        <a:lstStyle/>
        <a:p>
          <a:endParaRPr lang="ru-RU"/>
        </a:p>
      </dgm:t>
    </dgm:pt>
    <dgm:pt modelId="{E3B9C401-C34A-4352-8112-BDA9D398B5A0}" type="sibTrans" cxnId="{4DF80513-75A8-40AF-B71C-EAE5B3CF712B}">
      <dgm:prSet/>
      <dgm:spPr/>
      <dgm:t>
        <a:bodyPr/>
        <a:lstStyle/>
        <a:p>
          <a:endParaRPr lang="ru-RU"/>
        </a:p>
      </dgm:t>
    </dgm:pt>
    <dgm:pt modelId="{B8A83814-51F4-4AEA-AB8B-F45D3D84919F}" type="pres">
      <dgm:prSet presAssocID="{485252CF-0AC0-4E46-8391-CC1D7769DE82}" presName="Name0" presStyleCnt="0">
        <dgm:presLayoutVars>
          <dgm:chMax val="7"/>
          <dgm:chPref val="5"/>
          <dgm:dir/>
          <dgm:animOne val="branch"/>
          <dgm:animLvl val="lvl"/>
        </dgm:presLayoutVars>
      </dgm:prSet>
      <dgm:spPr/>
      <dgm:t>
        <a:bodyPr/>
        <a:lstStyle/>
        <a:p>
          <a:endParaRPr lang="ru-RU"/>
        </a:p>
      </dgm:t>
    </dgm:pt>
    <dgm:pt modelId="{65B22573-87E3-4E7D-8E41-AD176163EE5C}" type="pres">
      <dgm:prSet presAssocID="{4EFAD30B-1ED5-4A71-B4BB-14E3E27356A1}" presName="ChildAccent4" presStyleCnt="0"/>
      <dgm:spPr/>
    </dgm:pt>
    <dgm:pt modelId="{6874522C-7F17-4AD3-A52A-4F32DA267704}" type="pres">
      <dgm:prSet presAssocID="{4EFAD30B-1ED5-4A71-B4BB-14E3E27356A1}" presName="ChildAccent" presStyleLbl="alignImgPlace1" presStyleIdx="0" presStyleCnt="4" custScaleX="119369" custScaleY="100859" custLinFactNeighborX="28260" custLinFactNeighborY="-5071"/>
      <dgm:spPr/>
      <dgm:t>
        <a:bodyPr/>
        <a:lstStyle/>
        <a:p>
          <a:endParaRPr lang="ru-RU"/>
        </a:p>
      </dgm:t>
    </dgm:pt>
    <dgm:pt modelId="{3F65992C-D491-4A2E-9085-391FE58268CF}" type="pres">
      <dgm:prSet presAssocID="{4EFAD30B-1ED5-4A71-B4BB-14E3E27356A1}" presName="Child4" presStyleLbl="revTx" presStyleIdx="0" presStyleCnt="0">
        <dgm:presLayoutVars>
          <dgm:chMax val="0"/>
          <dgm:chPref val="0"/>
          <dgm:bulletEnabled val="1"/>
        </dgm:presLayoutVars>
      </dgm:prSet>
      <dgm:spPr/>
      <dgm:t>
        <a:bodyPr/>
        <a:lstStyle/>
        <a:p>
          <a:endParaRPr lang="ru-RU"/>
        </a:p>
      </dgm:t>
    </dgm:pt>
    <dgm:pt modelId="{FFBCE42D-56B9-4973-ABF6-83062C311460}" type="pres">
      <dgm:prSet presAssocID="{4EFAD30B-1ED5-4A71-B4BB-14E3E27356A1}" presName="Parent4" presStyleLbl="node1" presStyleIdx="0" presStyleCnt="4" custScaleX="122007" custScaleY="69797" custLinFactNeighborX="29579" custLinFactNeighborY="-6630">
        <dgm:presLayoutVars>
          <dgm:chMax val="2"/>
          <dgm:chPref val="1"/>
          <dgm:bulletEnabled val="1"/>
        </dgm:presLayoutVars>
      </dgm:prSet>
      <dgm:spPr/>
      <dgm:t>
        <a:bodyPr/>
        <a:lstStyle/>
        <a:p>
          <a:endParaRPr lang="ru-RU"/>
        </a:p>
      </dgm:t>
    </dgm:pt>
    <dgm:pt modelId="{AA35B928-4740-49FD-9839-81A1FAD02B8B}" type="pres">
      <dgm:prSet presAssocID="{8CF44242-B2D0-4F61-AAF8-AE7E05F3465E}" presName="ChildAccent3" presStyleCnt="0"/>
      <dgm:spPr/>
    </dgm:pt>
    <dgm:pt modelId="{69A6EDF9-A91A-4D17-945C-131F4CE9759A}" type="pres">
      <dgm:prSet presAssocID="{8CF44242-B2D0-4F61-AAF8-AE7E05F3465E}" presName="ChildAccent" presStyleLbl="alignImgPlace1" presStyleIdx="1" presStyleCnt="4" custScaleX="131099" custScaleY="96084" custLinFactNeighborX="15611" custLinFactNeighborY="-4076"/>
      <dgm:spPr/>
      <dgm:t>
        <a:bodyPr/>
        <a:lstStyle/>
        <a:p>
          <a:endParaRPr lang="ru-RU"/>
        </a:p>
      </dgm:t>
    </dgm:pt>
    <dgm:pt modelId="{3946DAAE-9F46-4A62-833A-FEB9AEE979B5}" type="pres">
      <dgm:prSet presAssocID="{8CF44242-B2D0-4F61-AAF8-AE7E05F3465E}" presName="Child3" presStyleLbl="revTx" presStyleIdx="0" presStyleCnt="0">
        <dgm:presLayoutVars>
          <dgm:chMax val="0"/>
          <dgm:chPref val="0"/>
          <dgm:bulletEnabled val="1"/>
        </dgm:presLayoutVars>
      </dgm:prSet>
      <dgm:spPr/>
      <dgm:t>
        <a:bodyPr/>
        <a:lstStyle/>
        <a:p>
          <a:endParaRPr lang="ru-RU"/>
        </a:p>
      </dgm:t>
    </dgm:pt>
    <dgm:pt modelId="{318AA601-5958-4BC9-B608-C8A4689821F3}" type="pres">
      <dgm:prSet presAssocID="{8CF44242-B2D0-4F61-AAF8-AE7E05F3465E}" presName="Parent3" presStyleLbl="node1" presStyleIdx="1" presStyleCnt="4" custScaleX="122931" custScaleY="61961" custLinFactNeighborX="20974" custLinFactNeighborY="9138">
        <dgm:presLayoutVars>
          <dgm:chMax val="2"/>
          <dgm:chPref val="1"/>
          <dgm:bulletEnabled val="1"/>
        </dgm:presLayoutVars>
      </dgm:prSet>
      <dgm:spPr/>
      <dgm:t>
        <a:bodyPr/>
        <a:lstStyle/>
        <a:p>
          <a:endParaRPr lang="ru-RU"/>
        </a:p>
      </dgm:t>
    </dgm:pt>
    <dgm:pt modelId="{0F6F1956-827D-4EB0-BDA0-ADC8E9E07DA3}" type="pres">
      <dgm:prSet presAssocID="{1559FAB1-E420-4546-95B6-C8601A2180C0}" presName="ChildAccent2" presStyleCnt="0"/>
      <dgm:spPr/>
    </dgm:pt>
    <dgm:pt modelId="{B6512BD5-2712-4489-A762-9E9AE30311B5}" type="pres">
      <dgm:prSet presAssocID="{1559FAB1-E420-4546-95B6-C8601A2180C0}" presName="ChildAccent" presStyleLbl="alignImgPlace1" presStyleIdx="2" presStyleCnt="4" custScaleX="145764" custScaleY="96508" custLinFactNeighborX="-10367" custLinFactNeighborY="39"/>
      <dgm:spPr/>
      <dgm:t>
        <a:bodyPr/>
        <a:lstStyle/>
        <a:p>
          <a:endParaRPr lang="ru-RU"/>
        </a:p>
      </dgm:t>
    </dgm:pt>
    <dgm:pt modelId="{6CAB9F7C-DCAA-4D3B-B810-CC65FCFB76C2}" type="pres">
      <dgm:prSet presAssocID="{1559FAB1-E420-4546-95B6-C8601A2180C0}" presName="Child2" presStyleLbl="revTx" presStyleIdx="0" presStyleCnt="0">
        <dgm:presLayoutVars>
          <dgm:chMax val="0"/>
          <dgm:chPref val="0"/>
          <dgm:bulletEnabled val="1"/>
        </dgm:presLayoutVars>
      </dgm:prSet>
      <dgm:spPr/>
      <dgm:t>
        <a:bodyPr/>
        <a:lstStyle/>
        <a:p>
          <a:endParaRPr lang="ru-RU"/>
        </a:p>
      </dgm:t>
    </dgm:pt>
    <dgm:pt modelId="{7E1D2E05-2776-4057-8400-FD1C2B72CD42}" type="pres">
      <dgm:prSet presAssocID="{1559FAB1-E420-4546-95B6-C8601A2180C0}" presName="Parent2" presStyleLbl="node1" presStyleIdx="2" presStyleCnt="4" custScaleX="141729" custScaleY="88067" custLinFactNeighborX="-8058" custLinFactNeighborY="18724">
        <dgm:presLayoutVars>
          <dgm:chMax val="2"/>
          <dgm:chPref val="1"/>
          <dgm:bulletEnabled val="1"/>
        </dgm:presLayoutVars>
      </dgm:prSet>
      <dgm:spPr/>
      <dgm:t>
        <a:bodyPr/>
        <a:lstStyle/>
        <a:p>
          <a:endParaRPr lang="ru-RU"/>
        </a:p>
      </dgm:t>
    </dgm:pt>
    <dgm:pt modelId="{3DF2A977-E6AF-4762-A823-78FEB1CAAEF4}" type="pres">
      <dgm:prSet presAssocID="{9392D921-E91B-4C7B-BF50-38B2C076C524}" presName="ChildAccent1" presStyleCnt="0"/>
      <dgm:spPr/>
    </dgm:pt>
    <dgm:pt modelId="{3D3C8690-8490-476B-B37B-175AD9C98DD4}" type="pres">
      <dgm:prSet presAssocID="{9392D921-E91B-4C7B-BF50-38B2C076C524}" presName="ChildAccent" presStyleLbl="alignImgPlace1" presStyleIdx="3" presStyleCnt="4" custScaleX="119919" custScaleY="90777" custLinFactNeighborX="-55586" custLinFactNeighborY="-475"/>
      <dgm:spPr/>
      <dgm:t>
        <a:bodyPr/>
        <a:lstStyle/>
        <a:p>
          <a:endParaRPr lang="ru-RU"/>
        </a:p>
      </dgm:t>
    </dgm:pt>
    <dgm:pt modelId="{96C11108-BA8D-4875-9E62-B78F21C88CDE}" type="pres">
      <dgm:prSet presAssocID="{9392D921-E91B-4C7B-BF50-38B2C076C524}" presName="Child1" presStyleLbl="revTx" presStyleIdx="0" presStyleCnt="0">
        <dgm:presLayoutVars>
          <dgm:chMax val="0"/>
          <dgm:chPref val="0"/>
          <dgm:bulletEnabled val="1"/>
        </dgm:presLayoutVars>
      </dgm:prSet>
      <dgm:spPr/>
      <dgm:t>
        <a:bodyPr/>
        <a:lstStyle/>
        <a:p>
          <a:endParaRPr lang="ru-RU"/>
        </a:p>
      </dgm:t>
    </dgm:pt>
    <dgm:pt modelId="{37933DC6-07F4-41DB-A2A3-90FC237A380A}" type="pres">
      <dgm:prSet presAssocID="{9392D921-E91B-4C7B-BF50-38B2C076C524}" presName="Parent1" presStyleLbl="node1" presStyleIdx="3" presStyleCnt="4" custScaleX="120322" custLinFactNeighborX="-27829" custLinFactNeighborY="32311">
        <dgm:presLayoutVars>
          <dgm:chMax val="2"/>
          <dgm:chPref val="1"/>
          <dgm:bulletEnabled val="1"/>
        </dgm:presLayoutVars>
      </dgm:prSet>
      <dgm:spPr/>
      <dgm:t>
        <a:bodyPr/>
        <a:lstStyle/>
        <a:p>
          <a:endParaRPr lang="ru-RU"/>
        </a:p>
      </dgm:t>
    </dgm:pt>
  </dgm:ptLst>
  <dgm:cxnLst>
    <dgm:cxn modelId="{4549014A-CB4D-437C-A2FB-A6C0BE4E32FD}" srcId="{9392D921-E91B-4C7B-BF50-38B2C076C524}" destId="{A4C80BF7-E657-4061-8861-C15A6A4CBFA7}" srcOrd="0" destOrd="0" parTransId="{90DC1AFB-D2A0-43E3-BC73-9FE79018CB45}" sibTransId="{DDDB3649-6AEB-4D7E-B4D6-BB46D1DB1907}"/>
    <dgm:cxn modelId="{ED6E4A33-A023-499A-AA05-4C53918B547B}" type="presOf" srcId="{EAE28E45-1429-4261-8CD0-824332B657FA}" destId="{6874522C-7F17-4AD3-A52A-4F32DA267704}" srcOrd="0" destOrd="0" presId="urn:microsoft.com/office/officeart/2011/layout/InterconnectedBlockProcess"/>
    <dgm:cxn modelId="{153371F5-2133-43B1-8DE3-12793614ACBC}" type="presOf" srcId="{A4C80BF7-E657-4061-8861-C15A6A4CBFA7}" destId="{3D3C8690-8490-476B-B37B-175AD9C98DD4}" srcOrd="0" destOrd="0" presId="urn:microsoft.com/office/officeart/2011/layout/InterconnectedBlockProcess"/>
    <dgm:cxn modelId="{345A5077-A22D-4B24-8436-E4CFD7DA7430}" type="presOf" srcId="{874768B4-10B2-4FCE-B223-7B9DD276AF87}" destId="{3946DAAE-9F46-4A62-833A-FEB9AEE979B5}" srcOrd="1" destOrd="0" presId="urn:microsoft.com/office/officeart/2011/layout/InterconnectedBlockProcess"/>
    <dgm:cxn modelId="{AF0782AB-E590-43F1-9B85-952880FC7790}" type="presOf" srcId="{874768B4-10B2-4FCE-B223-7B9DD276AF87}" destId="{69A6EDF9-A91A-4D17-945C-131F4CE9759A}" srcOrd="0" destOrd="0" presId="urn:microsoft.com/office/officeart/2011/layout/InterconnectedBlockProcess"/>
    <dgm:cxn modelId="{4B20A75B-C105-44F4-92DE-EE353DB121C6}" srcId="{1559FAB1-E420-4546-95B6-C8601A2180C0}" destId="{3BD3E8BF-BA58-406E-968A-F936843932B7}" srcOrd="0" destOrd="0" parTransId="{53EA6241-4D98-44B7-A2DA-C13AD9005CD6}" sibTransId="{AA060F0D-42D0-4D2D-8024-F1EF63DE388C}"/>
    <dgm:cxn modelId="{E0695EC8-3698-4766-B4C3-5FD806337F74}" type="presOf" srcId="{A4C80BF7-E657-4061-8861-C15A6A4CBFA7}" destId="{96C11108-BA8D-4875-9E62-B78F21C88CDE}" srcOrd="1" destOrd="0" presId="urn:microsoft.com/office/officeart/2011/layout/InterconnectedBlockProcess"/>
    <dgm:cxn modelId="{B642B626-5A77-48CC-942F-B8480B8958C5}" srcId="{8CF44242-B2D0-4F61-AAF8-AE7E05F3465E}" destId="{874768B4-10B2-4FCE-B223-7B9DD276AF87}" srcOrd="0" destOrd="0" parTransId="{98BA771B-E797-4E38-8A8A-3DD301F036CD}" sibTransId="{E0FC03EA-EC2F-422A-9783-1384805AFCB5}"/>
    <dgm:cxn modelId="{0AA0A26F-9FE3-4131-A4B1-42E064F9B640}" type="presOf" srcId="{55A72C0A-E290-4AD9-9583-BA11293C795B}" destId="{6CAB9F7C-DCAA-4D3B-B810-CC65FCFB76C2}" srcOrd="1" destOrd="1" presId="urn:microsoft.com/office/officeart/2011/layout/InterconnectedBlockProcess"/>
    <dgm:cxn modelId="{EB34D124-F2E3-47E8-980A-84B01C7A2551}" srcId="{485252CF-0AC0-4E46-8391-CC1D7769DE82}" destId="{8CF44242-B2D0-4F61-AAF8-AE7E05F3465E}" srcOrd="2" destOrd="0" parTransId="{6855D3CC-63EA-4E2D-8F95-57B6CC4CA3D5}" sibTransId="{C4A04D35-C57C-4F90-B83E-07B59C94ADD5}"/>
    <dgm:cxn modelId="{CF66FD30-1222-4901-82D2-4EAADC5CFF9F}" type="presOf" srcId="{1559FAB1-E420-4546-95B6-C8601A2180C0}" destId="{7E1D2E05-2776-4057-8400-FD1C2B72CD42}" srcOrd="0" destOrd="0" presId="urn:microsoft.com/office/officeart/2011/layout/InterconnectedBlockProcess"/>
    <dgm:cxn modelId="{F7B7F4AC-3EA1-4FE7-8DA9-B55F6EC57FA5}" srcId="{485252CF-0AC0-4E46-8391-CC1D7769DE82}" destId="{1559FAB1-E420-4546-95B6-C8601A2180C0}" srcOrd="1" destOrd="0" parTransId="{E3F38D4C-56CD-4D24-999F-4B607A6199F4}" sibTransId="{385533B6-E908-4FF7-8933-42D52EBD11A1}"/>
    <dgm:cxn modelId="{E1C6E59F-DE4E-4155-BC3E-2973FEFCAD65}" type="presOf" srcId="{4EFAD30B-1ED5-4A71-B4BB-14E3E27356A1}" destId="{FFBCE42D-56B9-4973-ABF6-83062C311460}" srcOrd="0" destOrd="0" presId="urn:microsoft.com/office/officeart/2011/layout/InterconnectedBlockProcess"/>
    <dgm:cxn modelId="{EDD31374-CE10-48ED-84E9-45889907E405}" srcId="{485252CF-0AC0-4E46-8391-CC1D7769DE82}" destId="{9392D921-E91B-4C7B-BF50-38B2C076C524}" srcOrd="0" destOrd="0" parTransId="{AC95A5B1-9690-4F12-9E7B-91DC5125E78E}" sibTransId="{0BDA4822-2604-4CFD-BEE3-ECAFFC1ECBD9}"/>
    <dgm:cxn modelId="{28EDE460-8995-4745-AD57-12661E1CA4A1}" type="presOf" srcId="{485252CF-0AC0-4E46-8391-CC1D7769DE82}" destId="{B8A83814-51F4-4AEA-AB8B-F45D3D84919F}" srcOrd="0" destOrd="0" presId="urn:microsoft.com/office/officeart/2011/layout/InterconnectedBlockProcess"/>
    <dgm:cxn modelId="{4DF80513-75A8-40AF-B71C-EAE5B3CF712B}" srcId="{1559FAB1-E420-4546-95B6-C8601A2180C0}" destId="{55A72C0A-E290-4AD9-9583-BA11293C795B}" srcOrd="1" destOrd="0" parTransId="{FE5E8926-79D7-4DE1-AC19-E51672FBBC22}" sibTransId="{E3B9C401-C34A-4352-8112-BDA9D398B5A0}"/>
    <dgm:cxn modelId="{9071722B-574D-455F-9B03-D927CB708FA2}" srcId="{485252CF-0AC0-4E46-8391-CC1D7769DE82}" destId="{4EFAD30B-1ED5-4A71-B4BB-14E3E27356A1}" srcOrd="3" destOrd="0" parTransId="{D36331E7-1942-449C-AF3A-363858DE7A5C}" sibTransId="{B01CAB40-508F-47C8-BAA3-3581CAB8B164}"/>
    <dgm:cxn modelId="{C60D7DD5-90AD-444E-AC40-0CC93F95394F}" type="presOf" srcId="{3BD3E8BF-BA58-406E-968A-F936843932B7}" destId="{B6512BD5-2712-4489-A762-9E9AE30311B5}" srcOrd="0" destOrd="0" presId="urn:microsoft.com/office/officeart/2011/layout/InterconnectedBlockProcess"/>
    <dgm:cxn modelId="{B9B0791E-6A02-486F-84D3-41E7D4E30016}" type="presOf" srcId="{8CF44242-B2D0-4F61-AAF8-AE7E05F3465E}" destId="{318AA601-5958-4BC9-B608-C8A4689821F3}" srcOrd="0" destOrd="0" presId="urn:microsoft.com/office/officeart/2011/layout/InterconnectedBlockProcess"/>
    <dgm:cxn modelId="{B0FC2845-94E1-4574-940C-B87D129C789C}" type="presOf" srcId="{55A72C0A-E290-4AD9-9583-BA11293C795B}" destId="{B6512BD5-2712-4489-A762-9E9AE30311B5}" srcOrd="0" destOrd="1" presId="urn:microsoft.com/office/officeart/2011/layout/InterconnectedBlockProcess"/>
    <dgm:cxn modelId="{59A2ECDF-4710-4B30-BA62-01C4E196EF70}" type="presOf" srcId="{9392D921-E91B-4C7B-BF50-38B2C076C524}" destId="{37933DC6-07F4-41DB-A2A3-90FC237A380A}" srcOrd="0" destOrd="0" presId="urn:microsoft.com/office/officeart/2011/layout/InterconnectedBlockProcess"/>
    <dgm:cxn modelId="{6EAB28FB-61E2-4211-ABEF-B06114756252}" type="presOf" srcId="{3BD3E8BF-BA58-406E-968A-F936843932B7}" destId="{6CAB9F7C-DCAA-4D3B-B810-CC65FCFB76C2}" srcOrd="1" destOrd="0" presId="urn:microsoft.com/office/officeart/2011/layout/InterconnectedBlockProcess"/>
    <dgm:cxn modelId="{81D87FC3-582F-4965-9577-2F87DA5AA3F2}" srcId="{4EFAD30B-1ED5-4A71-B4BB-14E3E27356A1}" destId="{EAE28E45-1429-4261-8CD0-824332B657FA}" srcOrd="0" destOrd="0" parTransId="{DC4DEDB5-DEAE-4D8C-BFC1-115D607D750D}" sibTransId="{35E0D456-5F0C-470D-B58B-ED56D37256D2}"/>
    <dgm:cxn modelId="{E1DD5938-B705-44FE-A5A0-365D393E9B82}" type="presOf" srcId="{EAE28E45-1429-4261-8CD0-824332B657FA}" destId="{3F65992C-D491-4A2E-9085-391FE58268CF}" srcOrd="1" destOrd="0" presId="urn:microsoft.com/office/officeart/2011/layout/InterconnectedBlockProcess"/>
    <dgm:cxn modelId="{03FCC9B1-ED23-4E49-9D86-FF2D0A344124}" type="presParOf" srcId="{B8A83814-51F4-4AEA-AB8B-F45D3D84919F}" destId="{65B22573-87E3-4E7D-8E41-AD176163EE5C}" srcOrd="0" destOrd="0" presId="urn:microsoft.com/office/officeart/2011/layout/InterconnectedBlockProcess"/>
    <dgm:cxn modelId="{60A64295-B6FF-4FC9-839E-0FD63955B05F}" type="presParOf" srcId="{65B22573-87E3-4E7D-8E41-AD176163EE5C}" destId="{6874522C-7F17-4AD3-A52A-4F32DA267704}" srcOrd="0" destOrd="0" presId="urn:microsoft.com/office/officeart/2011/layout/InterconnectedBlockProcess"/>
    <dgm:cxn modelId="{4733AB7D-A8C5-484D-A60A-8A1EE3743336}" type="presParOf" srcId="{B8A83814-51F4-4AEA-AB8B-F45D3D84919F}" destId="{3F65992C-D491-4A2E-9085-391FE58268CF}" srcOrd="1" destOrd="0" presId="urn:microsoft.com/office/officeart/2011/layout/InterconnectedBlockProcess"/>
    <dgm:cxn modelId="{DB031785-12F3-4989-AC06-075C235F283A}" type="presParOf" srcId="{B8A83814-51F4-4AEA-AB8B-F45D3D84919F}" destId="{FFBCE42D-56B9-4973-ABF6-83062C311460}" srcOrd="2" destOrd="0" presId="urn:microsoft.com/office/officeart/2011/layout/InterconnectedBlockProcess"/>
    <dgm:cxn modelId="{C6E43274-5964-4266-8629-55693E14136D}" type="presParOf" srcId="{B8A83814-51F4-4AEA-AB8B-F45D3D84919F}" destId="{AA35B928-4740-49FD-9839-81A1FAD02B8B}" srcOrd="3" destOrd="0" presId="urn:microsoft.com/office/officeart/2011/layout/InterconnectedBlockProcess"/>
    <dgm:cxn modelId="{FFF35ADB-C83B-41F0-B17E-8189D6F9B3BE}" type="presParOf" srcId="{AA35B928-4740-49FD-9839-81A1FAD02B8B}" destId="{69A6EDF9-A91A-4D17-945C-131F4CE9759A}" srcOrd="0" destOrd="0" presId="urn:microsoft.com/office/officeart/2011/layout/InterconnectedBlockProcess"/>
    <dgm:cxn modelId="{C25EA0E6-E043-4AE6-A024-D93A968BC5F8}" type="presParOf" srcId="{B8A83814-51F4-4AEA-AB8B-F45D3D84919F}" destId="{3946DAAE-9F46-4A62-833A-FEB9AEE979B5}" srcOrd="4" destOrd="0" presId="urn:microsoft.com/office/officeart/2011/layout/InterconnectedBlockProcess"/>
    <dgm:cxn modelId="{B48DA2B1-F8E0-4C70-A96D-EA5FADA3FDE0}" type="presParOf" srcId="{B8A83814-51F4-4AEA-AB8B-F45D3D84919F}" destId="{318AA601-5958-4BC9-B608-C8A4689821F3}" srcOrd="5" destOrd="0" presId="urn:microsoft.com/office/officeart/2011/layout/InterconnectedBlockProcess"/>
    <dgm:cxn modelId="{E8CBBFC9-D5B5-4A1C-B1FB-18001166C741}" type="presParOf" srcId="{B8A83814-51F4-4AEA-AB8B-F45D3D84919F}" destId="{0F6F1956-827D-4EB0-BDA0-ADC8E9E07DA3}" srcOrd="6" destOrd="0" presId="urn:microsoft.com/office/officeart/2011/layout/InterconnectedBlockProcess"/>
    <dgm:cxn modelId="{86AC6E2D-4755-46B3-86A4-A72F66AEB5AD}" type="presParOf" srcId="{0F6F1956-827D-4EB0-BDA0-ADC8E9E07DA3}" destId="{B6512BD5-2712-4489-A762-9E9AE30311B5}" srcOrd="0" destOrd="0" presId="urn:microsoft.com/office/officeart/2011/layout/InterconnectedBlockProcess"/>
    <dgm:cxn modelId="{4391E3DB-2534-4D9F-92F8-5987EC046FAD}" type="presParOf" srcId="{B8A83814-51F4-4AEA-AB8B-F45D3D84919F}" destId="{6CAB9F7C-DCAA-4D3B-B810-CC65FCFB76C2}" srcOrd="7" destOrd="0" presId="urn:microsoft.com/office/officeart/2011/layout/InterconnectedBlockProcess"/>
    <dgm:cxn modelId="{135AAFF4-E0CB-42A2-98A3-163C8856009B}" type="presParOf" srcId="{B8A83814-51F4-4AEA-AB8B-F45D3D84919F}" destId="{7E1D2E05-2776-4057-8400-FD1C2B72CD42}" srcOrd="8" destOrd="0" presId="urn:microsoft.com/office/officeart/2011/layout/InterconnectedBlockProcess"/>
    <dgm:cxn modelId="{C7AFAAE0-6CDF-4F71-B918-6B8E33B26464}" type="presParOf" srcId="{B8A83814-51F4-4AEA-AB8B-F45D3D84919F}" destId="{3DF2A977-E6AF-4762-A823-78FEB1CAAEF4}" srcOrd="9" destOrd="0" presId="urn:microsoft.com/office/officeart/2011/layout/InterconnectedBlockProcess"/>
    <dgm:cxn modelId="{F0759CF3-9823-4A4E-9BCF-0EA1E7DE851A}" type="presParOf" srcId="{3DF2A977-E6AF-4762-A823-78FEB1CAAEF4}" destId="{3D3C8690-8490-476B-B37B-175AD9C98DD4}" srcOrd="0" destOrd="0" presId="urn:microsoft.com/office/officeart/2011/layout/InterconnectedBlockProcess"/>
    <dgm:cxn modelId="{177C9C23-2CE5-464E-8A80-346360D142DA}" type="presParOf" srcId="{B8A83814-51F4-4AEA-AB8B-F45D3D84919F}" destId="{96C11108-BA8D-4875-9E62-B78F21C88CDE}" srcOrd="10" destOrd="0" presId="urn:microsoft.com/office/officeart/2011/layout/InterconnectedBlockProcess"/>
    <dgm:cxn modelId="{E7679ED4-2627-4003-8983-761C00CD8C1E}" type="presParOf" srcId="{B8A83814-51F4-4AEA-AB8B-F45D3D84919F}" destId="{37933DC6-07F4-41DB-A2A3-90FC237A380A}" srcOrd="11" destOrd="0" presId="urn:microsoft.com/office/officeart/2011/layout/InterconnectedBlock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74522C-7F17-4AD3-A52A-4F32DA267704}">
      <dsp:nvSpPr>
        <dsp:cNvPr id="0" name=""/>
        <dsp:cNvSpPr/>
      </dsp:nvSpPr>
      <dsp:spPr>
        <a:xfrm>
          <a:off x="6120674" y="648088"/>
          <a:ext cx="2049043" cy="4121992"/>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711200">
            <a:lnSpc>
              <a:spcPct val="90000"/>
            </a:lnSpc>
            <a:spcBef>
              <a:spcPct val="0"/>
            </a:spcBef>
            <a:spcAft>
              <a:spcPct val="35000"/>
            </a:spcAft>
          </a:pPr>
          <a:r>
            <a:rPr lang="ru-RU" sz="1600" b="0" i="0" kern="1200" dirty="0" smtClean="0">
              <a:latin typeface="Times New Roman" panose="02020603050405020304" pitchFamily="18" charset="0"/>
              <a:cs typeface="Times New Roman" panose="02020603050405020304" pitchFamily="18" charset="0"/>
            </a:rPr>
            <a:t>Распоряжение       от 20.06.2019 № 54 «О предоставлении и рассмотрении документов для предоставления субсидий из областного бюджета на развитие сельскохозяйственной потребительской кооперации»</a:t>
          </a:r>
          <a:r>
            <a:rPr lang="ru-RU" sz="1600" kern="1200" dirty="0" smtClean="0">
              <a:latin typeface="Times New Roman" panose="02020603050405020304" pitchFamily="18" charset="0"/>
              <a:cs typeface="Times New Roman" panose="02020603050405020304" pitchFamily="18" charset="0"/>
            </a:rPr>
            <a:t/>
          </a:r>
          <a:br>
            <a:rPr lang="ru-RU" sz="1600" kern="1200" dirty="0" smtClean="0">
              <a:latin typeface="Times New Roman" panose="02020603050405020304" pitchFamily="18" charset="0"/>
              <a:cs typeface="Times New Roman" panose="02020603050405020304" pitchFamily="18" charset="0"/>
            </a:rPr>
          </a:br>
          <a:endParaRPr lang="ru-RU" sz="1600" kern="1200" dirty="0">
            <a:latin typeface="Times New Roman" panose="02020603050405020304" pitchFamily="18" charset="0"/>
            <a:cs typeface="Times New Roman" panose="02020603050405020304" pitchFamily="18" charset="0"/>
          </a:endParaRPr>
        </a:p>
      </dsp:txBody>
      <dsp:txXfrm>
        <a:off x="6380493" y="648088"/>
        <a:ext cx="1789224" cy="4121992"/>
      </dsp:txXfrm>
    </dsp:sp>
    <dsp:sp modelId="{FFBCE42D-56B9-4973-ABF6-83062C311460}">
      <dsp:nvSpPr>
        <dsp:cNvPr id="0" name=""/>
        <dsp:cNvSpPr/>
      </dsp:nvSpPr>
      <dsp:spPr>
        <a:xfrm>
          <a:off x="6090639" y="4"/>
          <a:ext cx="2094326" cy="6656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endParaRPr lang="ru-RU" sz="1400" kern="1200" dirty="0"/>
        </a:p>
      </dsp:txBody>
      <dsp:txXfrm>
        <a:off x="6090639" y="4"/>
        <a:ext cx="2094326" cy="665635"/>
      </dsp:txXfrm>
    </dsp:sp>
    <dsp:sp modelId="{69A6EDF9-A91A-4D17-945C-131F4CE9759A}">
      <dsp:nvSpPr>
        <dsp:cNvPr id="0" name=""/>
        <dsp:cNvSpPr/>
      </dsp:nvSpPr>
      <dsp:spPr>
        <a:xfrm>
          <a:off x="4086307" y="792092"/>
          <a:ext cx="2250396" cy="3665312"/>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711200">
            <a:lnSpc>
              <a:spcPct val="90000"/>
            </a:lnSpc>
            <a:spcBef>
              <a:spcPct val="0"/>
            </a:spcBef>
            <a:spcAft>
              <a:spcPct val="35000"/>
            </a:spcAft>
          </a:pPr>
          <a:r>
            <a:rPr lang="ru-RU" sz="1600" u="none" kern="1200" dirty="0" smtClean="0">
              <a:latin typeface="Times New Roman" panose="02020603050405020304" pitchFamily="18" charset="0"/>
              <a:cs typeface="Times New Roman" panose="02020603050405020304" pitchFamily="18" charset="0"/>
            </a:rPr>
            <a:t>Постановление от 23.05.2019 № 254-П «О мерах государственной поддержки сельскохозяйственных потребительских кооперативов»</a:t>
          </a:r>
          <a:endParaRPr lang="ru-RU" sz="1600" u="none" kern="1200" dirty="0">
            <a:latin typeface="Times New Roman" panose="02020603050405020304" pitchFamily="18" charset="0"/>
            <a:cs typeface="Times New Roman" panose="02020603050405020304" pitchFamily="18" charset="0"/>
          </a:endParaRPr>
        </a:p>
      </dsp:txBody>
      <dsp:txXfrm>
        <a:off x="4371657" y="792092"/>
        <a:ext cx="1965046" cy="3665312"/>
      </dsp:txXfrm>
    </dsp:sp>
    <dsp:sp modelId="{318AA601-5958-4BC9-B608-C8A4689821F3}">
      <dsp:nvSpPr>
        <dsp:cNvPr id="0" name=""/>
        <dsp:cNvSpPr/>
      </dsp:nvSpPr>
      <dsp:spPr>
        <a:xfrm>
          <a:off x="4248471" y="288039"/>
          <a:ext cx="2110187" cy="506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ru-RU" sz="1400" kern="1200" dirty="0"/>
            <a:t>Правительство </a:t>
          </a:r>
          <a:r>
            <a:rPr lang="ru-RU" sz="1400" kern="1200" dirty="0" smtClean="0"/>
            <a:t>Кировской области</a:t>
          </a:r>
          <a:endParaRPr lang="ru-RU" sz="1400" kern="1200" dirty="0"/>
        </a:p>
      </dsp:txBody>
      <dsp:txXfrm>
        <a:off x="4248471" y="288039"/>
        <a:ext cx="2110187" cy="506580"/>
      </dsp:txXfrm>
    </dsp:sp>
    <dsp:sp modelId="{B6512BD5-2712-4489-A762-9E9AE30311B5}">
      <dsp:nvSpPr>
        <dsp:cNvPr id="0" name=""/>
        <dsp:cNvSpPr/>
      </dsp:nvSpPr>
      <dsp:spPr>
        <a:xfrm>
          <a:off x="1797949" y="936112"/>
          <a:ext cx="2502130" cy="3418314"/>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711200">
            <a:lnSpc>
              <a:spcPct val="90000"/>
            </a:lnSpc>
            <a:spcBef>
              <a:spcPct val="0"/>
            </a:spcBef>
            <a:spcAft>
              <a:spcPct val="35000"/>
            </a:spcAft>
          </a:pPr>
          <a:r>
            <a:rPr lang="ru-RU" sz="1600" b="0" i="0" kern="1200" dirty="0" smtClean="0">
              <a:latin typeface="Times New Roman" panose="02020603050405020304" pitchFamily="18" charset="0"/>
              <a:cs typeface="Times New Roman" panose="02020603050405020304" pitchFamily="18" charset="0"/>
            </a:rPr>
            <a:t>Приказ №26 от 28.01.2020 «Об утверждении перечней, форм документов, предусмотренных правилами предоставления и распределения иных межбюджетных трансфертов из федерального бюджета бюджетам...»</a:t>
          </a:r>
          <a:endParaRPr lang="ru-RU" sz="1600" kern="1200" dirty="0">
            <a:latin typeface="Times New Roman" pitchFamily="18" charset="0"/>
            <a:cs typeface="Times New Roman" pitchFamily="18" charset="0"/>
          </a:endParaRPr>
        </a:p>
        <a:p>
          <a:pPr lvl="0" algn="r" defTabSz="889000">
            <a:lnSpc>
              <a:spcPct val="90000"/>
            </a:lnSpc>
            <a:spcBef>
              <a:spcPct val="0"/>
            </a:spcBef>
            <a:spcAft>
              <a:spcPct val="35000"/>
            </a:spcAft>
          </a:pPr>
          <a:endParaRPr lang="ru-RU" sz="2000" kern="1200" dirty="0"/>
        </a:p>
      </dsp:txBody>
      <dsp:txXfrm>
        <a:off x="2115219" y="936112"/>
        <a:ext cx="2184860" cy="3418314"/>
      </dsp:txXfrm>
    </dsp:sp>
    <dsp:sp modelId="{7E1D2E05-2776-4057-8400-FD1C2B72CD42}">
      <dsp:nvSpPr>
        <dsp:cNvPr id="0" name=""/>
        <dsp:cNvSpPr/>
      </dsp:nvSpPr>
      <dsp:spPr>
        <a:xfrm>
          <a:off x="1872216" y="360045"/>
          <a:ext cx="2432867" cy="5997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ru-RU" sz="1400" kern="1200" dirty="0" smtClean="0"/>
            <a:t>Минсельхоз России</a:t>
          </a:r>
          <a:endParaRPr lang="ru-RU" sz="1400" kern="1200" dirty="0"/>
        </a:p>
      </dsp:txBody>
      <dsp:txXfrm>
        <a:off x="1872216" y="360045"/>
        <a:ext cx="2432867" cy="599718"/>
      </dsp:txXfrm>
    </dsp:sp>
    <dsp:sp modelId="{3D3C8690-8490-476B-B37B-175AD9C98DD4}">
      <dsp:nvSpPr>
        <dsp:cNvPr id="0" name=""/>
        <dsp:cNvSpPr/>
      </dsp:nvSpPr>
      <dsp:spPr>
        <a:xfrm>
          <a:off x="0" y="1008122"/>
          <a:ext cx="2058484" cy="2967779"/>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Постановление     от 14.07.2012 №717 «О Государственной программе развития сельского хозяйства и регулирования рынков </a:t>
          </a:r>
          <a:r>
            <a:rPr lang="ru-RU" sz="1600" kern="1200" dirty="0" err="1" smtClean="0">
              <a:latin typeface="Times New Roman" pitchFamily="18" charset="0"/>
              <a:cs typeface="Times New Roman" pitchFamily="18" charset="0"/>
            </a:rPr>
            <a:t>сельскохозяйствен-ной</a:t>
          </a:r>
          <a:r>
            <a:rPr lang="ru-RU" sz="1600" kern="1200" dirty="0" smtClean="0">
              <a:latin typeface="Times New Roman" pitchFamily="18" charset="0"/>
              <a:cs typeface="Times New Roman" pitchFamily="18" charset="0"/>
            </a:rPr>
            <a:t> продукции, сырья и продовольствия»</a:t>
          </a:r>
          <a:endParaRPr lang="ru-RU" sz="1600" kern="1200" dirty="0"/>
        </a:p>
      </dsp:txBody>
      <dsp:txXfrm>
        <a:off x="261015" y="1008122"/>
        <a:ext cx="1797468" cy="2967779"/>
      </dsp:txXfrm>
    </dsp:sp>
    <dsp:sp modelId="{37933DC6-07F4-41DB-A2A3-90FC237A380A}">
      <dsp:nvSpPr>
        <dsp:cNvPr id="0" name=""/>
        <dsp:cNvSpPr/>
      </dsp:nvSpPr>
      <dsp:spPr>
        <a:xfrm>
          <a:off x="4" y="504060"/>
          <a:ext cx="2065402" cy="5448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ru-RU" sz="1400" kern="1200" dirty="0"/>
            <a:t>Правительство РФ</a:t>
          </a:r>
        </a:p>
      </dsp:txBody>
      <dsp:txXfrm>
        <a:off x="4" y="504060"/>
        <a:ext cx="2065402" cy="544884"/>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50849-2030-40F0-95C0-50E2BD1BBB8D}" type="datetimeFigureOut">
              <a:rPr lang="ru-RU" smtClean="0"/>
              <a:pPr/>
              <a:t>27.01.2021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59C49-B4F3-4923-99FD-FC6DB89C76C2}" type="slidenum">
              <a:rPr lang="ru-RU" smtClean="0"/>
              <a:pPr/>
              <a:t>‹#›</a:t>
            </a:fld>
            <a:endParaRPr lang="ru-RU"/>
          </a:p>
        </p:txBody>
      </p:sp>
    </p:spTree>
    <p:extLst>
      <p:ext uri="{BB962C8B-B14F-4D97-AF65-F5344CB8AC3E}">
        <p14:creationId xmlns:p14="http://schemas.microsoft.com/office/powerpoint/2010/main" xmlns="" val="353880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CB59C49-B4F3-4923-99FD-FC6DB89C76C2}" type="slidenum">
              <a:rPr lang="ru-RU" smtClean="0"/>
              <a:pPr/>
              <a:t>15</a:t>
            </a:fld>
            <a:endParaRPr lang="ru-RU"/>
          </a:p>
        </p:txBody>
      </p:sp>
    </p:spTree>
    <p:extLst>
      <p:ext uri="{BB962C8B-B14F-4D97-AF65-F5344CB8AC3E}">
        <p14:creationId xmlns:p14="http://schemas.microsoft.com/office/powerpoint/2010/main" xmlns="" val="27656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FD4BFFE-5AB0-4539-B1B8-B53CBCF59618}" type="datetime1">
              <a:rPr lang="ru-RU" smtClean="0"/>
              <a:pPr/>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217739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18C252-5757-4145-9C2B-9F9651BFAE8F}" type="datetime1">
              <a:rPr lang="ru-RU" smtClean="0"/>
              <a:pPr/>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238087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622708-068A-4095-BEF3-9FB3C017D640}" type="datetime1">
              <a:rPr lang="ru-RU" smtClean="0"/>
              <a:pPr/>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32773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D5D9A7-F371-47AE-9B8A-1F1F9972444A}" type="datetime1">
              <a:rPr lang="ru-RU" smtClean="0"/>
              <a:pPr/>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151408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E18133-1449-4ED0-AE8A-90EA728F4C0C}" type="datetime1">
              <a:rPr lang="ru-RU" smtClean="0"/>
              <a:pPr/>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261844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EDF8BA7-BD2E-495D-AC1B-6A554D3A0984}" type="datetime1">
              <a:rPr lang="ru-RU" smtClean="0"/>
              <a:pPr/>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150834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932C4E-F4E8-444E-ACC1-C834191F2409}" type="datetime1">
              <a:rPr lang="ru-RU" smtClean="0"/>
              <a:pPr/>
              <a:t>27.01.2021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18404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F8557D-E740-4886-A7C6-015E1FC85097}" type="datetime1">
              <a:rPr lang="ru-RU" smtClean="0"/>
              <a:pPr/>
              <a:t>27.01.2021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278512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ACAFC5-41D8-436A-9AA7-A3F2826C3597}" type="datetime1">
              <a:rPr lang="ru-RU" smtClean="0"/>
              <a:pPr/>
              <a:t>27.01.2021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21958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2E1BB4-4731-4F3C-BF73-F70D56725663}" type="datetime1">
              <a:rPr lang="ru-RU" smtClean="0"/>
              <a:pPr/>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19002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6B4BBF-C5E8-41A3-BBD0-5EEA918F1539}" type="datetime1">
              <a:rPr lang="ru-RU" smtClean="0"/>
              <a:pPr/>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155414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ADE0E-8546-409B-8551-DC9FA6AD533F}" type="datetime1">
              <a:rPr lang="ru-RU" smtClean="0"/>
              <a:pPr/>
              <a:t>27.01.2021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F07A1-D9B2-4316-B4AE-5C9BF9D14C47}" type="slidenum">
              <a:rPr lang="ru-RU" smtClean="0"/>
              <a:pPr/>
              <a:t>‹#›</a:t>
            </a:fld>
            <a:endParaRPr lang="ru-RU"/>
          </a:p>
        </p:txBody>
      </p:sp>
    </p:spTree>
    <p:extLst>
      <p:ext uri="{BB962C8B-B14F-4D97-AF65-F5344CB8AC3E}">
        <p14:creationId xmlns:p14="http://schemas.microsoft.com/office/powerpoint/2010/main" xmlns="" val="150452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hyperlink" Target="https://login.consultant.ru/link/?rnd=6EBD1CA43C9ABD2F1B8CA27E971ED090&amp;req=doc&amp;base=RZR&amp;n=350818&amp;dst=121833&amp;fld=134&amp;REFFIELD=134&amp;REFDST=100311&amp;REFDOC=160678&amp;REFBASE=RLBR240&amp;stat=refcode=16876;dstident=121833;index=1117&amp;date=10.11.2020" TargetMode="External"/><Relationship Id="rId13" Type="http://schemas.openxmlformats.org/officeDocument/2006/relationships/hyperlink" Target="https://login.consultant.ru/link/?rnd=6EBD1CA43C9ABD2F1B8CA27E971ED090&amp;req=doc&amp;base=RZR&amp;n=350818&amp;dst=121845&amp;fld=134&amp;REFFIELD=134&amp;REFDST=100316&amp;REFDOC=160678&amp;REFBASE=RLBR240&amp;stat=refcode=16876;dstident=121845;index=1122&amp;date=10.11.2020" TargetMode="External"/><Relationship Id="rId18" Type="http://schemas.openxmlformats.org/officeDocument/2006/relationships/hyperlink" Target="https://login.consultant.ru/link/?rnd=6EBD1CA43C9ABD2F1B8CA27E971ED090&amp;req=doc&amp;base=RZR&amp;n=350818&amp;dst=122513&amp;fld=134&amp;REFFIELD=134&amp;REFDST=100321&amp;REFDOC=160678&amp;REFBASE=RLBR240&amp;stat=refcode=16876;dstident=122513;index=1127&amp;date=10.11.2020" TargetMode="External"/><Relationship Id="rId3" Type="http://schemas.openxmlformats.org/officeDocument/2006/relationships/hyperlink" Target="https://login.consultant.ru/link/?rnd=6EBD1CA43C9ABD2F1B8CA27E971ED090&amp;req=doc&amp;base=RZR&amp;n=350818&amp;dst=121805&amp;fld=134&amp;REFFIELD=134&amp;REFDST=100306&amp;REFDOC=160678&amp;REFBASE=RLBR240&amp;stat=refcode=16876;dstident=121805;index=1112&amp;date=10.11.2020" TargetMode="External"/><Relationship Id="rId7" Type="http://schemas.openxmlformats.org/officeDocument/2006/relationships/hyperlink" Target="https://login.consultant.ru/link/?rnd=6EBD1CA43C9ABD2F1B8CA27E971ED090&amp;req=doc&amp;base=RZR&amp;n=350818&amp;dst=121831&amp;fld=134&amp;REFFIELD=134&amp;REFDST=100310&amp;REFDOC=160678&amp;REFBASE=RLBR240&amp;stat=refcode=16876;dstident=121831;index=1116&amp;date=10.11.2020" TargetMode="External"/><Relationship Id="rId12" Type="http://schemas.openxmlformats.org/officeDocument/2006/relationships/hyperlink" Target="https://login.consultant.ru/link/?rnd=6EBD1CA43C9ABD2F1B8CA27E971ED090&amp;req=doc&amp;base=RZR&amp;n=350818&amp;dst=121841&amp;fld=134&amp;REFFIELD=134&amp;REFDST=100315&amp;REFDOC=160678&amp;REFBASE=RLBR240&amp;stat=refcode=16876;dstident=121841;index=1121&amp;date=10.11.2020" TargetMode="External"/><Relationship Id="rId17" Type="http://schemas.openxmlformats.org/officeDocument/2006/relationships/hyperlink" Target="https://login.consultant.ru/link/?rnd=6EBD1CA43C9ABD2F1B8CA27E971ED090&amp;req=doc&amp;base=RZR&amp;n=350818&amp;dst=121853&amp;fld=134&amp;REFFIELD=134&amp;REFDST=100320&amp;REFDOC=160678&amp;REFBASE=RLBR240&amp;stat=refcode=16876;dstident=121853;index=1126&amp;date=10.11.2020" TargetMode="External"/><Relationship Id="rId2" Type="http://schemas.openxmlformats.org/officeDocument/2006/relationships/hyperlink" Target="https://login.consultant.ru/link/?rnd=6EBD1CA43C9ABD2F1B8CA27E971ED090&amp;req=doc&amp;base=RZR&amp;n=350818&amp;REFFIELD=134&amp;REFDST=100305&amp;REFDOC=160678&amp;REFBASE=RLBR240&amp;stat=refcode=16876;index=1111&amp;date=10.11.2020" TargetMode="External"/><Relationship Id="rId16" Type="http://schemas.openxmlformats.org/officeDocument/2006/relationships/hyperlink" Target="https://login.consultant.ru/link/?rnd=6EBD1CA43C9ABD2F1B8CA27E971ED090&amp;req=doc&amp;base=RZR&amp;n=350818&amp;dst=121851&amp;fld=134&amp;REFFIELD=134&amp;REFDST=100319&amp;REFDOC=160678&amp;REFBASE=RLBR240&amp;stat=refcode=16876;dstident=121851;index=1125&amp;date=10.11.2020" TargetMode="External"/><Relationship Id="rId1" Type="http://schemas.openxmlformats.org/officeDocument/2006/relationships/slideLayout" Target="../slideLayouts/slideLayout6.xml"/><Relationship Id="rId6" Type="http://schemas.openxmlformats.org/officeDocument/2006/relationships/hyperlink" Target="https://login.consultant.ru/link/?rnd=6EBD1CA43C9ABD2F1B8CA27E971ED090&amp;req=doc&amp;base=RZR&amp;n=350818&amp;dst=121829&amp;fld=134&amp;REFFIELD=134&amp;REFDST=100309&amp;REFDOC=160678&amp;REFBASE=RLBR240&amp;stat=refcode=16876;dstident=121829;index=1115&amp;date=10.11.2020" TargetMode="External"/><Relationship Id="rId11" Type="http://schemas.openxmlformats.org/officeDocument/2006/relationships/hyperlink" Target="https://login.consultant.ru/link/?rnd=6EBD1CA43C9ABD2F1B8CA27E971ED090&amp;req=doc&amp;base=RZR&amp;n=350818&amp;dst=121839&amp;fld=134&amp;REFFIELD=134&amp;REFDST=100314&amp;REFDOC=160678&amp;REFBASE=RLBR240&amp;stat=refcode=16876;dstident=121839;index=1120&amp;date=10.11.2020" TargetMode="External"/><Relationship Id="rId5" Type="http://schemas.openxmlformats.org/officeDocument/2006/relationships/hyperlink" Target="https://login.consultant.ru/link/?rnd=6EBD1CA43C9ABD2F1B8CA27E971ED090&amp;req=doc&amp;base=RZR&amp;n=350818&amp;dst=121821&amp;fld=134&amp;REFFIELD=134&amp;REFDST=100308&amp;REFDOC=160678&amp;REFBASE=RLBR240&amp;stat=refcode=16876;dstident=121821;index=1114&amp;date=10.11.2020" TargetMode="External"/><Relationship Id="rId15" Type="http://schemas.openxmlformats.org/officeDocument/2006/relationships/hyperlink" Target="https://login.consultant.ru/link/?rnd=6EBD1CA43C9ABD2F1B8CA27E971ED090&amp;req=doc&amp;base=RZR&amp;n=350818&amp;dst=121849&amp;fld=134&amp;REFFIELD=134&amp;REFDST=100318&amp;REFDOC=160678&amp;REFBASE=RLBR240&amp;stat=refcode=16876;dstident=121849;index=1124&amp;date=10.11.2020" TargetMode="External"/><Relationship Id="rId10" Type="http://schemas.openxmlformats.org/officeDocument/2006/relationships/hyperlink" Target="https://login.consultant.ru/link/?rnd=6EBD1CA43C9ABD2F1B8CA27E971ED090&amp;req=doc&amp;base=RZR&amp;n=350818&amp;dst=121837&amp;fld=134&amp;REFFIELD=134&amp;REFDST=100313&amp;REFDOC=160678&amp;REFBASE=RLBR240&amp;stat=refcode=16876;dstident=121837;index=1119&amp;date=10.11.2020" TargetMode="External"/><Relationship Id="rId19" Type="http://schemas.openxmlformats.org/officeDocument/2006/relationships/hyperlink" Target="https://login.consultant.ru/link/?rnd=6EBD1CA43C9ABD2F1B8CA27E971ED090&amp;req=doc&amp;base=RZR&amp;n=350818&amp;dst=122515&amp;fld=134&amp;REFFIELD=134&amp;REFDST=100322&amp;REFDOC=160678&amp;REFBASE=RLBR240&amp;stat=refcode=16876;dstident=122515;index=1128&amp;date=10.11.2020" TargetMode="External"/><Relationship Id="rId4" Type="http://schemas.openxmlformats.org/officeDocument/2006/relationships/hyperlink" Target="https://login.consultant.ru/link/?rnd=6EBD1CA43C9ABD2F1B8CA27E971ED090&amp;req=doc&amp;base=RZR&amp;n=350818&amp;dst=121819&amp;fld=134&amp;REFFIELD=134&amp;REFDST=100307&amp;REFDOC=160678&amp;REFBASE=RLBR240&amp;stat=refcode=16876;dstident=121819;index=1113&amp;date=10.11.2020" TargetMode="External"/><Relationship Id="rId9" Type="http://schemas.openxmlformats.org/officeDocument/2006/relationships/hyperlink" Target="https://login.consultant.ru/link/?rnd=6EBD1CA43C9ABD2F1B8CA27E971ED090&amp;req=doc&amp;base=RZR&amp;n=350818&amp;dst=121835&amp;fld=134&amp;REFFIELD=134&amp;REFDST=100312&amp;REFDOC=160678&amp;REFBASE=RLBR240&amp;stat=refcode=16876;dstident=121835;index=1118&amp;date=10.11.2020" TargetMode="External"/><Relationship Id="rId14" Type="http://schemas.openxmlformats.org/officeDocument/2006/relationships/hyperlink" Target="https://login.consultant.ru/link/?rnd=6EBD1CA43C9ABD2F1B8CA27E971ED090&amp;req=doc&amp;base=RZR&amp;n=350818&amp;dst=121847&amp;fld=134&amp;REFFIELD=134&amp;REFDST=100317&amp;REFDOC=160678&amp;REFBASE=RLBR240&amp;stat=refcode=16876;dstident=121847;index=1123&amp;date=10.11.202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login.consultant.ru/link/?rnd=6EBD1CA43C9ABD2F1B8CA27E971ED090&amp;req=doc&amp;base=RZR&amp;n=350818&amp;dst=122529&amp;fld=134&amp;REFFIELD=134&amp;REFDST=100328&amp;REFDOC=160678&amp;REFBASE=RLBR240&amp;stat=refcode=16876;dstident=122529;index=1134&amp;date=10.11.2020" TargetMode="External"/><Relationship Id="rId13" Type="http://schemas.openxmlformats.org/officeDocument/2006/relationships/hyperlink" Target="https://login.consultant.ru/link/?rnd=6EBD1CA43C9ABD2F1B8CA27E971ED090&amp;req=doc&amp;base=RZR&amp;n=350818&amp;dst=122541&amp;fld=134&amp;REFFIELD=134&amp;REFDST=100333&amp;REFDOC=160678&amp;REFBASE=RLBR240&amp;stat=refcode=16876;dstident=122541;index=1139&amp;date=10.11.2020" TargetMode="External"/><Relationship Id="rId18" Type="http://schemas.openxmlformats.org/officeDocument/2006/relationships/hyperlink" Target="https://login.consultant.ru/link/?rnd=6EBD1CA43C9ABD2F1B8CA27E971ED090&amp;req=doc&amp;base=RZR&amp;n=350818&amp;dst=122557&amp;fld=134&amp;REFFIELD=134&amp;REFDST=100338&amp;REFDOC=160678&amp;REFBASE=RLBR240&amp;stat=refcode=16876;dstident=122557;index=1144&amp;date=10.11.2020" TargetMode="External"/><Relationship Id="rId3" Type="http://schemas.openxmlformats.org/officeDocument/2006/relationships/hyperlink" Target="https://login.consultant.ru/link/?rnd=6EBD1CA43C9ABD2F1B8CA27E971ED090&amp;req=doc&amp;base=RZR&amp;n=350818&amp;dst=122519&amp;fld=134&amp;REFFIELD=134&amp;REFDST=100323&amp;REFDOC=160678&amp;REFBASE=RLBR240&amp;stat=refcode=16876;dstident=122519;index=1129&amp;date=10.11.2020" TargetMode="External"/><Relationship Id="rId7" Type="http://schemas.openxmlformats.org/officeDocument/2006/relationships/hyperlink" Target="https://login.consultant.ru/link/?rnd=6EBD1CA43C9ABD2F1B8CA27E971ED090&amp;req=doc&amp;base=RZR&amp;n=350818&amp;dst=122527&amp;fld=134&amp;REFFIELD=134&amp;REFDST=100327&amp;REFDOC=160678&amp;REFBASE=RLBR240&amp;stat=refcode=16876;dstident=122527;index=1133&amp;date=10.11.2020" TargetMode="External"/><Relationship Id="rId12" Type="http://schemas.openxmlformats.org/officeDocument/2006/relationships/hyperlink" Target="https://login.consultant.ru/link/?rnd=6EBD1CA43C9ABD2F1B8CA27E971ED090&amp;req=doc&amp;base=RZR&amp;n=350818&amp;dst=122539&amp;fld=134&amp;REFFIELD=134&amp;REFDST=100332&amp;REFDOC=160678&amp;REFBASE=RLBR240&amp;stat=refcode=16876;dstident=122539;index=1138&amp;date=10.11.2020" TargetMode="External"/><Relationship Id="rId17" Type="http://schemas.openxmlformats.org/officeDocument/2006/relationships/hyperlink" Target="https://login.consultant.ru/link/?rnd=6EBD1CA43C9ABD2F1B8CA27E971ED090&amp;req=doc&amp;base=RZR&amp;n=350818&amp;dst=122555&amp;fld=134&amp;REFFIELD=134&amp;REFDST=100337&amp;REFDOC=160678&amp;REFBASE=RLBR240&amp;stat=refcode=16876;dstident=122555;index=1143&amp;date=10.11.2020" TargetMode="External"/><Relationship Id="rId2" Type="http://schemas.openxmlformats.org/officeDocument/2006/relationships/hyperlink" Target="https://login.consultant.ru/link/?rnd=6EBD1CA43C9ABD2F1B8CA27E971ED090&amp;req=doc&amp;base=RZR&amp;n=350818&amp;REFFIELD=134&amp;REFDST=100305&amp;REFDOC=160678&amp;REFBASE=RLBR240&amp;stat=refcode=16876;index=1111&amp;date=10.11.2020" TargetMode="External"/><Relationship Id="rId16" Type="http://schemas.openxmlformats.org/officeDocument/2006/relationships/hyperlink" Target="https://login.consultant.ru/link/?rnd=6EBD1CA43C9ABD2F1B8CA27E971ED090&amp;req=doc&amp;base=RZR&amp;n=350818&amp;dst=122551&amp;fld=134&amp;REFFIELD=134&amp;REFDST=100336&amp;REFDOC=160678&amp;REFBASE=RLBR240&amp;stat=refcode=16876;dstident=122551;index=1142&amp;date=10.11.2020" TargetMode="External"/><Relationship Id="rId1" Type="http://schemas.openxmlformats.org/officeDocument/2006/relationships/slideLayout" Target="../slideLayouts/slideLayout6.xml"/><Relationship Id="rId6" Type="http://schemas.openxmlformats.org/officeDocument/2006/relationships/hyperlink" Target="https://login.consultant.ru/link/?rnd=6EBD1CA43C9ABD2F1B8CA27E971ED090&amp;req=doc&amp;base=RZR&amp;n=350818&amp;dst=122525&amp;fld=134&amp;REFFIELD=134&amp;REFDST=100326&amp;REFDOC=160678&amp;REFBASE=RLBR240&amp;stat=refcode=16876;dstident=122525;index=1132&amp;date=10.11.2020" TargetMode="External"/><Relationship Id="rId11" Type="http://schemas.openxmlformats.org/officeDocument/2006/relationships/hyperlink" Target="https://login.consultant.ru/link/?rnd=6EBD1CA43C9ABD2F1B8CA27E971ED090&amp;req=doc&amp;base=RZR&amp;n=350818&amp;dst=122535&amp;fld=134&amp;REFFIELD=134&amp;REFDST=100331&amp;REFDOC=160678&amp;REFBASE=RLBR240&amp;stat=refcode=16876;dstident=122535;index=1137&amp;date=10.11.2020" TargetMode="External"/><Relationship Id="rId5" Type="http://schemas.openxmlformats.org/officeDocument/2006/relationships/hyperlink" Target="https://login.consultant.ru/link/?rnd=6EBD1CA43C9ABD2F1B8CA27E971ED090&amp;req=doc&amp;base=RZR&amp;n=350818&amp;dst=122523&amp;fld=134&amp;REFFIELD=134&amp;REFDST=100325&amp;REFDOC=160678&amp;REFBASE=RLBR240&amp;stat=refcode=16876;dstident=122523;index=1131&amp;date=10.11.2020" TargetMode="External"/><Relationship Id="rId15" Type="http://schemas.openxmlformats.org/officeDocument/2006/relationships/hyperlink" Target="https://login.consultant.ru/link/?rnd=6EBD1CA43C9ABD2F1B8CA27E971ED090&amp;req=doc&amp;base=RZR&amp;n=350818&amp;dst=122549&amp;fld=134&amp;REFFIELD=134&amp;REFDST=100335&amp;REFDOC=160678&amp;REFBASE=RLBR240&amp;stat=refcode=16876;dstident=122549;index=1141&amp;date=10.11.2020" TargetMode="External"/><Relationship Id="rId10" Type="http://schemas.openxmlformats.org/officeDocument/2006/relationships/hyperlink" Target="https://login.consultant.ru/link/?rnd=6EBD1CA43C9ABD2F1B8CA27E971ED090&amp;req=doc&amp;base=RZR&amp;n=350818&amp;dst=122533&amp;fld=134&amp;REFFIELD=134&amp;REFDST=100330&amp;REFDOC=160678&amp;REFBASE=RLBR240&amp;stat=refcode=16876;dstident=122533;index=1136&amp;date=10.11.2020" TargetMode="External"/><Relationship Id="rId4" Type="http://schemas.openxmlformats.org/officeDocument/2006/relationships/hyperlink" Target="https://login.consultant.ru/link/?rnd=6EBD1CA43C9ABD2F1B8CA27E971ED090&amp;req=doc&amp;base=RZR&amp;n=350818&amp;dst=122521&amp;fld=134&amp;REFFIELD=134&amp;REFDST=100324&amp;REFDOC=160678&amp;REFBASE=RLBR240&amp;stat=refcode=16876;dstident=122521;index=1130&amp;date=10.11.2020" TargetMode="External"/><Relationship Id="rId9" Type="http://schemas.openxmlformats.org/officeDocument/2006/relationships/hyperlink" Target="https://login.consultant.ru/link/?rnd=6EBD1CA43C9ABD2F1B8CA27E971ED090&amp;req=doc&amp;base=RZR&amp;n=350818&amp;dst=122531&amp;fld=134&amp;REFFIELD=134&amp;REFDST=100329&amp;REFDOC=160678&amp;REFBASE=RLBR240&amp;stat=refcode=16876;dstident=122531;index=1135&amp;date=10.11.2020" TargetMode="External"/><Relationship Id="rId14" Type="http://schemas.openxmlformats.org/officeDocument/2006/relationships/hyperlink" Target="https://login.consultant.ru/link/?rnd=6EBD1CA43C9ABD2F1B8CA27E971ED090&amp;req=doc&amp;base=RZR&amp;n=350818&amp;dst=122545&amp;fld=134&amp;REFFIELD=134&amp;REFDST=100334&amp;REFDOC=160678&amp;REFBASE=RLBR240&amp;stat=refcode=16876;dstident=122545;index=1140&amp;date=10.11.202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ogin.consultant.ru/link/?rnd=6EBD1CA43C9ABD2F1B8CA27E971ED090&amp;req=doc&amp;base=RZR&amp;n=350818&amp;dst=121819&amp;fld=134&amp;REFFIELD=134&amp;REFDST=100342&amp;REFDOC=160678&amp;REFBASE=RLBR240&amp;stat=refcode=16876;dstident=121819;index=1170&amp;date=10.11.2020" TargetMode="External"/><Relationship Id="rId2" Type="http://schemas.openxmlformats.org/officeDocument/2006/relationships/hyperlink" Target="https://login.consultant.ru/link/?rnd=6EBD1CA43C9ABD2F1B8CA27E971ED090&amp;req=doc&amp;base=RZR&amp;n=350818&amp;REFFIELD=134&amp;REFDST=100341&amp;REFDOC=160678&amp;REFBASE=RLBR240&amp;stat=refcode=16876;index=1169&amp;date=10.11.2020" TargetMode="External"/><Relationship Id="rId1" Type="http://schemas.openxmlformats.org/officeDocument/2006/relationships/slideLayout" Target="../slideLayouts/slideLayout6.xml"/><Relationship Id="rId5" Type="http://schemas.openxmlformats.org/officeDocument/2006/relationships/hyperlink" Target="https://login.consultant.ru/link/?rnd=6EBD1CA43C9ABD2F1B8CA27E971ED090&amp;req=doc&amp;base=RZR&amp;n=350818&amp;dst=122549&amp;fld=134&amp;REFFIELD=134&amp;REFDST=100344&amp;REFDOC=160678&amp;REFBASE=RLBR240&amp;stat=refcode=16876;dstident=122549;index=1172&amp;date=10.11.2020" TargetMode="External"/><Relationship Id="rId4" Type="http://schemas.openxmlformats.org/officeDocument/2006/relationships/hyperlink" Target="https://login.consultant.ru/link/?rnd=6EBD1CA43C9ABD2F1B8CA27E971ED090&amp;req=doc&amp;base=RZR&amp;n=350818&amp;dst=121821&amp;fld=134&amp;REFFIELD=134&amp;REFDST=100343&amp;REFDOC=160678&amp;REFBASE=RLBR240&amp;stat=refcode=16876;dstident=121821;index=1171&amp;date=10.11.202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hyperlink" Target="https://login.consultant.ru/link/?rnd=834BC5EE46531087435F729458D39C68&amp;req=doc&amp;base=RZR&amp;n=350818&amp;REFFIELD=134&amp;REFDST=100396&amp;REFDOC=160678&amp;REFBASE=RLBR240&amp;stat=refcode=16876;index=1193&amp;date=10.11.2020"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consultantplus://offline/ref=FD9B1A4A01B23F42AFB2E9BBCE924394F4058E61AF5A15EC2D60557695234298B9CA4B0D153D2C273C90DCF50673995659AC5CF611967D1D1443E794P8F8J"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consultantplus://offline/ref=030DD3C2E1C7359B4305ADAE45FB8147765CBD9866F575FCE147920AD6DA9771752021E54F94F10D9863BC9B56W7EFH"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84784"/>
            <a:ext cx="8229600" cy="3240360"/>
          </a:xfrm>
        </p:spPr>
        <p:txBody>
          <a:bodyPr>
            <a:noAutofit/>
          </a:bodyPr>
          <a:lstStyle/>
          <a:p>
            <a:r>
              <a:rPr lang="ru-RU" sz="3500" b="1" dirty="0" smtClean="0">
                <a:solidFill>
                  <a:schemeClr val="tx2"/>
                </a:solidFill>
                <a:latin typeface="Times New Roman" panose="02020603050405020304" pitchFamily="18" charset="0"/>
                <a:ea typeface="+mn-ea"/>
                <a:cs typeface="Times New Roman" panose="02020603050405020304" pitchFamily="18" charset="0"/>
              </a:rPr>
              <a:t>Субсидии </a:t>
            </a:r>
            <a:br>
              <a:rPr lang="ru-RU" sz="3500" b="1" dirty="0" smtClean="0">
                <a:solidFill>
                  <a:schemeClr val="tx2"/>
                </a:solidFill>
                <a:latin typeface="Times New Roman" panose="02020603050405020304" pitchFamily="18" charset="0"/>
                <a:ea typeface="+mn-ea"/>
                <a:cs typeface="Times New Roman" panose="02020603050405020304" pitchFamily="18" charset="0"/>
              </a:rPr>
            </a:br>
            <a:r>
              <a:rPr lang="ru-RU" sz="3500" b="1" dirty="0" smtClean="0">
                <a:solidFill>
                  <a:schemeClr val="tx2"/>
                </a:solidFill>
                <a:latin typeface="Times New Roman" panose="02020603050405020304" pitchFamily="18" charset="0"/>
                <a:ea typeface="+mn-ea"/>
                <a:cs typeface="Times New Roman" panose="02020603050405020304" pitchFamily="18" charset="0"/>
              </a:rPr>
              <a:t>на развитие </a:t>
            </a:r>
            <a:br>
              <a:rPr lang="ru-RU" sz="3500" b="1" dirty="0" smtClean="0">
                <a:solidFill>
                  <a:schemeClr val="tx2"/>
                </a:solidFill>
                <a:latin typeface="Times New Roman" panose="02020603050405020304" pitchFamily="18" charset="0"/>
                <a:ea typeface="+mn-ea"/>
                <a:cs typeface="Times New Roman" panose="02020603050405020304" pitchFamily="18" charset="0"/>
              </a:rPr>
            </a:br>
            <a:r>
              <a:rPr lang="ru-RU" sz="3500" b="1" dirty="0" smtClean="0">
                <a:solidFill>
                  <a:schemeClr val="tx2"/>
                </a:solidFill>
                <a:latin typeface="Times New Roman" panose="02020603050405020304" pitchFamily="18" charset="0"/>
                <a:ea typeface="+mn-ea"/>
                <a:cs typeface="Times New Roman" panose="02020603050405020304" pitchFamily="18" charset="0"/>
              </a:rPr>
              <a:t>сельскохозяйственной потребительской кооперации</a:t>
            </a:r>
            <a:r>
              <a:rPr lang="ru-RU" sz="3500" b="1" dirty="0" smtClean="0">
                <a:solidFill>
                  <a:prstClr val="black"/>
                </a:solidFill>
                <a:latin typeface="Times New Roman" panose="02020603050405020304" pitchFamily="18" charset="0"/>
                <a:ea typeface="+mn-ea"/>
                <a:cs typeface="Times New Roman" panose="02020603050405020304" pitchFamily="18" charset="0"/>
              </a:rPr>
              <a:t> </a:t>
            </a:r>
            <a:endParaRPr lang="ru-RU" sz="3500" b="1" dirty="0"/>
          </a:p>
        </p:txBody>
      </p:sp>
      <p:pic>
        <p:nvPicPr>
          <p:cNvPr id="1026" name="Рисунок 1" descr="F:\брендбук\Предприним_лого_цвет_на_бел_лев.jpg"/>
          <p:cNvPicPr>
            <a:picLocks noChangeAspect="1" noChangeArrowheads="1"/>
          </p:cNvPicPr>
          <p:nvPr/>
        </p:nvPicPr>
        <p:blipFill>
          <a:blip r:embed="rId2" cstate="print"/>
          <a:srcRect l="10318" t="26587" r="11581" b="15446"/>
          <a:stretch>
            <a:fillRect/>
          </a:stretch>
        </p:blipFill>
        <p:spPr bwMode="auto">
          <a:xfrm>
            <a:off x="6156176" y="260648"/>
            <a:ext cx="2769021" cy="205010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03EF07A1-D9B2-4316-B4AE-5C9BF9D14C47}" type="slidenum">
              <a:rPr lang="ru-RU" smtClean="0"/>
              <a:pPr/>
              <a:t>1</a:t>
            </a:fld>
            <a:endParaRPr lang="ru-RU"/>
          </a:p>
        </p:txBody>
      </p:sp>
    </p:spTree>
    <p:extLst>
      <p:ext uri="{BB962C8B-B14F-4D97-AF65-F5344CB8AC3E}">
        <p14:creationId xmlns:p14="http://schemas.microsoft.com/office/powerpoint/2010/main" xmlns="" val="1418688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2000" b="1" dirty="0" smtClean="0">
                <a:latin typeface="Times New Roman" pitchFamily="18" charset="0"/>
                <a:cs typeface="Times New Roman" pitchFamily="18" charset="0"/>
              </a:rPr>
              <a:t>Субсидия на возмещение части затрат, связанных с приобретением имущества, в целях последующей передачи (реализации) в собственность членам кооператива</a:t>
            </a:r>
            <a:endParaRPr lang="ru-RU" sz="2000" dirty="0">
              <a:latin typeface="Times New Roman" pitchFamily="18" charset="0"/>
              <a:cs typeface="Times New Roman" pitchFamily="18" charset="0"/>
            </a:endParaRPr>
          </a:p>
        </p:txBody>
      </p:sp>
      <p:pic>
        <p:nvPicPr>
          <p:cNvPr id="3" name="Рисунок 2" descr="https://i.baraholka.com.ru/files/2/5/2572331_1.jpg"/>
          <p:cNvPicPr/>
          <p:nvPr/>
        </p:nvPicPr>
        <p:blipFill>
          <a:blip r:embed="rId2" cstate="print"/>
          <a:srcRect l="6258" t="22006" r="13193"/>
          <a:stretch>
            <a:fillRect/>
          </a:stretch>
        </p:blipFill>
        <p:spPr bwMode="auto">
          <a:xfrm>
            <a:off x="395536" y="1268760"/>
            <a:ext cx="2376264" cy="1800200"/>
          </a:xfrm>
          <a:prstGeom prst="rect">
            <a:avLst/>
          </a:prstGeom>
          <a:noFill/>
          <a:ln w="9525">
            <a:noFill/>
            <a:miter lim="800000"/>
            <a:headEnd/>
            <a:tailEnd/>
          </a:ln>
        </p:spPr>
      </p:pic>
      <p:pic>
        <p:nvPicPr>
          <p:cNvPr id="4" name="Рисунок 3" descr="https://produkt.by/sites/produkt.by/files/imagesnews/chicken-6.jpg"/>
          <p:cNvPicPr/>
          <p:nvPr/>
        </p:nvPicPr>
        <p:blipFill>
          <a:blip r:embed="rId3" cstate="print"/>
          <a:srcRect l="13468" t="5670" r="50715" b="10052"/>
          <a:stretch>
            <a:fillRect/>
          </a:stretch>
        </p:blipFill>
        <p:spPr bwMode="auto">
          <a:xfrm>
            <a:off x="3131840" y="1268760"/>
            <a:ext cx="2304256" cy="1800200"/>
          </a:xfrm>
          <a:prstGeom prst="rect">
            <a:avLst/>
          </a:prstGeom>
          <a:noFill/>
          <a:ln w="9525">
            <a:noFill/>
            <a:miter lim="800000"/>
            <a:headEnd/>
            <a:tailEnd/>
          </a:ln>
        </p:spPr>
      </p:pic>
      <p:pic>
        <p:nvPicPr>
          <p:cNvPr id="5" name="Рисунок 4" descr="https://avatars.mds.yandex.net/get-pdb/1981950/d1b60e1e-a965-4e36-b2de-c0a2d300e74c/s1200?webp=false"/>
          <p:cNvPicPr/>
          <p:nvPr/>
        </p:nvPicPr>
        <p:blipFill>
          <a:blip r:embed="rId4" cstate="print"/>
          <a:srcRect l="6890" t="19415" r="4020"/>
          <a:stretch>
            <a:fillRect/>
          </a:stretch>
        </p:blipFill>
        <p:spPr bwMode="auto">
          <a:xfrm>
            <a:off x="5796136" y="1268760"/>
            <a:ext cx="2736304" cy="1728192"/>
          </a:xfrm>
          <a:prstGeom prst="rect">
            <a:avLst/>
          </a:prstGeom>
          <a:noFill/>
          <a:ln w="9525">
            <a:noFill/>
            <a:miter lim="800000"/>
            <a:headEnd/>
            <a:tailEnd/>
          </a:ln>
        </p:spPr>
      </p:pic>
      <p:sp>
        <p:nvSpPr>
          <p:cNvPr id="32769" name="Rectangle 1"/>
          <p:cNvSpPr>
            <a:spLocks noChangeArrowheads="1"/>
          </p:cNvSpPr>
          <p:nvPr/>
        </p:nvSpPr>
        <p:spPr bwMode="auto">
          <a:xfrm>
            <a:off x="395536" y="3150836"/>
            <a:ext cx="8424936" cy="2262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5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a:t>
            </a:r>
            <a:r>
              <a:rPr kumimoji="0" lang="ru-RU" sz="15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a:t>
            </a:r>
            <a:r>
              <a:rPr kumimoji="0" lang="ru-RU" sz="15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животные (кроме свиней) и птица;</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рыбопосадочный материал;</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спец. инвентарь, материалы и оборудование, средства автоматизации- для производства с/</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продукции (кроме свиноводческой) (</a:t>
            </a:r>
            <a:r>
              <a:rPr lang="ru-RU" sz="1400" b="1" dirty="0" smtClean="0">
                <a:solidFill>
                  <a:schemeClr val="tx2"/>
                </a:solidFill>
                <a:latin typeface="Times New Roman" pitchFamily="18" charset="0"/>
                <a:ea typeface="Times New Roman" pitchFamily="18" charset="0"/>
                <a:cs typeface="Times New Roman" pitchFamily="18" charset="0"/>
              </a:rPr>
              <a:t>Список утвержден</a:t>
            </a:r>
            <a:r>
              <a:rPr kumimoji="0" lang="ru-RU" sz="14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распоряжением Минсельхозпрод КО от 20.06.2019 № 54);</a:t>
            </a:r>
            <a:r>
              <a:rPr lang="ru-RU" sz="1400" b="1" dirty="0" smtClean="0">
                <a:solidFill>
                  <a:schemeClr val="tx2"/>
                </a:solidFill>
                <a:latin typeface="Times New Roman" pitchFamily="18" charset="0"/>
                <a:ea typeface="Times New Roman" pitchFamily="18" charset="0"/>
                <a:cs typeface="Times New Roman" pitchFamily="18" charset="0"/>
              </a:rPr>
              <a:t> </a:t>
            </a:r>
            <a:endParaRPr kumimoji="0" lang="ru-RU" sz="1400" b="1" i="0" u="none" strike="noStrike" cap="none" normalizeH="0" baseline="0" dirty="0" smtClean="0">
              <a:ln>
                <a:noFill/>
              </a:ln>
              <a:solidFill>
                <a:schemeClr val="tx2"/>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спец. инвентарь, материалы и оборудование, средства автоматизации – для промышленного производства овощей в защищенном грунте, в т.ч. мини теплицы до 1га</a:t>
            </a:r>
            <a:r>
              <a:rPr lang="ru-RU" sz="1400" b="1" dirty="0" smtClean="0">
                <a:latin typeface="Times New Roman" pitchFamily="18" charset="0"/>
                <a:ea typeface="Times New Roman" pitchFamily="18" charset="0"/>
                <a:cs typeface="Times New Roman" pitchFamily="18" charset="0"/>
              </a:rPr>
              <a:t> (</a:t>
            </a:r>
            <a:r>
              <a:rPr lang="ru-RU" sz="1400" b="1" dirty="0" smtClean="0">
                <a:solidFill>
                  <a:schemeClr val="tx2"/>
                </a:solidFill>
                <a:latin typeface="Times New Roman" pitchFamily="18" charset="0"/>
                <a:ea typeface="Times New Roman" pitchFamily="18" charset="0"/>
                <a:cs typeface="Times New Roman" pitchFamily="18" charset="0"/>
              </a:rPr>
              <a:t>Список утв. распоряжением Минсельхозпрод КО от 20.06.2019 № 54)</a:t>
            </a:r>
            <a:r>
              <a:rPr kumimoji="0" lang="ru-RU" sz="14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endParaRPr kumimoji="0" lang="ru-RU" sz="1400" b="1"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посадочный материал для закладки многолетних насаждений;</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племенная продукция (материал),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кроме свиней.</a:t>
            </a:r>
            <a:endParaRPr kumimoji="0" lang="ru-RU" sz="1400" b="1" i="0" u="none" strike="noStrike" cap="none" normalizeH="0" baseline="0" dirty="0" smtClean="0">
              <a:ln>
                <a:noFill/>
              </a:ln>
              <a:effectLst/>
              <a:latin typeface="Times New Roman" pitchFamily="18" charset="0"/>
              <a:cs typeface="Times New Roman" pitchFamily="18" charset="0"/>
            </a:endParaRPr>
          </a:p>
        </p:txBody>
      </p:sp>
      <p:sp>
        <p:nvSpPr>
          <p:cNvPr id="7" name="TextBox 6"/>
          <p:cNvSpPr txBox="1"/>
          <p:nvPr/>
        </p:nvSpPr>
        <p:spPr>
          <a:xfrm>
            <a:off x="1979712" y="5517232"/>
            <a:ext cx="184731" cy="369332"/>
          </a:xfrm>
          <a:prstGeom prst="rect">
            <a:avLst/>
          </a:prstGeom>
          <a:noFill/>
        </p:spPr>
        <p:txBody>
          <a:bodyPr wrap="none" rtlCol="0">
            <a:spAutoFit/>
          </a:bodyPr>
          <a:lstStyle/>
          <a:p>
            <a:endParaRPr lang="ru-RU" dirty="0"/>
          </a:p>
        </p:txBody>
      </p:sp>
      <p:sp>
        <p:nvSpPr>
          <p:cNvPr id="32770" name="Rectangle 2"/>
          <p:cNvSpPr>
            <a:spLocks noChangeArrowheads="1"/>
          </p:cNvSpPr>
          <p:nvPr/>
        </p:nvSpPr>
        <p:spPr bwMode="auto">
          <a:xfrm rot="10800000" flipV="1">
            <a:off x="-3" y="5616745"/>
            <a:ext cx="903649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Сумма субсидии</a:t>
            </a:r>
            <a:r>
              <a:rPr kumimoji="0" lang="ru-RU" b="1"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 50% стоимости приобретаемого кооперативом имущества, но не более 3 млн. рублей на один </a:t>
            </a:r>
            <a:r>
              <a:rPr kumimoji="0" lang="ru-RU" b="1" i="0" u="none" strike="noStrike" cap="none" normalizeH="0" baseline="0" dirty="0" err="1" smtClean="0">
                <a:ln>
                  <a:noFill/>
                </a:ln>
                <a:solidFill>
                  <a:srgbClr val="00B0F0"/>
                </a:solidFill>
                <a:effectLst/>
                <a:latin typeface="Times New Roman" pitchFamily="18" charset="0"/>
                <a:ea typeface="Calibri" pitchFamily="34" charset="0"/>
                <a:cs typeface="Times New Roman" pitchFamily="18" charset="0"/>
              </a:rPr>
              <a:t>СПоК</a:t>
            </a:r>
            <a:r>
              <a:rPr kumimoji="0" lang="ru-RU" b="1"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rgbClr val="FF0000"/>
              </a:solidFill>
              <a:effectLst/>
              <a:latin typeface="Arial" pitchFamily="34" charset="0"/>
            </a:endParaRPr>
          </a:p>
        </p:txBody>
      </p:sp>
      <p:sp>
        <p:nvSpPr>
          <p:cNvPr id="9" name="Номер слайда 8"/>
          <p:cNvSpPr>
            <a:spLocks noGrp="1"/>
          </p:cNvSpPr>
          <p:nvPr>
            <p:ph type="sldNum" sz="quarter" idx="12"/>
          </p:nvPr>
        </p:nvSpPr>
        <p:spPr/>
        <p:txBody>
          <a:bodyPr/>
          <a:lstStyle/>
          <a:p>
            <a:fld id="{03EF07A1-D9B2-4316-B4AE-5C9BF9D14C47}"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778098"/>
          </a:xfrm>
        </p:spPr>
        <p:txBody>
          <a:bodyPr>
            <a:normAutofit/>
          </a:bodyPr>
          <a:lstStyle/>
          <a:p>
            <a:r>
              <a:rPr lang="ru-RU" sz="2000" b="1" dirty="0" smtClean="0">
                <a:latin typeface="Times New Roman" pitchFamily="18" charset="0"/>
                <a:ea typeface="Times New Roman" pitchFamily="18" charset="0"/>
                <a:cs typeface="Times New Roman" pitchFamily="18" charset="0"/>
              </a:rPr>
              <a:t>Список спец. инвентаря, материалов и оборудования, средств автоматизации- для производства с/</a:t>
            </a:r>
            <a:r>
              <a:rPr lang="ru-RU" sz="2000" b="1" dirty="0" err="1" smtClean="0">
                <a:latin typeface="Times New Roman" pitchFamily="18" charset="0"/>
                <a:ea typeface="Times New Roman" pitchFamily="18" charset="0"/>
                <a:cs typeface="Times New Roman" pitchFamily="18" charset="0"/>
              </a:rPr>
              <a:t>х</a:t>
            </a:r>
            <a:r>
              <a:rPr lang="ru-RU" sz="2000" b="1" dirty="0" smtClean="0">
                <a:latin typeface="Times New Roman" pitchFamily="18" charset="0"/>
                <a:ea typeface="Times New Roman" pitchFamily="18" charset="0"/>
                <a:cs typeface="Times New Roman" pitchFamily="18" charset="0"/>
              </a:rPr>
              <a:t> продукции (кроме свиноводческой)</a:t>
            </a:r>
            <a:endParaRPr lang="ru-RU" sz="2000" dirty="0"/>
          </a:p>
        </p:txBody>
      </p:sp>
      <p:sp>
        <p:nvSpPr>
          <p:cNvPr id="3" name="Номер слайда 2"/>
          <p:cNvSpPr>
            <a:spLocks noGrp="1"/>
          </p:cNvSpPr>
          <p:nvPr>
            <p:ph type="sldNum" sz="quarter" idx="12"/>
          </p:nvPr>
        </p:nvSpPr>
        <p:spPr/>
        <p:txBody>
          <a:bodyPr/>
          <a:lstStyle/>
          <a:p>
            <a:fld id="{03EF07A1-D9B2-4316-B4AE-5C9BF9D14C47}" type="slidenum">
              <a:rPr lang="ru-RU" smtClean="0"/>
              <a:pPr/>
              <a:t>11</a:t>
            </a:fld>
            <a:endParaRPr lang="ru-RU"/>
          </a:p>
        </p:txBody>
      </p:sp>
      <p:sp>
        <p:nvSpPr>
          <p:cNvPr id="4" name="TextBox 3"/>
          <p:cNvSpPr txBox="1"/>
          <p:nvPr/>
        </p:nvSpPr>
        <p:spPr>
          <a:xfrm>
            <a:off x="323528" y="980728"/>
            <a:ext cx="8424937" cy="646331"/>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предусмотренные в соответствии с Общероссийским </a:t>
            </a:r>
            <a:r>
              <a:rPr lang="ru-RU" sz="1200" dirty="0" smtClean="0">
                <a:latin typeface="Times New Roman" pitchFamily="18" charset="0"/>
                <a:cs typeface="Times New Roman" pitchFamily="18" charset="0"/>
                <a:hlinkClick r:id="rId2"/>
              </a:rPr>
              <a:t>классификатором</a:t>
            </a:r>
            <a:r>
              <a:rPr lang="ru-RU" sz="1200" dirty="0" smtClean="0">
                <a:latin typeface="Times New Roman" pitchFamily="18" charset="0"/>
                <a:cs typeface="Times New Roman" pitchFamily="18" charset="0"/>
              </a:rPr>
              <a:t> продукции по видам экономической деятельности, утвержденным приказом Федерального агентства по техническому регулированию Министерства промышленности и торговли Российской Федерации от 31.01.2014 № 14-ст, определенные следующими кодами</a:t>
            </a:r>
            <a:endParaRPr lang="ru-RU" sz="1200" dirty="0">
              <a:latin typeface="Times New Roman" pitchFamily="18" charset="0"/>
              <a:cs typeface="Times New Roman" pitchFamily="18" charset="0"/>
            </a:endParaRPr>
          </a:p>
        </p:txBody>
      </p:sp>
      <p:sp>
        <p:nvSpPr>
          <p:cNvPr id="5" name="TextBox 4"/>
          <p:cNvSpPr txBox="1"/>
          <p:nvPr/>
        </p:nvSpPr>
        <p:spPr>
          <a:xfrm>
            <a:off x="611560" y="1700808"/>
            <a:ext cx="8136904" cy="4678204"/>
          </a:xfrm>
          <a:prstGeom prst="rect">
            <a:avLst/>
          </a:prstGeom>
          <a:noFill/>
        </p:spPr>
        <p:txBody>
          <a:bodyPr wrap="square" rtlCol="0">
            <a:spAutoFit/>
          </a:bodyPr>
          <a:lstStyle/>
          <a:p>
            <a:pPr marL="269875" indent="-269875"/>
            <a:r>
              <a:rPr lang="ru-RU" sz="1600" dirty="0" smtClean="0">
                <a:latin typeface="Times New Roman" pitchFamily="18" charset="0"/>
                <a:cs typeface="Times New Roman" pitchFamily="18" charset="0"/>
                <a:hlinkClick r:id="rId3"/>
              </a:rPr>
              <a:t>28.22.18.210</a:t>
            </a:r>
            <a:r>
              <a:rPr lang="ru-RU" sz="1600" dirty="0" smtClean="0">
                <a:latin typeface="Times New Roman" pitchFamily="18" charset="0"/>
                <a:cs typeface="Times New Roman" pitchFamily="18" charset="0"/>
              </a:rPr>
              <a:t> Устройства загрузочные, специально разработанные для использования в сельском хозяйстве, навесные для сельскохозяйственных тракторов;</a:t>
            </a:r>
          </a:p>
          <a:p>
            <a:r>
              <a:rPr lang="ru-RU" sz="1600" dirty="0" smtClean="0">
                <a:latin typeface="Times New Roman" pitchFamily="18" charset="0"/>
                <a:cs typeface="Times New Roman" pitchFamily="18" charset="0"/>
                <a:hlinkClick r:id="rId4"/>
              </a:rPr>
              <a:t>28.22.18.231</a:t>
            </a:r>
            <a:r>
              <a:rPr lang="ru-RU" sz="1600" dirty="0" smtClean="0">
                <a:latin typeface="Times New Roman" pitchFamily="18" charset="0"/>
                <a:cs typeface="Times New Roman" pitchFamily="18" charset="0"/>
              </a:rPr>
              <a:t> Загрузчики сельскохозяйственные;</a:t>
            </a:r>
          </a:p>
          <a:p>
            <a:r>
              <a:rPr lang="ru-RU" sz="1600" dirty="0" smtClean="0">
                <a:latin typeface="Times New Roman" pitchFamily="18" charset="0"/>
                <a:cs typeface="Times New Roman" pitchFamily="18" charset="0"/>
                <a:hlinkClick r:id="rId5"/>
              </a:rPr>
              <a:t>28.22.18.232</a:t>
            </a:r>
            <a:r>
              <a:rPr lang="ru-RU" sz="1600" dirty="0" smtClean="0">
                <a:latin typeface="Times New Roman" pitchFamily="18" charset="0"/>
                <a:cs typeface="Times New Roman" pitchFamily="18" charset="0"/>
              </a:rPr>
              <a:t> Разгрузчики сельскохозяйственные;</a:t>
            </a:r>
          </a:p>
          <a:p>
            <a:r>
              <a:rPr lang="ru-RU" sz="1600" dirty="0" smtClean="0">
                <a:latin typeface="Times New Roman" pitchFamily="18" charset="0"/>
                <a:cs typeface="Times New Roman" pitchFamily="18" charset="0"/>
                <a:hlinkClick r:id="rId6"/>
              </a:rPr>
              <a:t>28.22.18.241</a:t>
            </a:r>
            <a:r>
              <a:rPr lang="ru-RU" sz="1600" dirty="0" smtClean="0">
                <a:latin typeface="Times New Roman" pitchFamily="18" charset="0"/>
                <a:cs typeface="Times New Roman" pitchFamily="18" charset="0"/>
              </a:rPr>
              <a:t> Погрузчики для животноводческих ферм специальные;</a:t>
            </a:r>
          </a:p>
          <a:p>
            <a:r>
              <a:rPr lang="ru-RU" sz="1600" dirty="0" smtClean="0">
                <a:latin typeface="Times New Roman" pitchFamily="18" charset="0"/>
                <a:cs typeface="Times New Roman" pitchFamily="18" charset="0"/>
                <a:hlinkClick r:id="rId7"/>
              </a:rPr>
              <a:t>28.22.18.242</a:t>
            </a:r>
            <a:r>
              <a:rPr lang="ru-RU" sz="1600" dirty="0" smtClean="0">
                <a:latin typeface="Times New Roman" pitchFamily="18" charset="0"/>
                <a:cs typeface="Times New Roman" pitchFamily="18" charset="0"/>
              </a:rPr>
              <a:t> Погрузчики для животноводческих ферм грейферные;</a:t>
            </a:r>
          </a:p>
          <a:p>
            <a:r>
              <a:rPr lang="ru-RU" sz="1600" dirty="0" smtClean="0">
                <a:latin typeface="Times New Roman" pitchFamily="18" charset="0"/>
                <a:cs typeface="Times New Roman" pitchFamily="18" charset="0"/>
                <a:hlinkClick r:id="rId8"/>
              </a:rPr>
              <a:t>28.22.18.243</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Навозопогрузчики</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hlinkClick r:id="rId9"/>
              </a:rPr>
              <a:t>28.22.18.244</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Погрузчики-измельчители</a:t>
            </a:r>
            <a:r>
              <a:rPr lang="ru-RU" sz="1600" dirty="0" smtClean="0">
                <a:latin typeface="Times New Roman" pitchFamily="18" charset="0"/>
                <a:cs typeface="Times New Roman" pitchFamily="18" charset="0"/>
              </a:rPr>
              <a:t> силоса и грубых кормов;</a:t>
            </a:r>
          </a:p>
          <a:p>
            <a:r>
              <a:rPr lang="ru-RU" sz="1600" dirty="0" smtClean="0">
                <a:latin typeface="Times New Roman" pitchFamily="18" charset="0"/>
                <a:cs typeface="Times New Roman" pitchFamily="18" charset="0"/>
                <a:hlinkClick r:id="rId10"/>
              </a:rPr>
              <a:t>28.22.18.245</a:t>
            </a:r>
            <a:r>
              <a:rPr lang="ru-RU" sz="1600" dirty="0" smtClean="0">
                <a:latin typeface="Times New Roman" pitchFamily="18" charset="0"/>
                <a:cs typeface="Times New Roman" pitchFamily="18" charset="0"/>
              </a:rPr>
              <a:t> Стогометатели;</a:t>
            </a:r>
          </a:p>
          <a:p>
            <a:r>
              <a:rPr lang="ru-RU" sz="1600" dirty="0" smtClean="0">
                <a:latin typeface="Times New Roman" pitchFamily="18" charset="0"/>
                <a:cs typeface="Times New Roman" pitchFamily="18" charset="0"/>
                <a:hlinkClick r:id="rId11"/>
              </a:rPr>
              <a:t>28.22.18.246</a:t>
            </a:r>
            <a:r>
              <a:rPr lang="ru-RU" sz="1600" dirty="0" smtClean="0">
                <a:latin typeface="Times New Roman" pitchFamily="18" charset="0"/>
                <a:cs typeface="Times New Roman" pitchFamily="18" charset="0"/>
              </a:rPr>
              <a:t> Погрузчики универсальные сельскохозяйственного назначения;</a:t>
            </a:r>
          </a:p>
          <a:p>
            <a:r>
              <a:rPr lang="ru-RU" sz="1600" dirty="0" smtClean="0">
                <a:latin typeface="Times New Roman" pitchFamily="18" charset="0"/>
                <a:cs typeface="Times New Roman" pitchFamily="18" charset="0"/>
                <a:hlinkClick r:id="rId12"/>
              </a:rPr>
              <a:t>28.22.18.249</a:t>
            </a:r>
            <a:r>
              <a:rPr lang="ru-RU" sz="1600" dirty="0" smtClean="0">
                <a:latin typeface="Times New Roman" pitchFamily="18" charset="0"/>
                <a:cs typeface="Times New Roman" pitchFamily="18" charset="0"/>
              </a:rPr>
              <a:t> Погрузчики для животноводческих ферм прочие;</a:t>
            </a:r>
          </a:p>
          <a:p>
            <a:r>
              <a:rPr lang="ru-RU" sz="1600" dirty="0" smtClean="0">
                <a:latin typeface="Times New Roman" pitchFamily="18" charset="0"/>
                <a:cs typeface="Times New Roman" pitchFamily="18" charset="0"/>
                <a:hlinkClick r:id="rId13"/>
              </a:rPr>
              <a:t>28.22.18.251</a:t>
            </a:r>
            <a:r>
              <a:rPr lang="ru-RU" sz="1600" dirty="0" smtClean="0">
                <a:latin typeface="Times New Roman" pitchFamily="18" charset="0"/>
                <a:cs typeface="Times New Roman" pitchFamily="18" charset="0"/>
              </a:rPr>
              <a:t> Загрузчики для животноводческих ферм;</a:t>
            </a:r>
          </a:p>
          <a:p>
            <a:r>
              <a:rPr lang="ru-RU" sz="1600" dirty="0" smtClean="0">
                <a:latin typeface="Times New Roman" pitchFamily="18" charset="0"/>
                <a:cs typeface="Times New Roman" pitchFamily="18" charset="0"/>
                <a:hlinkClick r:id="rId14"/>
              </a:rPr>
              <a:t>28.22.18.252</a:t>
            </a:r>
            <a:r>
              <a:rPr lang="ru-RU" sz="1600" dirty="0" smtClean="0">
                <a:latin typeface="Times New Roman" pitchFamily="18" charset="0"/>
                <a:cs typeface="Times New Roman" pitchFamily="18" charset="0"/>
              </a:rPr>
              <a:t> Разгрузчики для животноводческих ферм;</a:t>
            </a:r>
          </a:p>
          <a:p>
            <a:r>
              <a:rPr lang="ru-RU" sz="1600" dirty="0" smtClean="0">
                <a:latin typeface="Times New Roman" pitchFamily="18" charset="0"/>
                <a:cs typeface="Times New Roman" pitchFamily="18" charset="0"/>
                <a:hlinkClick r:id="rId15"/>
              </a:rPr>
              <a:t>28.22.18.253</a:t>
            </a:r>
            <a:r>
              <a:rPr lang="ru-RU" sz="1600" dirty="0" smtClean="0">
                <a:latin typeface="Times New Roman" pitchFamily="18" charset="0"/>
                <a:cs typeface="Times New Roman" pitchFamily="18" charset="0"/>
              </a:rPr>
              <a:t> Загрузчики сухих и влажных кормов;</a:t>
            </a:r>
          </a:p>
          <a:p>
            <a:r>
              <a:rPr lang="ru-RU" sz="1600" dirty="0" smtClean="0">
                <a:latin typeface="Times New Roman" pitchFamily="18" charset="0"/>
                <a:cs typeface="Times New Roman" pitchFamily="18" charset="0"/>
                <a:hlinkClick r:id="rId16"/>
              </a:rPr>
              <a:t>28.22.18.254</a:t>
            </a:r>
            <a:r>
              <a:rPr lang="ru-RU" sz="1600" dirty="0" smtClean="0">
                <a:latin typeface="Times New Roman" pitchFamily="18" charset="0"/>
                <a:cs typeface="Times New Roman" pitchFamily="18" charset="0"/>
              </a:rPr>
              <a:t> Фуражиры;</a:t>
            </a:r>
          </a:p>
          <a:p>
            <a:r>
              <a:rPr lang="ru-RU" sz="1600" dirty="0" smtClean="0">
                <a:latin typeface="Times New Roman" pitchFamily="18" charset="0"/>
                <a:cs typeface="Times New Roman" pitchFamily="18" charset="0"/>
                <a:hlinkClick r:id="rId17"/>
              </a:rPr>
              <a:t>28.22.18.255</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Скирдорезы</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hlinkClick r:id="rId18"/>
              </a:rPr>
              <a:t>28.30.82.110</a:t>
            </a:r>
            <a:r>
              <a:rPr lang="ru-RU" sz="1600" dirty="0" smtClean="0">
                <a:latin typeface="Times New Roman" pitchFamily="18" charset="0"/>
                <a:cs typeface="Times New Roman" pitchFamily="18" charset="0"/>
              </a:rPr>
              <a:t> Установки доильные;</a:t>
            </a:r>
          </a:p>
          <a:p>
            <a:r>
              <a:rPr lang="ru-RU" sz="1600" dirty="0" smtClean="0">
                <a:latin typeface="Times New Roman" pitchFamily="18" charset="0"/>
                <a:cs typeface="Times New Roman" pitchFamily="18" charset="0"/>
                <a:hlinkClick r:id="rId19"/>
              </a:rPr>
              <a:t>28.30.82.120</a:t>
            </a:r>
            <a:r>
              <a:rPr lang="ru-RU" sz="1600" dirty="0" smtClean="0">
                <a:latin typeface="Times New Roman" pitchFamily="18" charset="0"/>
                <a:cs typeface="Times New Roman" pitchFamily="18" charset="0"/>
              </a:rPr>
              <a:t> Аппараты доильные;</a:t>
            </a:r>
          </a:p>
          <a:p>
            <a:endParaRPr lang="ru-RU"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143000"/>
          </a:xfrm>
        </p:spPr>
        <p:txBody>
          <a:bodyPr>
            <a:normAutofit/>
          </a:bodyPr>
          <a:lstStyle/>
          <a:p>
            <a:pPr algn="just"/>
            <a:r>
              <a:rPr lang="ru-RU" sz="2000" b="1" dirty="0" smtClean="0">
                <a:latin typeface="Times New Roman" pitchFamily="18" charset="0"/>
                <a:ea typeface="Times New Roman" pitchFamily="18" charset="0"/>
                <a:cs typeface="Times New Roman" pitchFamily="18" charset="0"/>
              </a:rPr>
              <a:t>Список спец. инвентаря, материалов и оборудования, средств автоматизации- для производства с/</a:t>
            </a:r>
            <a:r>
              <a:rPr lang="ru-RU" sz="2000" b="1" dirty="0" err="1" smtClean="0">
                <a:latin typeface="Times New Roman" pitchFamily="18" charset="0"/>
                <a:ea typeface="Times New Roman" pitchFamily="18" charset="0"/>
                <a:cs typeface="Times New Roman" pitchFamily="18" charset="0"/>
              </a:rPr>
              <a:t>х</a:t>
            </a:r>
            <a:r>
              <a:rPr lang="ru-RU" sz="2000" b="1" dirty="0" smtClean="0">
                <a:latin typeface="Times New Roman" pitchFamily="18" charset="0"/>
                <a:ea typeface="Times New Roman" pitchFamily="18" charset="0"/>
                <a:cs typeface="Times New Roman" pitchFamily="18" charset="0"/>
              </a:rPr>
              <a:t> продукции (кроме свиноводческой)</a:t>
            </a:r>
            <a:endParaRPr lang="ru-RU" sz="2000" dirty="0"/>
          </a:p>
        </p:txBody>
      </p:sp>
      <p:sp>
        <p:nvSpPr>
          <p:cNvPr id="3" name="Номер слайда 2"/>
          <p:cNvSpPr>
            <a:spLocks noGrp="1"/>
          </p:cNvSpPr>
          <p:nvPr>
            <p:ph type="sldNum" sz="quarter" idx="12"/>
          </p:nvPr>
        </p:nvSpPr>
        <p:spPr/>
        <p:txBody>
          <a:bodyPr/>
          <a:lstStyle/>
          <a:p>
            <a:fld id="{03EF07A1-D9B2-4316-B4AE-5C9BF9D14C47}" type="slidenum">
              <a:rPr lang="ru-RU" smtClean="0"/>
              <a:pPr/>
              <a:t>12</a:t>
            </a:fld>
            <a:endParaRPr lang="ru-RU"/>
          </a:p>
        </p:txBody>
      </p:sp>
      <p:sp>
        <p:nvSpPr>
          <p:cNvPr id="4" name="Прямоугольник 3"/>
          <p:cNvSpPr/>
          <p:nvPr/>
        </p:nvSpPr>
        <p:spPr>
          <a:xfrm>
            <a:off x="395536" y="1556792"/>
            <a:ext cx="8496944" cy="1077218"/>
          </a:xfrm>
          <a:prstGeom prst="rect">
            <a:avLst/>
          </a:prstGeom>
        </p:spPr>
        <p:txBody>
          <a:bodyPr wrap="square">
            <a:spAutoFit/>
          </a:bodyPr>
          <a:lstStyle/>
          <a:p>
            <a:pPr algn="just"/>
            <a:r>
              <a:rPr lang="ru-RU" sz="1600" dirty="0" smtClean="0">
                <a:latin typeface="Times New Roman" pitchFamily="18" charset="0"/>
                <a:cs typeface="Times New Roman" pitchFamily="18" charset="0"/>
              </a:rPr>
              <a:t>предусмотренные в соответствии с Общероссийским </a:t>
            </a:r>
            <a:r>
              <a:rPr lang="ru-RU" sz="1600" dirty="0" smtClean="0">
                <a:latin typeface="Times New Roman" pitchFamily="18" charset="0"/>
                <a:cs typeface="Times New Roman" pitchFamily="18" charset="0"/>
                <a:hlinkClick r:id="rId2"/>
              </a:rPr>
              <a:t>классификатором</a:t>
            </a:r>
            <a:r>
              <a:rPr lang="ru-RU" sz="1600" dirty="0" smtClean="0">
                <a:latin typeface="Times New Roman" pitchFamily="18" charset="0"/>
                <a:cs typeface="Times New Roman" pitchFamily="18" charset="0"/>
              </a:rPr>
              <a:t> продукции по видам экономической деятельности, утвержденным приказом Федерального агентства по техническому регулированию Министерства промышленности и торговли Российской Федерации от 31.01.2014 № 14-ст, определенные следующими кодами</a:t>
            </a:r>
            <a:endParaRPr lang="ru-RU" sz="1600" dirty="0">
              <a:latin typeface="Times New Roman" pitchFamily="18" charset="0"/>
              <a:cs typeface="Times New Roman" pitchFamily="18" charset="0"/>
            </a:endParaRPr>
          </a:p>
        </p:txBody>
      </p:sp>
      <p:sp>
        <p:nvSpPr>
          <p:cNvPr id="5" name="Прямоугольник 4"/>
          <p:cNvSpPr/>
          <p:nvPr/>
        </p:nvSpPr>
        <p:spPr>
          <a:xfrm>
            <a:off x="539552" y="2780928"/>
            <a:ext cx="8280920" cy="4031873"/>
          </a:xfrm>
          <a:prstGeom prst="rect">
            <a:avLst/>
          </a:prstGeom>
        </p:spPr>
        <p:txBody>
          <a:bodyPr wrap="square">
            <a:spAutoFit/>
          </a:bodyPr>
          <a:lstStyle/>
          <a:p>
            <a:r>
              <a:rPr lang="ru-RU" sz="1600" dirty="0" smtClean="0">
                <a:latin typeface="Times New Roman" pitchFamily="18" charset="0"/>
                <a:cs typeface="Times New Roman" pitchFamily="18" charset="0"/>
                <a:hlinkClick r:id="rId3"/>
              </a:rPr>
              <a:t>28.30.83.110</a:t>
            </a:r>
            <a:r>
              <a:rPr lang="ru-RU" sz="1600" dirty="0" smtClean="0">
                <a:latin typeface="Times New Roman" pitchFamily="18" charset="0"/>
                <a:cs typeface="Times New Roman" pitchFamily="18" charset="0"/>
              </a:rPr>
              <a:t> Дробилки для кормов;</a:t>
            </a:r>
          </a:p>
          <a:p>
            <a:r>
              <a:rPr lang="ru-RU" sz="1600" dirty="0" smtClean="0">
                <a:latin typeface="Times New Roman" pitchFamily="18" charset="0"/>
                <a:cs typeface="Times New Roman" pitchFamily="18" charset="0"/>
                <a:hlinkClick r:id="rId4"/>
              </a:rPr>
              <a:t>28.30.83.120</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Измельчители</a:t>
            </a:r>
            <a:r>
              <a:rPr lang="ru-RU" sz="1600" dirty="0" smtClean="0">
                <a:latin typeface="Times New Roman" pitchFamily="18" charset="0"/>
                <a:cs typeface="Times New Roman" pitchFamily="18" charset="0"/>
              </a:rPr>
              <a:t> грубых и сочных кормов;</a:t>
            </a:r>
          </a:p>
          <a:p>
            <a:r>
              <a:rPr lang="ru-RU" sz="1600" dirty="0" smtClean="0">
                <a:latin typeface="Times New Roman" pitchFamily="18" charset="0"/>
                <a:cs typeface="Times New Roman" pitchFamily="18" charset="0"/>
                <a:hlinkClick r:id="rId5"/>
              </a:rPr>
              <a:t>28.30.83.130</a:t>
            </a:r>
            <a:r>
              <a:rPr lang="ru-RU" sz="1600" dirty="0" smtClean="0">
                <a:latin typeface="Times New Roman" pitchFamily="18" charset="0"/>
                <a:cs typeface="Times New Roman" pitchFamily="18" charset="0"/>
              </a:rPr>
              <a:t> Овощетерки, </a:t>
            </a:r>
            <a:r>
              <a:rPr lang="ru-RU" sz="1600" dirty="0" err="1" smtClean="0">
                <a:latin typeface="Times New Roman" pitchFamily="18" charset="0"/>
                <a:cs typeface="Times New Roman" pitchFamily="18" charset="0"/>
              </a:rPr>
              <a:t>пастоизготовители</a:t>
            </a:r>
            <a:r>
              <a:rPr lang="ru-RU" sz="1600" dirty="0" smtClean="0">
                <a:latin typeface="Times New Roman" pitchFamily="18" charset="0"/>
                <a:cs typeface="Times New Roman" pitchFamily="18" charset="0"/>
              </a:rPr>
              <a:t> и мялки;</a:t>
            </a:r>
          </a:p>
          <a:p>
            <a:r>
              <a:rPr lang="ru-RU" sz="1600" dirty="0" smtClean="0">
                <a:latin typeface="Times New Roman" pitchFamily="18" charset="0"/>
                <a:cs typeface="Times New Roman" pitchFamily="18" charset="0"/>
                <a:hlinkClick r:id="rId6"/>
              </a:rPr>
              <a:t>28.30.83.140</a:t>
            </a:r>
            <a:r>
              <a:rPr lang="ru-RU" sz="1600" dirty="0" smtClean="0">
                <a:latin typeface="Times New Roman" pitchFamily="18" charset="0"/>
                <a:cs typeface="Times New Roman" pitchFamily="18" charset="0"/>
              </a:rPr>
              <a:t> Смесители кормов;</a:t>
            </a:r>
          </a:p>
          <a:p>
            <a:r>
              <a:rPr lang="ru-RU" sz="1600" dirty="0" smtClean="0">
                <a:latin typeface="Times New Roman" pitchFamily="18" charset="0"/>
                <a:cs typeface="Times New Roman" pitchFamily="18" charset="0"/>
                <a:hlinkClick r:id="rId7"/>
              </a:rPr>
              <a:t>28.30.83.150</a:t>
            </a:r>
            <a:r>
              <a:rPr lang="ru-RU" sz="1600" dirty="0" smtClean="0">
                <a:latin typeface="Times New Roman" pitchFamily="18" charset="0"/>
                <a:cs typeface="Times New Roman" pitchFamily="18" charset="0"/>
              </a:rPr>
              <a:t> Запарники-смесители;</a:t>
            </a:r>
          </a:p>
          <a:p>
            <a:r>
              <a:rPr lang="ru-RU" sz="1600" dirty="0" smtClean="0">
                <a:latin typeface="Times New Roman" pitchFamily="18" charset="0"/>
                <a:cs typeface="Times New Roman" pitchFamily="18" charset="0"/>
                <a:hlinkClick r:id="rId8"/>
              </a:rPr>
              <a:t>28.30.83.160</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Котлы-парообразователи</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hlinkClick r:id="rId9"/>
              </a:rPr>
              <a:t>28.30.83.170</a:t>
            </a:r>
            <a:r>
              <a:rPr lang="ru-RU" sz="1600" dirty="0" smtClean="0">
                <a:latin typeface="Times New Roman" pitchFamily="18" charset="0"/>
                <a:cs typeface="Times New Roman" pitchFamily="18" charset="0"/>
              </a:rPr>
              <a:t> Котлы варочные;</a:t>
            </a:r>
          </a:p>
          <a:p>
            <a:r>
              <a:rPr lang="ru-RU" sz="1600" dirty="0" smtClean="0">
                <a:latin typeface="Times New Roman" pitchFamily="18" charset="0"/>
                <a:cs typeface="Times New Roman" pitchFamily="18" charset="0"/>
                <a:hlinkClick r:id="rId10"/>
              </a:rPr>
              <a:t>28.30.83.180</a:t>
            </a:r>
            <a:r>
              <a:rPr lang="ru-RU" sz="1600" dirty="0" smtClean="0">
                <a:latin typeface="Times New Roman" pitchFamily="18" charset="0"/>
                <a:cs typeface="Times New Roman" pitchFamily="18" charset="0"/>
              </a:rPr>
              <a:t> Мойки и мойки-корнерезки;</a:t>
            </a:r>
          </a:p>
          <a:p>
            <a:r>
              <a:rPr lang="ru-RU" sz="1600" dirty="0" smtClean="0">
                <a:latin typeface="Times New Roman" pitchFamily="18" charset="0"/>
                <a:cs typeface="Times New Roman" pitchFamily="18" charset="0"/>
                <a:hlinkClick r:id="rId11"/>
              </a:rPr>
              <a:t>28.30.83.190</a:t>
            </a:r>
            <a:r>
              <a:rPr lang="ru-RU" sz="1600" dirty="0" smtClean="0">
                <a:latin typeface="Times New Roman" pitchFamily="18" charset="0"/>
                <a:cs typeface="Times New Roman" pitchFamily="18" charset="0"/>
              </a:rPr>
              <a:t> Оборудование подогрева молока, обрата и оборудование для молока прочее;</a:t>
            </a:r>
          </a:p>
          <a:p>
            <a:r>
              <a:rPr lang="ru-RU" sz="1600" dirty="0" smtClean="0">
                <a:latin typeface="Times New Roman" pitchFamily="18" charset="0"/>
                <a:cs typeface="Times New Roman" pitchFamily="18" charset="0"/>
                <a:hlinkClick r:id="rId12"/>
              </a:rPr>
              <a:t>28.30.84.110</a:t>
            </a:r>
            <a:r>
              <a:rPr lang="ru-RU" sz="1600" dirty="0" smtClean="0">
                <a:latin typeface="Times New Roman" pitchFamily="18" charset="0"/>
                <a:cs typeface="Times New Roman" pitchFamily="18" charset="0"/>
              </a:rPr>
              <a:t> Инкубаторы птицеводческие;</a:t>
            </a:r>
          </a:p>
          <a:p>
            <a:r>
              <a:rPr lang="ru-RU" sz="1600" dirty="0" smtClean="0">
                <a:latin typeface="Times New Roman" pitchFamily="18" charset="0"/>
                <a:cs typeface="Times New Roman" pitchFamily="18" charset="0"/>
                <a:hlinkClick r:id="rId13"/>
              </a:rPr>
              <a:t>28.30.84.120</a:t>
            </a:r>
            <a:r>
              <a:rPr lang="ru-RU" sz="1600" dirty="0" smtClean="0">
                <a:latin typeface="Times New Roman" pitchFamily="18" charset="0"/>
                <a:cs typeface="Times New Roman" pitchFamily="18" charset="0"/>
              </a:rPr>
              <a:t> Брудеры птицеводческие;</a:t>
            </a:r>
          </a:p>
          <a:p>
            <a:r>
              <a:rPr lang="ru-RU" sz="1600" dirty="0" smtClean="0">
                <a:latin typeface="Times New Roman" pitchFamily="18" charset="0"/>
                <a:cs typeface="Times New Roman" pitchFamily="18" charset="0"/>
                <a:hlinkClick r:id="rId14"/>
              </a:rPr>
              <a:t>28.30.85.000</a:t>
            </a:r>
            <a:r>
              <a:rPr lang="ru-RU" sz="1600" dirty="0" smtClean="0">
                <a:latin typeface="Times New Roman" pitchFamily="18" charset="0"/>
                <a:cs typeface="Times New Roman" pitchFamily="18" charset="0"/>
              </a:rPr>
              <a:t> Машины и оборудование для содержания птицы;</a:t>
            </a:r>
          </a:p>
          <a:p>
            <a:r>
              <a:rPr lang="ru-RU" sz="1600" dirty="0" smtClean="0">
                <a:latin typeface="Times New Roman" pitchFamily="18" charset="0"/>
                <a:cs typeface="Times New Roman" pitchFamily="18" charset="0"/>
                <a:hlinkClick r:id="rId15"/>
              </a:rPr>
              <a:t>28.30.86.110</a:t>
            </a:r>
            <a:r>
              <a:rPr lang="ru-RU" sz="1600" dirty="0" smtClean="0">
                <a:latin typeface="Times New Roman" pitchFamily="18" charset="0"/>
                <a:cs typeface="Times New Roman" pitchFamily="18" charset="0"/>
              </a:rPr>
              <a:t> Оборудование для сельского хозяйства, не включенное в другие группировки;</a:t>
            </a:r>
          </a:p>
          <a:p>
            <a:r>
              <a:rPr lang="ru-RU" sz="1600" dirty="0" smtClean="0">
                <a:latin typeface="Times New Roman" pitchFamily="18" charset="0"/>
                <a:cs typeface="Times New Roman" pitchFamily="18" charset="0"/>
                <a:hlinkClick r:id="rId16"/>
              </a:rPr>
              <a:t>28.30.86.120</a:t>
            </a:r>
            <a:r>
              <a:rPr lang="ru-RU" sz="1600" dirty="0" smtClean="0">
                <a:latin typeface="Times New Roman" pitchFamily="18" charset="0"/>
                <a:cs typeface="Times New Roman" pitchFamily="18" charset="0"/>
              </a:rPr>
              <a:t> Оборудование для садоводства, не включенное в другие группировки;</a:t>
            </a:r>
          </a:p>
          <a:p>
            <a:r>
              <a:rPr lang="ru-RU" sz="1600" dirty="0" smtClean="0">
                <a:latin typeface="Times New Roman" pitchFamily="18" charset="0"/>
                <a:cs typeface="Times New Roman" pitchFamily="18" charset="0"/>
                <a:hlinkClick r:id="rId17"/>
              </a:rPr>
              <a:t>28.30.86.140</a:t>
            </a:r>
            <a:r>
              <a:rPr lang="ru-RU" sz="1600" dirty="0" smtClean="0">
                <a:latin typeface="Times New Roman" pitchFamily="18" charset="0"/>
                <a:cs typeface="Times New Roman" pitchFamily="18" charset="0"/>
              </a:rPr>
              <a:t> Оборудование для птицеводства, не включенное в другие группировки;</a:t>
            </a:r>
          </a:p>
          <a:p>
            <a:r>
              <a:rPr lang="ru-RU" sz="1600" dirty="0" smtClean="0">
                <a:latin typeface="Times New Roman" pitchFamily="18" charset="0"/>
                <a:cs typeface="Times New Roman" pitchFamily="18" charset="0"/>
                <a:hlinkClick r:id="rId18"/>
              </a:rPr>
              <a:t>28.30.86.150</a:t>
            </a:r>
            <a:r>
              <a:rPr lang="ru-RU" sz="1600" dirty="0" smtClean="0">
                <a:latin typeface="Times New Roman" pitchFamily="18" charset="0"/>
                <a:cs typeface="Times New Roman" pitchFamily="18" charset="0"/>
              </a:rPr>
              <a:t> Оборудование для пчеловодства, не включенное в другие группировки.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latin typeface="Times New Roman" pitchFamily="18" charset="0"/>
                <a:ea typeface="Times New Roman" pitchFamily="18" charset="0"/>
                <a:cs typeface="Times New Roman" pitchFamily="18" charset="0"/>
              </a:rPr>
              <a:t>СПИСОК спец. инвентаря, материалы и оборудование, средства автоматизации – для промышленного производства овощей в защищенном грунте</a:t>
            </a:r>
            <a:endParaRPr lang="ru-RU" sz="2000" dirty="0"/>
          </a:p>
        </p:txBody>
      </p:sp>
      <p:sp>
        <p:nvSpPr>
          <p:cNvPr id="3" name="Номер слайда 2"/>
          <p:cNvSpPr>
            <a:spLocks noGrp="1"/>
          </p:cNvSpPr>
          <p:nvPr>
            <p:ph type="sldNum" sz="quarter" idx="12"/>
          </p:nvPr>
        </p:nvSpPr>
        <p:spPr/>
        <p:txBody>
          <a:bodyPr/>
          <a:lstStyle/>
          <a:p>
            <a:fld id="{03EF07A1-D9B2-4316-B4AE-5C9BF9D14C47}" type="slidenum">
              <a:rPr lang="ru-RU" smtClean="0"/>
              <a:pPr/>
              <a:t>13</a:t>
            </a:fld>
            <a:endParaRPr lang="ru-RU"/>
          </a:p>
        </p:txBody>
      </p:sp>
      <p:sp>
        <p:nvSpPr>
          <p:cNvPr id="4" name="TextBox 3"/>
          <p:cNvSpPr txBox="1"/>
          <p:nvPr/>
        </p:nvSpPr>
        <p:spPr>
          <a:xfrm>
            <a:off x="323528" y="1484784"/>
            <a:ext cx="8640960" cy="3016210"/>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в соответствии с Общероссийским </a:t>
            </a:r>
            <a:r>
              <a:rPr lang="ru-RU" sz="1600" dirty="0" smtClean="0">
                <a:latin typeface="Times New Roman" pitchFamily="18" charset="0"/>
                <a:cs typeface="Times New Roman" pitchFamily="18" charset="0"/>
                <a:hlinkClick r:id="rId2"/>
              </a:rPr>
              <a:t>классификатором</a:t>
            </a:r>
            <a:r>
              <a:rPr lang="ru-RU" sz="1600" dirty="0" smtClean="0">
                <a:latin typeface="Times New Roman" pitchFamily="18" charset="0"/>
                <a:cs typeface="Times New Roman" pitchFamily="18" charset="0"/>
              </a:rPr>
              <a:t> продукции по видам экономической деятельности, утвержденным приказом Федерального агентства по техническому регулированию Министерства промышленности и торговли Российской Федерации от 31.01.2014 № 14-ст, определенные следующими кодами:</a:t>
            </a:r>
          </a:p>
          <a:p>
            <a:endParaRPr lang="ru-RU" dirty="0" smtClean="0">
              <a:latin typeface="Times New Roman" pitchFamily="18" charset="0"/>
              <a:cs typeface="Times New Roman" pitchFamily="18" charset="0"/>
              <a:hlinkClick r:id="rId3"/>
            </a:endParaRPr>
          </a:p>
          <a:p>
            <a:endParaRPr lang="ru-RU" dirty="0" smtClean="0">
              <a:latin typeface="Times New Roman" pitchFamily="18" charset="0"/>
              <a:cs typeface="Times New Roman" pitchFamily="18" charset="0"/>
              <a:hlinkClick r:id="rId3"/>
            </a:endParaRPr>
          </a:p>
          <a:p>
            <a:r>
              <a:rPr lang="ru-RU" dirty="0" smtClean="0">
                <a:latin typeface="Times New Roman" pitchFamily="18" charset="0"/>
                <a:cs typeface="Times New Roman" pitchFamily="18" charset="0"/>
                <a:hlinkClick r:id="rId3"/>
              </a:rPr>
              <a:t>28.18.231</a:t>
            </a:r>
            <a:r>
              <a:rPr lang="ru-RU" dirty="0" smtClean="0">
                <a:latin typeface="Times New Roman" pitchFamily="18" charset="0"/>
                <a:cs typeface="Times New Roman" pitchFamily="18" charset="0"/>
              </a:rPr>
              <a:t> Загрузчики сельскохозяйственные;</a:t>
            </a:r>
          </a:p>
          <a:p>
            <a:r>
              <a:rPr lang="ru-RU" dirty="0" smtClean="0">
                <a:latin typeface="Times New Roman" pitchFamily="18" charset="0"/>
                <a:cs typeface="Times New Roman" pitchFamily="18" charset="0"/>
                <a:hlinkClick r:id="rId4"/>
              </a:rPr>
              <a:t>28.18.232</a:t>
            </a:r>
            <a:r>
              <a:rPr lang="ru-RU" dirty="0" smtClean="0">
                <a:latin typeface="Times New Roman" pitchFamily="18" charset="0"/>
                <a:cs typeface="Times New Roman" pitchFamily="18" charset="0"/>
              </a:rPr>
              <a:t> Разгрузчики сельскохозяйственные;</a:t>
            </a:r>
          </a:p>
          <a:p>
            <a:r>
              <a:rPr lang="ru-RU" dirty="0" smtClean="0">
                <a:latin typeface="Times New Roman" pitchFamily="18" charset="0"/>
                <a:cs typeface="Times New Roman" pitchFamily="18" charset="0"/>
                <a:hlinkClick r:id="rId5"/>
              </a:rPr>
              <a:t>28.30.86.110</a:t>
            </a:r>
            <a:r>
              <a:rPr lang="ru-RU" dirty="0" smtClean="0">
                <a:latin typeface="Times New Roman" pitchFamily="18" charset="0"/>
                <a:cs typeface="Times New Roman" pitchFamily="18" charset="0"/>
              </a:rPr>
              <a:t> Оборудование для сельского хозяйства, не включенное в другие группировки.</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7"/>
            <a:ext cx="7560840" cy="1015663"/>
          </a:xfrm>
          <a:prstGeom prst="rect">
            <a:avLst/>
          </a:prstGeom>
        </p:spPr>
        <p:txBody>
          <a:bodyPr wrap="square">
            <a:spAutoFit/>
          </a:bodyPr>
          <a:lstStyle/>
          <a:p>
            <a:pPr algn="ctr"/>
            <a:r>
              <a:rPr lang="ru-RU" sz="3000" b="1" dirty="0" smtClean="0">
                <a:latin typeface="Times New Roman" pitchFamily="18" charset="0"/>
                <a:cs typeface="Times New Roman" pitchFamily="18" charset="0"/>
              </a:rPr>
              <a:t>Необходимые требования для получения субсидии</a:t>
            </a:r>
            <a:endParaRPr lang="ru-RU" sz="3000" dirty="0"/>
          </a:p>
        </p:txBody>
      </p:sp>
      <p:pic>
        <p:nvPicPr>
          <p:cNvPr id="3" name="Рисунок 2" descr="https://cstor.nn2.ru/forum/data/forum/images/2019-04/229250258-esclamativo.jpg"/>
          <p:cNvPicPr/>
          <p:nvPr/>
        </p:nvPicPr>
        <p:blipFill>
          <a:blip r:embed="rId2" cstate="print"/>
          <a:srcRect l="22115" t="7276" r="26945" b="6686"/>
          <a:stretch>
            <a:fillRect/>
          </a:stretch>
        </p:blipFill>
        <p:spPr bwMode="auto">
          <a:xfrm>
            <a:off x="755576" y="1844824"/>
            <a:ext cx="994742" cy="3600400"/>
          </a:xfrm>
          <a:prstGeom prst="rect">
            <a:avLst/>
          </a:prstGeom>
          <a:noFill/>
          <a:ln w="9525">
            <a:noFill/>
            <a:miter lim="800000"/>
            <a:headEnd/>
            <a:tailEnd/>
          </a:ln>
        </p:spPr>
      </p:pic>
      <p:sp>
        <p:nvSpPr>
          <p:cNvPr id="5" name="TextBox 4"/>
          <p:cNvSpPr txBox="1"/>
          <p:nvPr/>
        </p:nvSpPr>
        <p:spPr>
          <a:xfrm>
            <a:off x="2123728" y="1772816"/>
            <a:ext cx="6696744" cy="646331"/>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имущество должно быть передано в собственность членов, кроме ассоциированных членов соответствующего кооператива</a:t>
            </a:r>
            <a:endParaRPr lang="ru-RU" dirty="0">
              <a:latin typeface="Times New Roman" pitchFamily="18" charset="0"/>
              <a:cs typeface="Times New Roman" pitchFamily="18" charset="0"/>
            </a:endParaRPr>
          </a:p>
        </p:txBody>
      </p:sp>
      <p:sp>
        <p:nvSpPr>
          <p:cNvPr id="6" name="TextBox 5"/>
          <p:cNvSpPr txBox="1"/>
          <p:nvPr/>
        </p:nvSpPr>
        <p:spPr>
          <a:xfrm>
            <a:off x="2123728" y="2852936"/>
            <a:ext cx="6768752" cy="646331"/>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имущество не может быть приобретено у членов (в том числе ассоциированных членов) данного кооператив</a:t>
            </a:r>
            <a:r>
              <a:rPr lang="ru-RU" dirty="0" smtClean="0"/>
              <a:t>а</a:t>
            </a:r>
            <a:endParaRPr lang="ru-RU" dirty="0"/>
          </a:p>
        </p:txBody>
      </p:sp>
      <p:sp>
        <p:nvSpPr>
          <p:cNvPr id="7" name="TextBox 6"/>
          <p:cNvSpPr txBox="1"/>
          <p:nvPr/>
        </p:nvSpPr>
        <p:spPr>
          <a:xfrm>
            <a:off x="2195737" y="4149080"/>
            <a:ext cx="6624736" cy="1200329"/>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стоимость приобретенного с использованием средств господдержки имущества, передаваемого (реализуемого) в собственность одного члена </a:t>
            </a:r>
            <a:r>
              <a:rPr lang="ru-RU" dirty="0" err="1" smtClean="0">
                <a:latin typeface="Times New Roman" pitchFamily="18" charset="0"/>
                <a:cs typeface="Times New Roman" pitchFamily="18" charset="0"/>
              </a:rPr>
              <a:t>СПоК</a:t>
            </a:r>
            <a:r>
              <a:rPr lang="ru-RU" dirty="0" smtClean="0">
                <a:latin typeface="Times New Roman" pitchFamily="18" charset="0"/>
                <a:cs typeface="Times New Roman" pitchFamily="18" charset="0"/>
              </a:rPr>
              <a:t>, не может превышать 30% общей стоимости данного имущества.</a:t>
            </a:r>
            <a:endParaRPr lang="ru-RU"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03EF07A1-D9B2-4316-B4AE-5C9BF9D14C47}"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Расчет субсидии (пример)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980729"/>
            <a:ext cx="8229600" cy="4752528"/>
          </a:xfrm>
        </p:spPr>
        <p:txBody>
          <a:bodyPr>
            <a:normAutofit/>
          </a:bodyPr>
          <a:lstStyle/>
          <a:p>
            <a:pPr marL="0" indent="0" algn="ctr">
              <a:buNone/>
            </a:pPr>
            <a:r>
              <a:rPr lang="ru-RU" sz="2000" dirty="0" err="1" smtClean="0">
                <a:latin typeface="Times New Roman" panose="02020603050405020304" pitchFamily="18" charset="0"/>
                <a:cs typeface="Times New Roman" panose="02020603050405020304" pitchFamily="18" charset="0"/>
              </a:rPr>
              <a:t>СПоК</a:t>
            </a:r>
            <a:r>
              <a:rPr lang="ru-RU" sz="2000" dirty="0" smtClean="0">
                <a:latin typeface="Times New Roman" panose="02020603050405020304" pitchFamily="18" charset="0"/>
                <a:cs typeface="Times New Roman" panose="02020603050405020304" pitchFamily="18" charset="0"/>
              </a:rPr>
              <a:t> приобретает имущество на 88,0 тыс. руб.</a:t>
            </a:r>
          </a:p>
          <a:p>
            <a:pPr marL="0" indent="0" algn="ctr">
              <a:buNone/>
            </a:pPr>
            <a:endParaRPr lang="ru-RU" sz="24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1690530"/>
            <a:ext cx="1152128" cy="11521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3849" y="1693568"/>
            <a:ext cx="1080120" cy="1074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9" y="1661458"/>
            <a:ext cx="1080119" cy="1074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6257" y="1687420"/>
            <a:ext cx="1080119" cy="1074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72394" y="2849352"/>
            <a:ext cx="1039366" cy="10393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15491" y="2768457"/>
            <a:ext cx="1068478" cy="1068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18181" y="2736348"/>
            <a:ext cx="1065988" cy="106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76257" y="2736348"/>
            <a:ext cx="1065988" cy="106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123728" y="3883238"/>
            <a:ext cx="5508931"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Стоимость каждого аппарата -  22 тыс. руб.</a:t>
            </a:r>
          </a:p>
          <a:p>
            <a:pPr algn="ctr"/>
            <a:r>
              <a:rPr lang="ru-RU" b="1" dirty="0" smtClean="0">
                <a:latin typeface="Times New Roman" panose="02020603050405020304" pitchFamily="18" charset="0"/>
                <a:cs typeface="Times New Roman" panose="02020603050405020304" pitchFamily="18" charset="0"/>
              </a:rPr>
              <a:t>По такой цене их приобретает кооператив </a:t>
            </a:r>
            <a:endParaRPr lang="ru-RU" b="1" dirty="0">
              <a:latin typeface="Times New Roman" panose="02020603050405020304" pitchFamily="18" charset="0"/>
              <a:cs typeface="Times New Roman" panose="02020603050405020304" pitchFamily="18" charset="0"/>
            </a:endParaRPr>
          </a:p>
        </p:txBody>
      </p:sp>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07716" y="4529569"/>
            <a:ext cx="729355" cy="6954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867828" y="4646452"/>
            <a:ext cx="6808627"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Субсидия </a:t>
            </a:r>
            <a:r>
              <a:rPr lang="ru-RU" b="1" dirty="0" err="1" smtClean="0">
                <a:latin typeface="Times New Roman" panose="02020603050405020304" pitchFamily="18" charset="0"/>
                <a:cs typeface="Times New Roman" panose="02020603050405020304" pitchFamily="18" charset="0"/>
              </a:rPr>
              <a:t>СПоК</a:t>
            </a:r>
            <a:r>
              <a:rPr lang="ru-RU" b="1" dirty="0" smtClean="0">
                <a:latin typeface="Times New Roman" panose="02020603050405020304" pitchFamily="18" charset="0"/>
                <a:cs typeface="Times New Roman" panose="02020603050405020304" pitchFamily="18" charset="0"/>
              </a:rPr>
              <a:t> 50 %, но не более 30 % общей стоимости имущества на одного члена </a:t>
            </a:r>
            <a:r>
              <a:rPr lang="ru-RU" b="1" dirty="0" err="1" smtClean="0">
                <a:latin typeface="Times New Roman" panose="02020603050405020304" pitchFamily="18" charset="0"/>
                <a:cs typeface="Times New Roman" panose="02020603050405020304" pitchFamily="18" charset="0"/>
              </a:rPr>
              <a:t>СПоК</a:t>
            </a:r>
            <a:r>
              <a:rPr lang="ru-RU"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08659" y="5377371"/>
            <a:ext cx="6879765" cy="369332"/>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Членам </a:t>
            </a:r>
            <a:r>
              <a:rPr lang="ru-RU" b="1" dirty="0" err="1" smtClean="0">
                <a:latin typeface="Times New Roman" panose="02020603050405020304" pitchFamily="18" charset="0"/>
                <a:cs typeface="Times New Roman" panose="02020603050405020304" pitchFamily="18" charset="0"/>
              </a:rPr>
              <a:t>СПоК</a:t>
            </a:r>
            <a:r>
              <a:rPr lang="ru-RU" b="1" dirty="0" smtClean="0">
                <a:latin typeface="Times New Roman" panose="02020603050405020304" pitchFamily="18" charset="0"/>
                <a:cs typeface="Times New Roman" panose="02020603050405020304" pitchFamily="18" charset="0"/>
              </a:rPr>
              <a:t> кооператив продает аппараты по  11,0 тыс. руб.</a:t>
            </a:r>
            <a:endParaRPr lang="ru-RU"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75936" y="5877272"/>
            <a:ext cx="2179840"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Интерес кооператива </a:t>
            </a:r>
            <a:endParaRPr lang="ru-RU"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093806" y="5877565"/>
            <a:ext cx="1630322"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Сырье для переработки </a:t>
            </a:r>
            <a:endParaRPr lang="ru-RU" b="1" dirty="0">
              <a:latin typeface="Times New Roman" panose="02020603050405020304" pitchFamily="18" charset="0"/>
              <a:cs typeface="Times New Roman" panose="02020603050405020304" pitchFamily="18" charset="0"/>
            </a:endParaRPr>
          </a:p>
        </p:txBody>
      </p:sp>
      <p:pic>
        <p:nvPicPr>
          <p:cNvPr id="1037" name="Picture 1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804086" y="5747863"/>
            <a:ext cx="1289720" cy="9672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8" name="Picture 1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820465" y="5747863"/>
            <a:ext cx="1310712" cy="9107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7409251" y="5873390"/>
            <a:ext cx="1548172"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Готовая продукция</a:t>
            </a:r>
            <a:endParaRPr lang="ru-RU" b="1" dirty="0">
              <a:latin typeface="Times New Roman" panose="02020603050405020304" pitchFamily="18" charset="0"/>
              <a:cs typeface="Times New Roman" panose="02020603050405020304" pitchFamily="18" charset="0"/>
            </a:endParaRPr>
          </a:p>
        </p:txBody>
      </p:sp>
      <p:sp>
        <p:nvSpPr>
          <p:cNvPr id="21" name="Номер слайда 20"/>
          <p:cNvSpPr>
            <a:spLocks noGrp="1"/>
          </p:cNvSpPr>
          <p:nvPr>
            <p:ph type="sldNum" sz="quarter" idx="12"/>
          </p:nvPr>
        </p:nvSpPr>
        <p:spPr/>
        <p:txBody>
          <a:bodyPr/>
          <a:lstStyle/>
          <a:p>
            <a:fld id="{03EF07A1-D9B2-4316-B4AE-5C9BF9D14C47}" type="slidenum">
              <a:rPr lang="ru-RU" smtClean="0"/>
              <a:pPr/>
              <a:t>15</a:t>
            </a:fld>
            <a:endParaRPr lang="ru-RU"/>
          </a:p>
        </p:txBody>
      </p:sp>
    </p:spTree>
    <p:extLst>
      <p:ext uri="{BB962C8B-B14F-4D97-AF65-F5344CB8AC3E}">
        <p14:creationId xmlns:p14="http://schemas.microsoft.com/office/powerpoint/2010/main" xmlns="" val="194610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24744"/>
            <a:ext cx="8229600" cy="4525963"/>
          </a:xfrm>
        </p:spPr>
        <p:txBody>
          <a:bodyPr/>
          <a:lstStyle/>
          <a:p>
            <a:endParaRPr lang="ru-RU" dirty="0"/>
          </a:p>
        </p:txBody>
      </p:sp>
      <p:sp>
        <p:nvSpPr>
          <p:cNvPr id="4" name="Номер слайда 3"/>
          <p:cNvSpPr>
            <a:spLocks noGrp="1"/>
          </p:cNvSpPr>
          <p:nvPr>
            <p:ph type="sldNum" sz="quarter" idx="12"/>
          </p:nvPr>
        </p:nvSpPr>
        <p:spPr/>
        <p:txBody>
          <a:bodyPr/>
          <a:lstStyle/>
          <a:p>
            <a:fld id="{03EF07A1-D9B2-4316-B4AE-5C9BF9D14C47}" type="slidenum">
              <a:rPr lang="ru-RU" smtClean="0"/>
              <a:pPr/>
              <a:t>16</a:t>
            </a:fld>
            <a:endParaRPr lang="ru-RU"/>
          </a:p>
        </p:txBody>
      </p:sp>
      <p:sp>
        <p:nvSpPr>
          <p:cNvPr id="82945" name="Rectangle 1"/>
          <p:cNvSpPr>
            <a:spLocks noChangeArrowheads="1"/>
          </p:cNvSpPr>
          <p:nvPr/>
        </p:nvSpPr>
        <p:spPr bwMode="auto">
          <a:xfrm>
            <a:off x="539552" y="1672263"/>
            <a:ext cx="820891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Субсидия из областного бюджета на возмещение части затрат, связанных с приобретением </a:t>
            </a: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и последующим внесением в неделимый фонд </a:t>
            </a:r>
            <a:r>
              <a:rPr kumimoji="0" lang="ru-RU"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сельскохозяйственной техники, специализированного автотранспорта, оборудования для организации хранения, переработки, упаковки, маркировки, транспортировки и реализации сельскохозяйственной продукции и мобильных торговых объектов, для оказания услуг членам сельскохозяйственного потребительского кооператива</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avatars.mds.yandex.net/get-pdb/1876838/d3f286c0-4c58-4514-ac78-0c5afbf64f3a/s1200?webp=false"/>
          <p:cNvPicPr/>
          <p:nvPr/>
        </p:nvPicPr>
        <p:blipFill>
          <a:blip r:embed="rId2" cstate="print"/>
          <a:srcRect/>
          <a:stretch>
            <a:fillRect/>
          </a:stretch>
        </p:blipFill>
        <p:spPr bwMode="auto">
          <a:xfrm>
            <a:off x="467544" y="548680"/>
            <a:ext cx="2664295" cy="2448272"/>
          </a:xfrm>
          <a:prstGeom prst="rect">
            <a:avLst/>
          </a:prstGeom>
          <a:noFill/>
          <a:ln w="9525">
            <a:noFill/>
            <a:miter lim="800000"/>
            <a:headEnd/>
            <a:tailEnd/>
          </a:ln>
        </p:spPr>
      </p:pic>
      <p:pic>
        <p:nvPicPr>
          <p:cNvPr id="4" name="Рисунок 3" descr="http://www.ap22.ru/netcat_files/multifile/2546/10_129.jpg"/>
          <p:cNvPicPr/>
          <p:nvPr/>
        </p:nvPicPr>
        <p:blipFill>
          <a:blip r:embed="rId3" cstate="print"/>
          <a:srcRect/>
          <a:stretch>
            <a:fillRect/>
          </a:stretch>
        </p:blipFill>
        <p:spPr bwMode="auto">
          <a:xfrm>
            <a:off x="3347864" y="548680"/>
            <a:ext cx="2448272" cy="2448272"/>
          </a:xfrm>
          <a:prstGeom prst="rect">
            <a:avLst/>
          </a:prstGeom>
          <a:noFill/>
          <a:ln w="9525">
            <a:noFill/>
            <a:miter lim="800000"/>
            <a:headEnd/>
            <a:tailEnd/>
          </a:ln>
        </p:spPr>
      </p:pic>
      <p:pic>
        <p:nvPicPr>
          <p:cNvPr id="5" name="Рисунок 4" descr="https://avatars.mds.yandex.net/get-pdb/1924971/d9fa2a3a-6784-42c1-940d-662e2c95e1d1/s1200?webp=false"/>
          <p:cNvPicPr/>
          <p:nvPr/>
        </p:nvPicPr>
        <p:blipFill>
          <a:blip r:embed="rId4" cstate="print"/>
          <a:srcRect/>
          <a:stretch>
            <a:fillRect/>
          </a:stretch>
        </p:blipFill>
        <p:spPr bwMode="auto">
          <a:xfrm>
            <a:off x="6084168" y="548680"/>
            <a:ext cx="2448272" cy="2376265"/>
          </a:xfrm>
          <a:prstGeom prst="rect">
            <a:avLst/>
          </a:prstGeom>
          <a:noFill/>
          <a:ln w="9525">
            <a:noFill/>
            <a:miter lim="800000"/>
            <a:headEnd/>
            <a:tailEnd/>
          </a:ln>
        </p:spPr>
      </p:pic>
      <p:sp>
        <p:nvSpPr>
          <p:cNvPr id="6" name="TextBox 5"/>
          <p:cNvSpPr txBox="1"/>
          <p:nvPr/>
        </p:nvSpPr>
        <p:spPr>
          <a:xfrm>
            <a:off x="539552" y="3140968"/>
            <a:ext cx="7848873" cy="830997"/>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Сумма субсидии: </a:t>
            </a:r>
          </a:p>
          <a:p>
            <a:pPr algn="ctr"/>
            <a:r>
              <a:rPr lang="ru-RU" sz="1600" b="1" dirty="0" smtClean="0">
                <a:latin typeface="Times New Roman" pitchFamily="18" charset="0"/>
                <a:cs typeface="Times New Roman" pitchFamily="18" charset="0"/>
              </a:rPr>
              <a:t>50% стоимости приобретаемых сельхозтехники, оборудования, мобильных торговых объектов, но не более 10 млн. рублей на один </a:t>
            </a:r>
            <a:r>
              <a:rPr lang="ru-RU" sz="1600" b="1" dirty="0" err="1" smtClean="0">
                <a:latin typeface="Times New Roman" pitchFamily="18" charset="0"/>
                <a:cs typeface="Times New Roman" pitchFamily="18" charset="0"/>
              </a:rPr>
              <a:t>СПоК</a:t>
            </a:r>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p:txBody>
      </p:sp>
      <p:pic>
        <p:nvPicPr>
          <p:cNvPr id="7" name="Рисунок 6" descr="https://www.frost-pro.com/upload/iblock/83b/83b23766b38dc13069d25b616b8f2f27.jpg"/>
          <p:cNvPicPr/>
          <p:nvPr/>
        </p:nvPicPr>
        <p:blipFill>
          <a:blip r:embed="rId5" cstate="print"/>
          <a:srcRect l="6415" t="2532" r="8541" b="10418"/>
          <a:stretch>
            <a:fillRect/>
          </a:stretch>
        </p:blipFill>
        <p:spPr bwMode="auto">
          <a:xfrm>
            <a:off x="6012160" y="4365105"/>
            <a:ext cx="2646128" cy="1800200"/>
          </a:xfrm>
          <a:prstGeom prst="rect">
            <a:avLst/>
          </a:prstGeom>
          <a:noFill/>
          <a:ln w="9525">
            <a:noFill/>
            <a:miter lim="800000"/>
            <a:headEnd/>
            <a:tailEnd/>
          </a:ln>
        </p:spPr>
      </p:pic>
      <p:pic>
        <p:nvPicPr>
          <p:cNvPr id="8" name="Рисунок 7" descr="https://images.kz.prom.st/3900569_w640_h640_minizavod-dlya-pererabotki.jpg"/>
          <p:cNvPicPr/>
          <p:nvPr/>
        </p:nvPicPr>
        <p:blipFill>
          <a:blip r:embed="rId6" cstate="print"/>
          <a:srcRect/>
          <a:stretch>
            <a:fillRect/>
          </a:stretch>
        </p:blipFill>
        <p:spPr bwMode="auto">
          <a:xfrm>
            <a:off x="3203848" y="4365105"/>
            <a:ext cx="2609319" cy="1800200"/>
          </a:xfrm>
          <a:prstGeom prst="rect">
            <a:avLst/>
          </a:prstGeom>
          <a:noFill/>
          <a:ln w="9525">
            <a:noFill/>
            <a:miter lim="800000"/>
            <a:headEnd/>
            <a:tailEnd/>
          </a:ln>
        </p:spPr>
      </p:pic>
      <p:pic>
        <p:nvPicPr>
          <p:cNvPr id="9" name="Рисунок 8" descr="https://irkutsk.news/upload/001/u165/f/1/s-1-sentjabrja-2019-goda-nachnetsja-masshtabnaja-proverka-selhoztehni.jpg"/>
          <p:cNvPicPr/>
          <p:nvPr/>
        </p:nvPicPr>
        <p:blipFill>
          <a:blip r:embed="rId7" cstate="print"/>
          <a:srcRect/>
          <a:stretch>
            <a:fillRect/>
          </a:stretch>
        </p:blipFill>
        <p:spPr bwMode="auto">
          <a:xfrm>
            <a:off x="467544" y="4365105"/>
            <a:ext cx="2520280" cy="1800200"/>
          </a:xfrm>
          <a:prstGeom prst="rect">
            <a:avLst/>
          </a:prstGeom>
          <a:noFill/>
          <a:ln w="9525">
            <a:noFill/>
            <a:miter lim="800000"/>
            <a:headEnd/>
            <a:tailEnd/>
          </a:ln>
        </p:spPr>
      </p:pic>
      <p:sp>
        <p:nvSpPr>
          <p:cNvPr id="10" name="Номер слайда 9"/>
          <p:cNvSpPr>
            <a:spLocks noGrp="1"/>
          </p:cNvSpPr>
          <p:nvPr>
            <p:ph type="sldNum" sz="quarter" idx="12"/>
          </p:nvPr>
        </p:nvSpPr>
        <p:spPr/>
        <p:txBody>
          <a:bodyPr/>
          <a:lstStyle/>
          <a:p>
            <a:fld id="{03EF07A1-D9B2-4316-B4AE-5C9BF9D14C47}" type="slidenum">
              <a:rPr lang="ru-RU" smtClean="0"/>
              <a:pPr/>
              <a:t>17</a:t>
            </a:fld>
            <a:endParaRPr lang="ru-RU"/>
          </a:p>
        </p:txBody>
      </p:sp>
      <p:sp>
        <p:nvSpPr>
          <p:cNvPr id="12" name="TextBox 11"/>
          <p:cNvSpPr txBox="1"/>
          <p:nvPr/>
        </p:nvSpPr>
        <p:spPr>
          <a:xfrm>
            <a:off x="539552" y="6237312"/>
            <a:ext cx="7997346" cy="338554"/>
          </a:xfrm>
          <a:prstGeom prst="rect">
            <a:avLst/>
          </a:prstGeom>
          <a:noFill/>
        </p:spPr>
        <p:txBody>
          <a:bodyPr wrap="square" rtlCol="0">
            <a:spAutoFit/>
          </a:bodyPr>
          <a:lstStyle/>
          <a:p>
            <a:r>
              <a:rPr lang="ru-RU" sz="1600" b="1" dirty="0" smtClean="0">
                <a:latin typeface="Times New Roman" pitchFamily="18" charset="0"/>
                <a:ea typeface="Times New Roman" pitchFamily="18" charset="0"/>
                <a:cs typeface="Times New Roman" pitchFamily="18" charset="0"/>
              </a:rPr>
              <a:t>Утверждено распоряжением Минсельхозпрод Кировской области от 20.06.2019 № 54</a:t>
            </a:r>
            <a:r>
              <a:rPr lang="ru-RU" sz="1600" b="1" dirty="0" smtClean="0">
                <a:solidFill>
                  <a:srgbClr val="FF0000"/>
                </a:solidFill>
                <a:latin typeface="Times New Roman" pitchFamily="18" charset="0"/>
                <a:ea typeface="Times New Roman" pitchFamily="18" charset="0"/>
                <a:cs typeface="Times New Roman" pitchFamily="18" charset="0"/>
              </a:rPr>
              <a:t> </a:t>
            </a:r>
            <a:endParaRPr lang="ru-RU"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68760"/>
          </a:xfrm>
        </p:spPr>
        <p:txBody>
          <a:bodyPr>
            <a:normAutofit/>
          </a:bodyPr>
          <a:lstStyle/>
          <a:p>
            <a:r>
              <a:rPr lang="ru-RU" sz="2000" b="1" dirty="0" smtClean="0">
                <a:latin typeface="Times New Roman" pitchFamily="18" charset="0"/>
                <a:cs typeface="Times New Roman" pitchFamily="18" charset="0"/>
              </a:rPr>
              <a:t>Перечень сельскохозяйственной техники, оборудования для переработки сельскохозяйственной продукции (</a:t>
            </a:r>
            <a:r>
              <a:rPr lang="ru-RU" sz="2000" dirty="0" smtClean="0">
                <a:latin typeface="Times New Roman" pitchFamily="18" charset="0"/>
                <a:cs typeface="Times New Roman" pitchFamily="18" charset="0"/>
              </a:rPr>
              <a:t>за </a:t>
            </a:r>
            <a:r>
              <a:rPr lang="ru-RU" sz="2000" dirty="0" err="1" smtClean="0">
                <a:latin typeface="Times New Roman" pitchFamily="18" charset="0"/>
                <a:cs typeface="Times New Roman" pitchFamily="18" charset="0"/>
              </a:rPr>
              <a:t>искл</a:t>
            </a:r>
            <a:r>
              <a:rPr lang="ru-RU" sz="2000" dirty="0" smtClean="0">
                <a:latin typeface="Times New Roman" pitchFamily="18" charset="0"/>
                <a:cs typeface="Times New Roman" pitchFamily="18" charset="0"/>
              </a:rPr>
              <a:t>. продукции свиноводства</a:t>
            </a:r>
            <a:r>
              <a:rPr lang="ru-RU" sz="2000" b="1" dirty="0" smtClean="0">
                <a:latin typeface="Times New Roman" pitchFamily="18" charset="0"/>
                <a:cs typeface="Times New Roman" pitchFamily="18" charset="0"/>
              </a:rPr>
              <a:t>) и мобильных торговых объектов для оказания услуг членам кооператива</a:t>
            </a:r>
            <a:endParaRPr lang="ru-RU" sz="2000" dirty="0"/>
          </a:p>
        </p:txBody>
      </p:sp>
      <p:sp>
        <p:nvSpPr>
          <p:cNvPr id="3" name="Номер слайда 2"/>
          <p:cNvSpPr>
            <a:spLocks noGrp="1"/>
          </p:cNvSpPr>
          <p:nvPr>
            <p:ph type="sldNum" sz="quarter" idx="12"/>
          </p:nvPr>
        </p:nvSpPr>
        <p:spPr/>
        <p:txBody>
          <a:bodyPr/>
          <a:lstStyle/>
          <a:p>
            <a:fld id="{03EF07A1-D9B2-4316-B4AE-5C9BF9D14C47}" type="slidenum">
              <a:rPr lang="ru-RU" smtClean="0"/>
              <a:pPr/>
              <a:t>18</a:t>
            </a:fld>
            <a:endParaRPr lang="ru-RU"/>
          </a:p>
        </p:txBody>
      </p:sp>
      <p:sp>
        <p:nvSpPr>
          <p:cNvPr id="4" name="TextBox 3"/>
          <p:cNvSpPr txBox="1"/>
          <p:nvPr/>
        </p:nvSpPr>
        <p:spPr>
          <a:xfrm>
            <a:off x="251520" y="1196752"/>
            <a:ext cx="8712968" cy="1107996"/>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в соответствии с Общероссийским </a:t>
            </a:r>
            <a:r>
              <a:rPr lang="ru-RU" sz="1600" dirty="0" smtClean="0">
                <a:latin typeface="Times New Roman" pitchFamily="18" charset="0"/>
                <a:cs typeface="Times New Roman" pitchFamily="18" charset="0"/>
                <a:hlinkClick r:id="rId2"/>
              </a:rPr>
              <a:t>классификатором</a:t>
            </a:r>
            <a:r>
              <a:rPr lang="ru-RU" sz="1600" dirty="0" smtClean="0">
                <a:latin typeface="Times New Roman" pitchFamily="18" charset="0"/>
                <a:cs typeface="Times New Roman" pitchFamily="18" charset="0"/>
              </a:rPr>
              <a:t> продукции по видам экономической деятельности, утвержденным приказом Федерального агентства по техническому регулированию Министерства промышленности и торговли РФ от 31.01.2014 N 14-ст (далее - ОКПД 2), определенные следующими кодами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TextBox 4"/>
          <p:cNvSpPr txBox="1"/>
          <p:nvPr/>
        </p:nvSpPr>
        <p:spPr>
          <a:xfrm>
            <a:off x="323528" y="2204865"/>
            <a:ext cx="8640960" cy="4893647"/>
          </a:xfrm>
          <a:prstGeom prst="rect">
            <a:avLst/>
          </a:prstGeom>
          <a:noFill/>
        </p:spPr>
        <p:txBody>
          <a:bodyPr wrap="square" rtlCol="0">
            <a:spAutoFit/>
          </a:bodyPr>
          <a:lstStyle/>
          <a:p>
            <a:r>
              <a:rPr lang="ru-RU" sz="1050" dirty="0" smtClean="0"/>
              <a:t>28.22.18.246 Погрузчики универсальные сельскохозяйственного назначения;</a:t>
            </a:r>
          </a:p>
          <a:p>
            <a:r>
              <a:rPr lang="ru-RU" sz="1050" dirty="0" smtClean="0"/>
              <a:t>28.30.2 Тракторы для сельского хозяйства прочие;</a:t>
            </a:r>
          </a:p>
          <a:p>
            <a:r>
              <a:rPr lang="ru-RU" sz="1050" dirty="0" smtClean="0"/>
              <a:t>28.30.3 Машины и оборудование сельскохозяйственные для обработки почвы;</a:t>
            </a:r>
          </a:p>
          <a:p>
            <a:r>
              <a:rPr lang="ru-RU" sz="1050" dirty="0" smtClean="0"/>
              <a:t>28.30.5 Машины для уборки урожая;</a:t>
            </a:r>
          </a:p>
          <a:p>
            <a:r>
              <a:rPr lang="ru-RU" sz="1050" dirty="0" smtClean="0"/>
              <a:t>28.30.6 Устройства механические для разбрасывания или распыления жидкостей или порошков, используемые в сельском хозяйстве или садоводстве;</a:t>
            </a:r>
          </a:p>
          <a:p>
            <a:r>
              <a:rPr lang="ru-RU" sz="1050" dirty="0" smtClean="0"/>
              <a:t>28.30.7 Прицепы и полуприцепы самозагружающиеся или саморазгружающиеся для сельского хозяйства;</a:t>
            </a:r>
          </a:p>
          <a:p>
            <a:r>
              <a:rPr lang="ru-RU" sz="1050" dirty="0" smtClean="0"/>
              <a:t>28.30.83.120 </a:t>
            </a:r>
            <a:r>
              <a:rPr lang="ru-RU" sz="1050" dirty="0" err="1" smtClean="0"/>
              <a:t>Измельчители</a:t>
            </a:r>
            <a:r>
              <a:rPr lang="ru-RU" sz="1050" dirty="0" smtClean="0"/>
              <a:t> грубых и сочных кормов;</a:t>
            </a:r>
          </a:p>
          <a:p>
            <a:r>
              <a:rPr lang="ru-RU" sz="1050" dirty="0" smtClean="0"/>
              <a:t>28.30.83.130 Овощетерки, </a:t>
            </a:r>
            <a:r>
              <a:rPr lang="ru-RU" sz="1050" dirty="0" err="1" smtClean="0"/>
              <a:t>пастоизготовители</a:t>
            </a:r>
            <a:r>
              <a:rPr lang="ru-RU" sz="1050" dirty="0" smtClean="0"/>
              <a:t> и мялки;</a:t>
            </a:r>
          </a:p>
          <a:p>
            <a:r>
              <a:rPr lang="ru-RU" sz="1050" dirty="0" smtClean="0"/>
              <a:t>28.30.83.140 Смесители кормов;</a:t>
            </a:r>
          </a:p>
          <a:p>
            <a:r>
              <a:rPr lang="ru-RU" sz="1050" dirty="0" smtClean="0"/>
              <a:t>28.93.11.000 Сепараторы-сливкоотделители центробежные;</a:t>
            </a:r>
          </a:p>
          <a:p>
            <a:r>
              <a:rPr lang="ru-RU" sz="1050" dirty="0" smtClean="0"/>
              <a:t>28.93.12.000 Оборудование для обработки и переработки молока;</a:t>
            </a:r>
          </a:p>
          <a:p>
            <a:r>
              <a:rPr lang="ru-RU" sz="1050" dirty="0" smtClean="0"/>
              <a:t>28.93.13.141 Машины для дробления зерна, кукурузных початков, жмыха и микроэлементов;</a:t>
            </a:r>
          </a:p>
          <a:p>
            <a:r>
              <a:rPr lang="ru-RU" sz="1050" dirty="0" smtClean="0"/>
              <a:t>28.93.13.142 Машины для </a:t>
            </a:r>
            <a:r>
              <a:rPr lang="ru-RU" sz="1050" dirty="0" err="1" smtClean="0"/>
              <a:t>мелассирования</a:t>
            </a:r>
            <a:r>
              <a:rPr lang="ru-RU" sz="1050" dirty="0" smtClean="0"/>
              <a:t>, подачи жиров и дозирования компонентов комбикормов;</a:t>
            </a:r>
          </a:p>
          <a:p>
            <a:r>
              <a:rPr lang="ru-RU" sz="1050" dirty="0" smtClean="0"/>
              <a:t>28.93.13.143 Прессы для гранулирования комбикормов;</a:t>
            </a:r>
          </a:p>
          <a:p>
            <a:r>
              <a:rPr lang="ru-RU" sz="1050" dirty="0" smtClean="0"/>
              <a:t>28.93.13.149 Оборудование технологическое прочее для комбикормовой промышленности;</a:t>
            </a:r>
          </a:p>
          <a:p>
            <a:r>
              <a:rPr lang="ru-RU" sz="1050" dirty="0" smtClean="0"/>
              <a:t>28.93.16 Сушилки для сельскохозяйственных продуктов;</a:t>
            </a:r>
          </a:p>
          <a:p>
            <a:r>
              <a:rPr lang="ru-RU" sz="1050" dirty="0" smtClean="0"/>
              <a:t>28.93.17.110 Машины для переработки мяса, овощей и теста (оборудование для механической обработки продуктов на предприятиях общественного питания);</a:t>
            </a:r>
          </a:p>
          <a:p>
            <a:r>
              <a:rPr lang="ru-RU" sz="1050" dirty="0" smtClean="0"/>
              <a:t>28.93.17.170 Оборудование для переработки мяса или птицы;</a:t>
            </a:r>
          </a:p>
          <a:p>
            <a:r>
              <a:rPr lang="ru-RU" sz="1050" dirty="0" smtClean="0"/>
              <a:t>28.93.17.180 Оборудование для переработки плодов, орехов или овощей;</a:t>
            </a:r>
          </a:p>
          <a:p>
            <a:r>
              <a:rPr lang="ru-RU" sz="1050" dirty="0" smtClean="0"/>
              <a:t>28.93.17.220 Оборудование для приготовления или производства напитков;</a:t>
            </a:r>
          </a:p>
          <a:p>
            <a:r>
              <a:rPr lang="ru-RU" sz="1050" dirty="0" smtClean="0"/>
              <a:t>28.93.17.230 Оборудование для производства рыбных продуктов;</a:t>
            </a:r>
          </a:p>
          <a:p>
            <a:r>
              <a:rPr lang="ru-RU" sz="1050" dirty="0" smtClean="0"/>
              <a:t>28.93.17.290 Оборудование для промышленного приготовления или производства пищевых продуктов прочее, не включенное в другие группировки;</a:t>
            </a:r>
          </a:p>
          <a:p>
            <a:r>
              <a:rPr lang="ru-RU" sz="1050" dirty="0" smtClean="0"/>
              <a:t>28.93.32.000 Части оборудования для производства пищевых продуктов;</a:t>
            </a:r>
          </a:p>
          <a:p>
            <a:r>
              <a:rPr lang="ru-RU" sz="1050" dirty="0" smtClean="0"/>
              <a:t>29.10.43.000 Автомобили-тягачи седельные для полуприцепов;</a:t>
            </a:r>
          </a:p>
          <a:p>
            <a:r>
              <a:rPr lang="ru-RU" sz="1050" dirty="0" smtClean="0"/>
              <a:t>29.10.59.280 Средства транспортные - фургоны для перевозки пищевых продуктов.</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b="1" dirty="0" smtClean="0">
                <a:latin typeface="Times New Roman" pitchFamily="18" charset="0"/>
                <a:cs typeface="Times New Roman" pitchFamily="18" charset="0"/>
              </a:rPr>
              <a:t>Необходимые требования для получения субсидии</a:t>
            </a:r>
            <a:endParaRPr lang="ru-RU" sz="3000" b="1" dirty="0">
              <a:latin typeface="Times New Roman" pitchFamily="18" charset="0"/>
              <a:cs typeface="Times New Roman" pitchFamily="18" charset="0"/>
            </a:endParaRPr>
          </a:p>
        </p:txBody>
      </p:sp>
      <p:sp>
        <p:nvSpPr>
          <p:cNvPr id="3" name="TextBox 2"/>
          <p:cNvSpPr txBox="1"/>
          <p:nvPr/>
        </p:nvSpPr>
        <p:spPr>
          <a:xfrm>
            <a:off x="1979712" y="2060848"/>
            <a:ext cx="6696744" cy="1015663"/>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срок эксплуатации сельскохозяйственной техники, оборудования, мобильных торговых объектов  не более 3-х лет с даты производст</a:t>
            </a:r>
            <a:r>
              <a:rPr lang="ru-RU" dirty="0" smtClean="0">
                <a:latin typeface="Times New Roman" pitchFamily="18" charset="0"/>
                <a:cs typeface="Times New Roman" pitchFamily="18" charset="0"/>
              </a:rPr>
              <a:t>ва</a:t>
            </a:r>
            <a:endParaRPr lang="ru-RU" dirty="0">
              <a:latin typeface="Times New Roman" pitchFamily="18" charset="0"/>
              <a:cs typeface="Times New Roman" pitchFamily="18" charset="0"/>
            </a:endParaRPr>
          </a:p>
        </p:txBody>
      </p:sp>
      <p:sp>
        <p:nvSpPr>
          <p:cNvPr id="5" name="TextBox 4"/>
          <p:cNvSpPr txBox="1"/>
          <p:nvPr/>
        </p:nvSpPr>
        <p:spPr>
          <a:xfrm>
            <a:off x="2051720" y="3645024"/>
            <a:ext cx="6480720" cy="1292662"/>
          </a:xfrm>
          <a:prstGeom prst="rect">
            <a:avLst/>
          </a:prstGeom>
          <a:noFill/>
        </p:spPr>
        <p:txBody>
          <a:bodyPr wrap="square" rtlCol="0">
            <a:spAutoFit/>
          </a:bodyPr>
          <a:lstStyle/>
          <a:p>
            <a:pPr lvl="0" algn="just"/>
            <a:r>
              <a:rPr lang="ru-RU" sz="2000" dirty="0" smtClean="0">
                <a:latin typeface="Times New Roman" pitchFamily="18" charset="0"/>
                <a:cs typeface="Times New Roman" pitchFamily="18" charset="0"/>
              </a:rPr>
              <a:t>сельхозтехника, оборудование, мобильные торговые объекты не могут быть приобретены у членов (в том числе ассоциированных членов) данного кооператива.</a:t>
            </a:r>
          </a:p>
          <a:p>
            <a:endParaRPr lang="ru-RU" dirty="0"/>
          </a:p>
        </p:txBody>
      </p:sp>
      <p:pic>
        <p:nvPicPr>
          <p:cNvPr id="6" name="Рисунок 5" descr="https://cstor.nn2.ru/forum/data/forum/images/2019-04/229250258-esclamativo.jpg"/>
          <p:cNvPicPr/>
          <p:nvPr/>
        </p:nvPicPr>
        <p:blipFill>
          <a:blip r:embed="rId2" cstate="print"/>
          <a:srcRect l="22115" t="7276" r="26945" b="6686"/>
          <a:stretch>
            <a:fillRect/>
          </a:stretch>
        </p:blipFill>
        <p:spPr bwMode="auto">
          <a:xfrm>
            <a:off x="755576" y="1700808"/>
            <a:ext cx="994742" cy="3282459"/>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03EF07A1-D9B2-4316-B4AE-5C9BF9D14C47}" type="slidenum">
              <a:rPr lang="ru-RU" smtClean="0"/>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5"/>
            <a:ext cx="8363272" cy="4752528"/>
          </a:xfrm>
        </p:spPr>
        <p:txBody>
          <a:bodyPr>
            <a:normAutofit/>
          </a:bodyPr>
          <a:lstStyle/>
          <a:p>
            <a:pPr algn="just"/>
            <a:r>
              <a:rPr lang="ru-RU" sz="2800" b="1" dirty="0" smtClean="0">
                <a:solidFill>
                  <a:schemeClr val="accent1"/>
                </a:solidFill>
                <a:latin typeface="Times New Roman" pitchFamily="18" charset="0"/>
                <a:cs typeface="Times New Roman" pitchFamily="18" charset="0"/>
              </a:rPr>
              <a:t>Мероприятия, проводимые в рамках регионального проекта «Создание системы поддержки фермеров и развитие сельской кооперации в Кировской области», </a:t>
            </a:r>
            <a:r>
              <a:rPr lang="ru-RU" sz="2800" b="1" dirty="0" smtClean="0">
                <a:solidFill>
                  <a:srgbClr val="C00000"/>
                </a:solidFill>
                <a:latin typeface="Times New Roman" pitchFamily="18" charset="0"/>
                <a:cs typeface="Times New Roman" pitchFamily="18" charset="0"/>
              </a:rPr>
              <a:t>с 2021 года </a:t>
            </a:r>
            <a:r>
              <a:rPr lang="ru-RU" sz="2800" b="1" dirty="0" smtClean="0">
                <a:solidFill>
                  <a:schemeClr val="accent1"/>
                </a:solidFill>
                <a:latin typeface="Times New Roman" pitchFamily="18" charset="0"/>
                <a:cs typeface="Times New Roman" pitchFamily="18" charset="0"/>
              </a:rPr>
              <a:t>будут реализоваться в рамках регионального проекта </a:t>
            </a:r>
            <a:r>
              <a:rPr lang="ru-RU" sz="2800" b="1" dirty="0" smtClean="0">
                <a:solidFill>
                  <a:srgbClr val="C00000"/>
                </a:solidFill>
                <a:latin typeface="Times New Roman" pitchFamily="18" charset="0"/>
                <a:cs typeface="Times New Roman" pitchFamily="18" charset="0"/>
              </a:rPr>
              <a:t>«Акселерация субъектов малого и среднего предпринимательства в Кировской области»</a:t>
            </a:r>
          </a:p>
          <a:p>
            <a:endParaRPr lang="ru-RU" dirty="0"/>
          </a:p>
        </p:txBody>
      </p:sp>
      <p:sp>
        <p:nvSpPr>
          <p:cNvPr id="4" name="Номер слайда 3"/>
          <p:cNvSpPr>
            <a:spLocks noGrp="1"/>
          </p:cNvSpPr>
          <p:nvPr>
            <p:ph type="sldNum" sz="quarter" idx="12"/>
          </p:nvPr>
        </p:nvSpPr>
        <p:spPr/>
        <p:txBody>
          <a:bodyPr/>
          <a:lstStyle/>
          <a:p>
            <a:fld id="{03EF07A1-D9B2-4316-B4AE-5C9BF9D14C47}"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C00000"/>
                </a:solidFill>
                <a:latin typeface="Times New Roman" pitchFamily="18" charset="0"/>
                <a:cs typeface="Times New Roman" pitchFamily="18" charset="0"/>
              </a:rPr>
              <a:t>Новый документ</a:t>
            </a:r>
            <a:endParaRPr lang="ru-RU" sz="36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12776"/>
            <a:ext cx="8229600" cy="4713387"/>
          </a:xfrm>
        </p:spPr>
        <p:txBody>
          <a:bodyPr>
            <a:normAutofit fontScale="77500" lnSpcReduction="20000"/>
          </a:bodyPr>
          <a:lstStyle/>
          <a:p>
            <a:pPr algn="just"/>
            <a:r>
              <a:rPr lang="ru-RU" b="1" dirty="0" smtClean="0">
                <a:solidFill>
                  <a:srgbClr val="C00000"/>
                </a:solidFill>
                <a:latin typeface="Times New Roman" pitchFamily="18" charset="0"/>
                <a:cs typeface="Times New Roman" pitchFamily="18" charset="0"/>
              </a:rPr>
              <a:t>Копии протокола общего собрания и устава (изменений в устав) сельскохозяйственного потребительского кооператива, подтверждающих внесение приобретенной сельскохозяйственной техники, специализированного автотранспорта, оборудования для организации хранения, переработки, упаковки, маркировки, транспортировки и реализации сельскохозяйственной продукции и (или) мобильных торговых объектов в неделимый фонд этого сельскохозяйственного потребительского кооператива, – в срок </a:t>
            </a:r>
            <a:r>
              <a:rPr lang="ru-RU" b="1" dirty="0" smtClean="0">
                <a:solidFill>
                  <a:schemeClr val="tx2"/>
                </a:solidFill>
                <a:latin typeface="Times New Roman" pitchFamily="18" charset="0"/>
                <a:cs typeface="Times New Roman" pitchFamily="18" charset="0"/>
              </a:rPr>
              <a:t>не позднее 15 календарных </a:t>
            </a:r>
            <a:r>
              <a:rPr lang="ru-RU" b="1" dirty="0" smtClean="0">
                <a:solidFill>
                  <a:srgbClr val="C00000"/>
                </a:solidFill>
                <a:latin typeface="Times New Roman" pitchFamily="18" charset="0"/>
                <a:cs typeface="Times New Roman" pitchFamily="18" charset="0"/>
              </a:rPr>
              <a:t>дней со дня регистрации устава (изменений в устав) сельскохозяйственного потребительского кооператива в Федеральной налоговой службе.</a:t>
            </a:r>
          </a:p>
          <a:p>
            <a:endParaRPr lang="ru-RU" dirty="0"/>
          </a:p>
        </p:txBody>
      </p:sp>
      <p:sp>
        <p:nvSpPr>
          <p:cNvPr id="4" name="Номер слайда 3"/>
          <p:cNvSpPr>
            <a:spLocks noGrp="1"/>
          </p:cNvSpPr>
          <p:nvPr>
            <p:ph type="sldNum" sz="quarter" idx="12"/>
          </p:nvPr>
        </p:nvSpPr>
        <p:spPr/>
        <p:txBody>
          <a:bodyPr/>
          <a:lstStyle/>
          <a:p>
            <a:fld id="{03EF07A1-D9B2-4316-B4AE-5C9BF9D14C47}"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normAutofit/>
          </a:bodyPr>
          <a:lstStyle/>
          <a:p>
            <a:r>
              <a:rPr lang="ru-RU" sz="2500" b="1" dirty="0" smtClean="0">
                <a:latin typeface="Times New Roman" pitchFamily="18" charset="0"/>
                <a:cs typeface="Times New Roman" pitchFamily="18" charset="0"/>
              </a:rPr>
              <a:t>Субсидия на возмещение части затрат, связанных с приобретением крупного рогатого скота (КРС) </a:t>
            </a:r>
            <a:br>
              <a:rPr lang="ru-RU" sz="2500" b="1" dirty="0" smtClean="0">
                <a:latin typeface="Times New Roman" pitchFamily="18" charset="0"/>
                <a:cs typeface="Times New Roman" pitchFamily="18" charset="0"/>
              </a:rPr>
            </a:br>
            <a:r>
              <a:rPr lang="ru-RU" sz="2500" b="1" u="sng" dirty="0" smtClean="0">
                <a:latin typeface="Times New Roman" pitchFamily="18" charset="0"/>
                <a:cs typeface="Times New Roman" pitchFamily="18" charset="0"/>
              </a:rPr>
              <a:t>в целях замены </a:t>
            </a:r>
            <a:br>
              <a:rPr lang="ru-RU" sz="2500" b="1" u="sng" dirty="0" smtClean="0">
                <a:latin typeface="Times New Roman" pitchFamily="18" charset="0"/>
                <a:cs typeface="Times New Roman" pitchFamily="18" charset="0"/>
              </a:rPr>
            </a:br>
            <a:r>
              <a:rPr lang="ru-RU" sz="2500" b="1" dirty="0" smtClean="0">
                <a:latin typeface="Times New Roman" pitchFamily="18" charset="0"/>
                <a:cs typeface="Times New Roman" pitchFamily="18" charset="0"/>
              </a:rPr>
              <a:t>крупного рогатого скота, больного или инфицированного лейкозом, принадлежащего членам </a:t>
            </a:r>
            <a:r>
              <a:rPr lang="ru-RU" sz="2500" b="1" dirty="0" err="1" smtClean="0">
                <a:latin typeface="Times New Roman" pitchFamily="18" charset="0"/>
                <a:cs typeface="Times New Roman" pitchFamily="18" charset="0"/>
              </a:rPr>
              <a:t>СПоК</a:t>
            </a:r>
            <a:r>
              <a:rPr lang="ru-RU" sz="2500" b="1" dirty="0" smtClean="0">
                <a:latin typeface="Times New Roman" pitchFamily="18" charset="0"/>
                <a:cs typeface="Times New Roman" pitchFamily="18" charset="0"/>
              </a:rPr>
              <a:t> на праве собственности</a:t>
            </a:r>
            <a:endParaRPr lang="ru-RU" sz="2500" b="1" dirty="0">
              <a:latin typeface="Times New Roman" pitchFamily="18" charset="0"/>
              <a:cs typeface="Times New Roman" pitchFamily="18" charset="0"/>
            </a:endParaRPr>
          </a:p>
        </p:txBody>
      </p:sp>
      <p:sp>
        <p:nvSpPr>
          <p:cNvPr id="4" name="TextBox 3"/>
          <p:cNvSpPr txBox="1"/>
          <p:nvPr/>
        </p:nvSpPr>
        <p:spPr>
          <a:xfrm>
            <a:off x="611560" y="5733256"/>
            <a:ext cx="7848872" cy="707886"/>
          </a:xfrm>
          <a:prstGeom prst="rect">
            <a:avLst/>
          </a:prstGeom>
          <a:noFill/>
        </p:spPr>
        <p:txBody>
          <a:bodyPr wrap="square" rtlCol="0">
            <a:spAutoFit/>
          </a:bodyPr>
          <a:lstStyle/>
          <a:p>
            <a:pPr algn="ctr"/>
            <a:r>
              <a:rPr lang="ru-RU" sz="2000" b="1" dirty="0" smtClean="0">
                <a:solidFill>
                  <a:srgbClr val="00B0F0"/>
                </a:solidFill>
                <a:latin typeface="Times New Roman" pitchFamily="18" charset="0"/>
                <a:cs typeface="Times New Roman" pitchFamily="18" charset="0"/>
              </a:rPr>
              <a:t>Сумма субсидии:  50% стоимости приобретаемого КРС, но не более 10 млн. рублей на один </a:t>
            </a:r>
            <a:r>
              <a:rPr lang="ru-RU" sz="2000" b="1" dirty="0" err="1" smtClean="0">
                <a:solidFill>
                  <a:srgbClr val="00B0F0"/>
                </a:solidFill>
                <a:latin typeface="Times New Roman" pitchFamily="18" charset="0"/>
                <a:cs typeface="Times New Roman" pitchFamily="18" charset="0"/>
              </a:rPr>
              <a:t>СПоК</a:t>
            </a:r>
            <a:r>
              <a:rPr lang="ru-RU" sz="2000" b="1" dirty="0" smtClean="0">
                <a:solidFill>
                  <a:srgbClr val="00B0F0"/>
                </a:solidFill>
                <a:latin typeface="Times New Roman" pitchFamily="18" charset="0"/>
                <a:cs typeface="Times New Roman" pitchFamily="18" charset="0"/>
              </a:rPr>
              <a:t> .</a:t>
            </a:r>
            <a:endParaRPr lang="ru-RU" sz="2000" b="1" dirty="0">
              <a:solidFill>
                <a:srgbClr val="00B0F0"/>
              </a:solidFill>
              <a:latin typeface="Times New Roman" pitchFamily="18" charset="0"/>
              <a:cs typeface="Times New Roman" pitchFamily="18" charset="0"/>
            </a:endParaRPr>
          </a:p>
        </p:txBody>
      </p:sp>
      <p:pic>
        <p:nvPicPr>
          <p:cNvPr id="6146" name="Picture 2" descr="https://avatars.mds.yandex.net/get-zen_doc/235144/pub_5c55c1088864bf00ae95dce9_5c55c14126710800ad3646ed/scale_1200"/>
          <p:cNvPicPr>
            <a:picLocks noChangeAspect="1" noChangeArrowheads="1"/>
          </p:cNvPicPr>
          <p:nvPr/>
        </p:nvPicPr>
        <p:blipFill>
          <a:blip r:embed="rId2" cstate="print"/>
          <a:srcRect/>
          <a:stretch>
            <a:fillRect/>
          </a:stretch>
        </p:blipFill>
        <p:spPr bwMode="auto">
          <a:xfrm>
            <a:off x="2627784" y="2636912"/>
            <a:ext cx="4257192" cy="2838128"/>
          </a:xfrm>
          <a:prstGeom prst="rect">
            <a:avLst/>
          </a:prstGeom>
          <a:noFill/>
        </p:spPr>
      </p:pic>
      <p:sp>
        <p:nvSpPr>
          <p:cNvPr id="5" name="Номер слайда 4"/>
          <p:cNvSpPr>
            <a:spLocks noGrp="1"/>
          </p:cNvSpPr>
          <p:nvPr>
            <p:ph type="sldNum" sz="quarter" idx="12"/>
          </p:nvPr>
        </p:nvSpPr>
        <p:spPr/>
        <p:txBody>
          <a:bodyPr/>
          <a:lstStyle/>
          <a:p>
            <a:fld id="{03EF07A1-D9B2-4316-B4AE-5C9BF9D14C47}"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b="1" dirty="0" smtClean="0">
                <a:latin typeface="Times New Roman" pitchFamily="18" charset="0"/>
                <a:cs typeface="Times New Roman" pitchFamily="18" charset="0"/>
              </a:rPr>
              <a:t>Необходимые требования для получения субсидии</a:t>
            </a:r>
            <a:endParaRPr lang="ru-RU" sz="3000" dirty="0"/>
          </a:p>
        </p:txBody>
      </p:sp>
      <p:pic>
        <p:nvPicPr>
          <p:cNvPr id="3" name="Рисунок 2" descr="https://cstor.nn2.ru/forum/data/forum/images/2019-04/229250258-esclamativo.jpg"/>
          <p:cNvPicPr/>
          <p:nvPr/>
        </p:nvPicPr>
        <p:blipFill>
          <a:blip r:embed="rId2" cstate="print"/>
          <a:srcRect l="22115" t="7276" r="26945" b="6686"/>
          <a:stretch>
            <a:fillRect/>
          </a:stretch>
        </p:blipFill>
        <p:spPr bwMode="auto">
          <a:xfrm>
            <a:off x="755576" y="1412776"/>
            <a:ext cx="994742" cy="3282459"/>
          </a:xfrm>
          <a:prstGeom prst="rect">
            <a:avLst/>
          </a:prstGeom>
          <a:noFill/>
          <a:ln w="9525">
            <a:noFill/>
            <a:miter lim="800000"/>
            <a:headEnd/>
            <a:tailEnd/>
          </a:ln>
        </p:spPr>
      </p:pic>
      <p:sp>
        <p:nvSpPr>
          <p:cNvPr id="4" name="TextBox 3"/>
          <p:cNvSpPr txBox="1"/>
          <p:nvPr/>
        </p:nvSpPr>
        <p:spPr>
          <a:xfrm>
            <a:off x="2699792" y="1844824"/>
            <a:ext cx="5904657" cy="923330"/>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стоимость КРС, передаваемого (реализуемого) в собственность одного члена СПК, не может превышать 30% общей стоимости приобретаемого поголовья</a:t>
            </a:r>
            <a:endParaRPr lang="ru-RU" dirty="0">
              <a:latin typeface="Times New Roman" pitchFamily="18" charset="0"/>
              <a:cs typeface="Times New Roman" pitchFamily="18" charset="0"/>
            </a:endParaRPr>
          </a:p>
        </p:txBody>
      </p:sp>
      <p:sp>
        <p:nvSpPr>
          <p:cNvPr id="5" name="TextBox 4"/>
          <p:cNvSpPr txBox="1"/>
          <p:nvPr/>
        </p:nvSpPr>
        <p:spPr>
          <a:xfrm>
            <a:off x="2771800" y="2996952"/>
            <a:ext cx="4294896" cy="369332"/>
          </a:xfrm>
          <a:prstGeom prst="rect">
            <a:avLst/>
          </a:prstGeom>
          <a:noFill/>
        </p:spPr>
        <p:txBody>
          <a:bodyPr wrap="square" rtlCol="0">
            <a:spAutoFit/>
          </a:bodyPr>
          <a:lstStyle/>
          <a:p>
            <a:r>
              <a:rPr lang="ru-RU" dirty="0" smtClean="0">
                <a:latin typeface="Times New Roman" pitchFamily="18" charset="0"/>
                <a:cs typeface="Times New Roman" pitchFamily="18" charset="0"/>
              </a:rPr>
              <a:t>- возраст КРС не должен превышать 2 лет</a:t>
            </a:r>
            <a:endParaRPr lang="ru-RU" dirty="0">
              <a:latin typeface="Times New Roman" pitchFamily="18" charset="0"/>
              <a:cs typeface="Times New Roman" pitchFamily="18" charset="0"/>
            </a:endParaRPr>
          </a:p>
        </p:txBody>
      </p:sp>
      <p:sp>
        <p:nvSpPr>
          <p:cNvPr id="6" name="TextBox 5"/>
          <p:cNvSpPr txBox="1"/>
          <p:nvPr/>
        </p:nvSpPr>
        <p:spPr>
          <a:xfrm>
            <a:off x="2771800" y="3717032"/>
            <a:ext cx="6048673" cy="923330"/>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замена КРС, осуществлена в порядке, у</a:t>
            </a:r>
            <a:r>
              <a:rPr lang="ru-RU" dirty="0" smtClean="0">
                <a:latin typeface="Times New Roman" pitchFamily="18" charset="0"/>
                <a:ea typeface="Times New Roman" pitchFamily="18" charset="0"/>
                <a:cs typeface="Times New Roman" pitchFamily="18" charset="0"/>
              </a:rPr>
              <a:t>твержденном распоряжением Минсельхозпрод Кировской области от 20.06.2019 № 54</a:t>
            </a:r>
            <a:endParaRPr lang="ru-RU" dirty="0">
              <a:latin typeface="Times New Roman" pitchFamily="18" charset="0"/>
              <a:cs typeface="Times New Roman" pitchFamily="18" charset="0"/>
            </a:endParaRPr>
          </a:p>
        </p:txBody>
      </p:sp>
      <p:sp>
        <p:nvSpPr>
          <p:cNvPr id="7" name="TextBox 6"/>
          <p:cNvSpPr txBox="1"/>
          <p:nvPr/>
        </p:nvSpPr>
        <p:spPr>
          <a:xfrm>
            <a:off x="467544" y="5445224"/>
            <a:ext cx="8352929" cy="923330"/>
          </a:xfrm>
          <a:prstGeom prst="rect">
            <a:avLst/>
          </a:prstGeom>
          <a:noFill/>
        </p:spPr>
        <p:txBody>
          <a:bodyPr wrap="square" rtlCol="0">
            <a:spAutoFit/>
          </a:bodyPr>
          <a:lstStyle/>
          <a:p>
            <a:pPr algn="ctr"/>
            <a:r>
              <a:rPr lang="ru-RU" b="1" i="1" dirty="0" smtClean="0">
                <a:latin typeface="Times New Roman" pitchFamily="18" charset="0"/>
                <a:cs typeface="Times New Roman" pitchFamily="18" charset="0"/>
              </a:rPr>
              <a:t>КРС в целях замены КРС, больного или инфицированного лейкозом, </a:t>
            </a:r>
            <a:r>
              <a:rPr lang="ru-RU" b="1" i="1" u="sng" dirty="0" smtClean="0">
                <a:latin typeface="Times New Roman" pitchFamily="18" charset="0"/>
                <a:cs typeface="Times New Roman" pitchFamily="18" charset="0"/>
              </a:rPr>
              <a:t>не может </a:t>
            </a:r>
            <a:r>
              <a:rPr lang="ru-RU" b="1" i="1" dirty="0" smtClean="0">
                <a:latin typeface="Times New Roman" pitchFamily="18" charset="0"/>
                <a:cs typeface="Times New Roman" pitchFamily="18" charset="0"/>
              </a:rPr>
              <a:t>быть приобретен у членов (в том числе ассоциированных членов) данного кооператива</a:t>
            </a:r>
            <a:endParaRPr lang="ru-RU" b="1" i="1"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03EF07A1-D9B2-4316-B4AE-5C9BF9D14C47}" type="slidenum">
              <a:rPr lang="ru-RU" smtClean="0"/>
              <a:pPr/>
              <a:t>22</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Autofit/>
          </a:bodyPr>
          <a:lstStyle/>
          <a:p>
            <a:r>
              <a:rPr lang="ru-RU" sz="2500" b="1" dirty="0" smtClean="0">
                <a:latin typeface="Times New Roman" pitchFamily="18" charset="0"/>
                <a:cs typeface="Times New Roman" pitchFamily="18" charset="0"/>
              </a:rPr>
              <a:t>Субсидия на возмещение части затрат, связанных с закупкой сельскохозяйственной продукции у членов (кроме ассоциированных членов) </a:t>
            </a:r>
            <a:r>
              <a:rPr lang="ru-RU" sz="2500" b="1" dirty="0" err="1" smtClean="0">
                <a:latin typeface="Times New Roman" pitchFamily="18" charset="0"/>
                <a:cs typeface="Times New Roman" pitchFamily="18" charset="0"/>
              </a:rPr>
              <a:t>СПоК</a:t>
            </a:r>
            <a:endParaRPr lang="ru-RU" sz="2500" b="1" dirty="0">
              <a:latin typeface="Times New Roman" pitchFamily="18" charset="0"/>
              <a:cs typeface="Times New Roman" pitchFamily="18" charset="0"/>
            </a:endParaRPr>
          </a:p>
        </p:txBody>
      </p:sp>
      <p:pic>
        <p:nvPicPr>
          <p:cNvPr id="3074" name="Picture 2" descr="https://ukraine.web2ua.com/wp-content/uploads/2019/07/688096_vinnickaja_oblast_lidiruet_po_obemam_agro.jpeg"/>
          <p:cNvPicPr>
            <a:picLocks noChangeAspect="1" noChangeArrowheads="1"/>
          </p:cNvPicPr>
          <p:nvPr/>
        </p:nvPicPr>
        <p:blipFill>
          <a:blip r:embed="rId2" cstate="print"/>
          <a:srcRect/>
          <a:stretch>
            <a:fillRect/>
          </a:stretch>
        </p:blipFill>
        <p:spPr bwMode="auto">
          <a:xfrm>
            <a:off x="1835696" y="1484784"/>
            <a:ext cx="5923860" cy="3835593"/>
          </a:xfrm>
          <a:prstGeom prst="rect">
            <a:avLst/>
          </a:prstGeom>
          <a:noFill/>
        </p:spPr>
      </p:pic>
      <p:sp>
        <p:nvSpPr>
          <p:cNvPr id="4" name="Номер слайда 3"/>
          <p:cNvSpPr>
            <a:spLocks noGrp="1"/>
          </p:cNvSpPr>
          <p:nvPr>
            <p:ph type="sldNum" sz="quarter" idx="12"/>
          </p:nvPr>
        </p:nvSpPr>
        <p:spPr/>
        <p:txBody>
          <a:bodyPr/>
          <a:lstStyle/>
          <a:p>
            <a:fld id="{03EF07A1-D9B2-4316-B4AE-5C9BF9D14C47}" type="slidenum">
              <a:rPr lang="ru-RU" smtClean="0"/>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60648"/>
            <a:ext cx="7776864" cy="646331"/>
          </a:xfrm>
          <a:prstGeom prst="rect">
            <a:avLst/>
          </a:prstGeom>
        </p:spPr>
        <p:txBody>
          <a:bodyPr wrap="square">
            <a:spAutoFit/>
          </a:bodyPr>
          <a:lstStyle/>
          <a:p>
            <a:pPr algn="ctr"/>
            <a:r>
              <a:rPr lang="ru-RU" b="1" dirty="0" smtClean="0">
                <a:latin typeface="Times New Roman" pitchFamily="18" charset="0"/>
                <a:cs typeface="Times New Roman" pitchFamily="18" charset="0"/>
              </a:rPr>
              <a:t>Сумма субсидии рассчитывается по выручке от реализации продукции, по итогам отчетного периода (квартала) текущего финансового года</a:t>
            </a:r>
            <a:endParaRPr lang="ru-RU" dirty="0"/>
          </a:p>
        </p:txBody>
      </p:sp>
      <p:sp>
        <p:nvSpPr>
          <p:cNvPr id="3" name="Прямоугольник 2"/>
          <p:cNvSpPr/>
          <p:nvPr/>
        </p:nvSpPr>
        <p:spPr>
          <a:xfrm>
            <a:off x="323528" y="1268760"/>
            <a:ext cx="4824536" cy="646331"/>
          </a:xfrm>
          <a:prstGeom prst="rect">
            <a:avLst/>
          </a:prstGeom>
        </p:spPr>
        <p:txBody>
          <a:bodyPr wrap="square">
            <a:spAutoFit/>
          </a:bodyPr>
          <a:lstStyle/>
          <a:p>
            <a:pPr>
              <a:buNone/>
            </a:pPr>
            <a:r>
              <a:rPr lang="ru-RU" dirty="0" smtClean="0">
                <a:latin typeface="Times New Roman" pitchFamily="18" charset="0"/>
                <a:cs typeface="Times New Roman" pitchFamily="18" charset="0"/>
              </a:rPr>
              <a:t>выручка от </a:t>
            </a:r>
            <a:r>
              <a:rPr lang="ru-RU" b="1" dirty="0" smtClean="0">
                <a:solidFill>
                  <a:srgbClr val="C00000"/>
                </a:solidFill>
                <a:latin typeface="Times New Roman" pitchFamily="18" charset="0"/>
                <a:cs typeface="Times New Roman" pitchFamily="18" charset="0"/>
              </a:rPr>
              <a:t>100 тыс. рублей до 5 млн.  рублей включительно                        </a:t>
            </a:r>
          </a:p>
        </p:txBody>
      </p:sp>
      <p:sp>
        <p:nvSpPr>
          <p:cNvPr id="4" name="TextBox 3"/>
          <p:cNvSpPr txBox="1"/>
          <p:nvPr/>
        </p:nvSpPr>
        <p:spPr>
          <a:xfrm>
            <a:off x="7308304" y="1340768"/>
            <a:ext cx="1440160" cy="369332"/>
          </a:xfrm>
          <a:prstGeom prst="rect">
            <a:avLst/>
          </a:prstGeom>
          <a:noFill/>
        </p:spPr>
        <p:txBody>
          <a:bodyPr wrap="square" rtlCol="0">
            <a:spAutoFit/>
          </a:bodyPr>
          <a:lstStyle/>
          <a:p>
            <a:r>
              <a:rPr lang="ru-RU" dirty="0" smtClean="0">
                <a:latin typeface="Times New Roman" pitchFamily="18" charset="0"/>
                <a:cs typeface="Times New Roman" pitchFamily="18" charset="0"/>
              </a:rPr>
              <a:t>10 % затрат</a:t>
            </a:r>
            <a:endParaRPr lang="ru-RU" dirty="0">
              <a:latin typeface="Times New Roman" pitchFamily="18" charset="0"/>
              <a:cs typeface="Times New Roman" pitchFamily="18" charset="0"/>
            </a:endParaRPr>
          </a:p>
        </p:txBody>
      </p:sp>
      <p:sp>
        <p:nvSpPr>
          <p:cNvPr id="5" name="TextBox 4"/>
          <p:cNvSpPr txBox="1"/>
          <p:nvPr/>
        </p:nvSpPr>
        <p:spPr>
          <a:xfrm>
            <a:off x="323528" y="2636912"/>
            <a:ext cx="5184576" cy="923330"/>
          </a:xfrm>
          <a:prstGeom prst="rect">
            <a:avLst/>
          </a:prstGeom>
          <a:noFill/>
        </p:spPr>
        <p:txBody>
          <a:bodyPr wrap="square" rtlCol="0">
            <a:spAutoFit/>
          </a:bodyPr>
          <a:lstStyle/>
          <a:p>
            <a:r>
              <a:rPr lang="ru-RU" dirty="0" smtClean="0">
                <a:latin typeface="Times New Roman" pitchFamily="18" charset="0"/>
                <a:cs typeface="Times New Roman" pitchFamily="18" charset="0"/>
              </a:rPr>
              <a:t>выручка   </a:t>
            </a:r>
            <a:r>
              <a:rPr lang="ru-RU" b="1" dirty="0" smtClean="0">
                <a:solidFill>
                  <a:srgbClr val="C00000"/>
                </a:solidFill>
                <a:latin typeface="Times New Roman" pitchFamily="18" charset="0"/>
                <a:cs typeface="Times New Roman" pitchFamily="18" charset="0"/>
              </a:rPr>
              <a:t>от 5,001 млн. рублей – 25,0 млн. рублей включительно</a:t>
            </a:r>
          </a:p>
          <a:p>
            <a:endParaRPr lang="ru-RU" dirty="0">
              <a:latin typeface="Times New Roman" pitchFamily="18" charset="0"/>
              <a:cs typeface="Times New Roman" pitchFamily="18" charset="0"/>
            </a:endParaRPr>
          </a:p>
        </p:txBody>
      </p:sp>
      <p:sp>
        <p:nvSpPr>
          <p:cNvPr id="6" name="TextBox 5"/>
          <p:cNvSpPr txBox="1"/>
          <p:nvPr/>
        </p:nvSpPr>
        <p:spPr>
          <a:xfrm>
            <a:off x="7236296" y="2708920"/>
            <a:ext cx="1328120" cy="369332"/>
          </a:xfrm>
          <a:prstGeom prst="rect">
            <a:avLst/>
          </a:prstGeom>
          <a:noFill/>
        </p:spPr>
        <p:txBody>
          <a:bodyPr wrap="none" rtlCol="0">
            <a:spAutoFit/>
          </a:bodyPr>
          <a:lstStyle/>
          <a:p>
            <a:r>
              <a:rPr lang="ru-RU" dirty="0" smtClean="0">
                <a:latin typeface="Times New Roman" pitchFamily="18" charset="0"/>
                <a:cs typeface="Times New Roman" pitchFamily="18" charset="0"/>
              </a:rPr>
              <a:t>12 % затрат</a:t>
            </a:r>
            <a:endParaRPr lang="ru-RU" dirty="0">
              <a:latin typeface="Times New Roman" pitchFamily="18" charset="0"/>
              <a:cs typeface="Times New Roman" pitchFamily="18" charset="0"/>
            </a:endParaRPr>
          </a:p>
        </p:txBody>
      </p:sp>
      <p:sp>
        <p:nvSpPr>
          <p:cNvPr id="7" name="TextBox 6"/>
          <p:cNvSpPr txBox="1"/>
          <p:nvPr/>
        </p:nvSpPr>
        <p:spPr>
          <a:xfrm>
            <a:off x="251520" y="4365104"/>
            <a:ext cx="5086269"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выручка </a:t>
            </a:r>
            <a:r>
              <a:rPr lang="ru-RU" b="1" dirty="0" smtClean="0">
                <a:solidFill>
                  <a:srgbClr val="C00000"/>
                </a:solidFill>
                <a:latin typeface="Times New Roman" pitchFamily="18" charset="0"/>
                <a:cs typeface="Times New Roman" pitchFamily="18" charset="0"/>
              </a:rPr>
              <a:t>более 25,0 млн. рублей</a:t>
            </a:r>
            <a:endParaRPr lang="ru-RU" b="1" dirty="0">
              <a:solidFill>
                <a:srgbClr val="C00000"/>
              </a:solidFill>
              <a:latin typeface="Times New Roman" pitchFamily="18" charset="0"/>
              <a:cs typeface="Times New Roman" pitchFamily="18" charset="0"/>
            </a:endParaRPr>
          </a:p>
        </p:txBody>
      </p:sp>
      <p:sp>
        <p:nvSpPr>
          <p:cNvPr id="8" name="TextBox 7"/>
          <p:cNvSpPr txBox="1"/>
          <p:nvPr/>
        </p:nvSpPr>
        <p:spPr>
          <a:xfrm>
            <a:off x="7236296" y="4365104"/>
            <a:ext cx="1452579" cy="369332"/>
          </a:xfrm>
          <a:prstGeom prst="rect">
            <a:avLst/>
          </a:prstGeom>
          <a:noFill/>
        </p:spPr>
        <p:txBody>
          <a:bodyPr wrap="square" rtlCol="0">
            <a:spAutoFit/>
          </a:bodyPr>
          <a:lstStyle/>
          <a:p>
            <a:r>
              <a:rPr lang="ru-RU" dirty="0" smtClean="0">
                <a:latin typeface="Times New Roman" pitchFamily="18" charset="0"/>
                <a:cs typeface="Times New Roman" pitchFamily="18" charset="0"/>
              </a:rPr>
              <a:t>15 % затрат</a:t>
            </a:r>
            <a:endParaRPr lang="ru-RU" dirty="0">
              <a:latin typeface="Times New Roman" pitchFamily="18" charset="0"/>
              <a:cs typeface="Times New Roman" pitchFamily="18" charset="0"/>
            </a:endParaRPr>
          </a:p>
        </p:txBody>
      </p:sp>
      <p:sp>
        <p:nvSpPr>
          <p:cNvPr id="9" name="Стрелка вправо 8"/>
          <p:cNvSpPr/>
          <p:nvPr/>
        </p:nvSpPr>
        <p:spPr>
          <a:xfrm>
            <a:off x="5508104" y="1268760"/>
            <a:ext cx="11521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5508104" y="2636912"/>
            <a:ext cx="12241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5580112" y="4293096"/>
            <a:ext cx="11521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6" name="AutoShape 2" descr="Выручка, прибыль и доход - что это, чем отличаются формирование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Выручка компании «Вертекс» в 2016 г. выросла на 25% » Фармвестни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Чем отличается выручка от реализ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 name="Номер слайда 14"/>
          <p:cNvSpPr>
            <a:spLocks noGrp="1"/>
          </p:cNvSpPr>
          <p:nvPr>
            <p:ph type="sldNum" sz="quarter" idx="12"/>
          </p:nvPr>
        </p:nvSpPr>
        <p:spPr/>
        <p:txBody>
          <a:bodyPr/>
          <a:lstStyle/>
          <a:p>
            <a:fld id="{03EF07A1-D9B2-4316-B4AE-5C9BF9D14C47}" type="slidenum">
              <a:rPr lang="ru-RU" smtClean="0"/>
              <a:pPr/>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b="1" dirty="0" smtClean="0">
                <a:latin typeface="Times New Roman" pitchFamily="18" charset="0"/>
                <a:cs typeface="Times New Roman" pitchFamily="18" charset="0"/>
              </a:rPr>
              <a:t>Необходимые требования для получения субсидии</a:t>
            </a:r>
            <a:endParaRPr lang="ru-RU" sz="3000" dirty="0"/>
          </a:p>
        </p:txBody>
      </p:sp>
      <p:pic>
        <p:nvPicPr>
          <p:cNvPr id="3" name="Рисунок 2" descr="https://cstor.nn2.ru/forum/data/forum/images/2019-04/229250258-esclamativo.jpg"/>
          <p:cNvPicPr/>
          <p:nvPr/>
        </p:nvPicPr>
        <p:blipFill>
          <a:blip r:embed="rId2" cstate="print"/>
          <a:srcRect l="22115" t="7276" r="26945" b="6686"/>
          <a:stretch>
            <a:fillRect/>
          </a:stretch>
        </p:blipFill>
        <p:spPr bwMode="auto">
          <a:xfrm>
            <a:off x="827584" y="1268760"/>
            <a:ext cx="994742" cy="3642499"/>
          </a:xfrm>
          <a:prstGeom prst="rect">
            <a:avLst/>
          </a:prstGeom>
          <a:noFill/>
          <a:ln w="9525">
            <a:noFill/>
            <a:miter lim="800000"/>
            <a:headEnd/>
            <a:tailEnd/>
          </a:ln>
        </p:spPr>
      </p:pic>
      <p:sp>
        <p:nvSpPr>
          <p:cNvPr id="4" name="TextBox 3"/>
          <p:cNvSpPr txBox="1"/>
          <p:nvPr/>
        </p:nvSpPr>
        <p:spPr>
          <a:xfrm>
            <a:off x="2483768" y="1700808"/>
            <a:ext cx="216024" cy="369332"/>
          </a:xfrm>
          <a:prstGeom prst="rect">
            <a:avLst/>
          </a:prstGeom>
          <a:noFill/>
        </p:spPr>
        <p:txBody>
          <a:bodyPr wrap="square" rtlCol="0">
            <a:spAutoFit/>
          </a:bodyPr>
          <a:lstStyle/>
          <a:p>
            <a:endParaRPr lang="ru-RU" dirty="0"/>
          </a:p>
        </p:txBody>
      </p:sp>
      <p:sp>
        <p:nvSpPr>
          <p:cNvPr id="5" name="TextBox 4"/>
          <p:cNvSpPr txBox="1"/>
          <p:nvPr/>
        </p:nvSpPr>
        <p:spPr>
          <a:xfrm>
            <a:off x="2267744" y="1700808"/>
            <a:ext cx="6552728" cy="584775"/>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сельхозпродукция,  </a:t>
            </a:r>
            <a:r>
              <a:rPr lang="ru-RU" sz="1600" dirty="0" err="1" smtClean="0">
                <a:latin typeface="Times New Roman" pitchFamily="18" charset="0"/>
                <a:cs typeface="Times New Roman" pitchFamily="18" charset="0"/>
              </a:rPr>
              <a:t>указаннаяя</a:t>
            </a:r>
            <a:r>
              <a:rPr lang="ru-RU" sz="1600" dirty="0" smtClean="0">
                <a:latin typeface="Times New Roman" pitchFamily="18" charset="0"/>
                <a:cs typeface="Times New Roman" pitchFamily="18" charset="0"/>
              </a:rPr>
              <a:t> в перечне, утвержденном распоряжением Правительства РФ от 25.01.2017 № 79-р</a:t>
            </a:r>
            <a:endParaRPr lang="ru-RU" sz="1600" dirty="0">
              <a:latin typeface="Times New Roman" pitchFamily="18" charset="0"/>
              <a:cs typeface="Times New Roman" pitchFamily="18" charset="0"/>
            </a:endParaRPr>
          </a:p>
        </p:txBody>
      </p:sp>
      <p:sp>
        <p:nvSpPr>
          <p:cNvPr id="6" name="TextBox 5"/>
          <p:cNvSpPr txBox="1"/>
          <p:nvPr/>
        </p:nvSpPr>
        <p:spPr>
          <a:xfrm>
            <a:off x="2339752" y="2420888"/>
            <a:ext cx="6552728" cy="861774"/>
          </a:xfrm>
          <a:prstGeom prst="rect">
            <a:avLst/>
          </a:prstGeom>
          <a:noFill/>
        </p:spPr>
        <p:txBody>
          <a:bodyPr wrap="square" rtlCol="0">
            <a:spAutoFit/>
          </a:bodyPr>
          <a:lstStyle/>
          <a:p>
            <a:pPr lvl="0" algn="just"/>
            <a:r>
              <a:rPr lang="ru-RU" sz="1600" dirty="0" smtClean="0">
                <a:latin typeface="Times New Roman" pitchFamily="18" charset="0"/>
                <a:cs typeface="Times New Roman" pitchFamily="18" charset="0"/>
              </a:rPr>
              <a:t>объем закупки у одного члена </a:t>
            </a:r>
            <a:r>
              <a:rPr lang="ru-RU" sz="1600" dirty="0" err="1" smtClean="0">
                <a:latin typeface="Times New Roman" pitchFamily="18" charset="0"/>
                <a:cs typeface="Times New Roman" pitchFamily="18" charset="0"/>
              </a:rPr>
              <a:t>СПоК</a:t>
            </a:r>
            <a:r>
              <a:rPr lang="ru-RU" sz="1600" dirty="0" smtClean="0">
                <a:latin typeface="Times New Roman" pitchFamily="18" charset="0"/>
                <a:cs typeface="Times New Roman" pitchFamily="18" charset="0"/>
              </a:rPr>
              <a:t>, не более 15% всего объема закупленной продукции по итогам отчетного  периода</a:t>
            </a:r>
          </a:p>
          <a:p>
            <a:endParaRPr lang="ru-RU" dirty="0"/>
          </a:p>
        </p:txBody>
      </p:sp>
      <p:sp>
        <p:nvSpPr>
          <p:cNvPr id="7" name="TextBox 6"/>
          <p:cNvSpPr txBox="1"/>
          <p:nvPr/>
        </p:nvSpPr>
        <p:spPr>
          <a:xfrm>
            <a:off x="2411760" y="3284984"/>
            <a:ext cx="5904656" cy="338554"/>
          </a:xfrm>
          <a:prstGeom prst="rect">
            <a:avLst/>
          </a:prstGeom>
          <a:noFill/>
        </p:spPr>
        <p:txBody>
          <a:bodyPr wrap="square" rtlCol="0">
            <a:spAutoFit/>
          </a:bodyPr>
          <a:lstStyle/>
          <a:p>
            <a:r>
              <a:rPr lang="ru-RU" sz="1600" dirty="0" smtClean="0">
                <a:latin typeface="Times New Roman" pitchFamily="18" charset="0"/>
                <a:cs typeface="Times New Roman" pitchFamily="18" charset="0"/>
              </a:rPr>
              <a:t>с/</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продукция полностью оплачена кооперативом</a:t>
            </a:r>
            <a:endParaRPr lang="ru-RU" sz="1600" dirty="0">
              <a:latin typeface="Times New Roman" pitchFamily="18" charset="0"/>
              <a:cs typeface="Times New Roman" pitchFamily="18" charset="0"/>
            </a:endParaRPr>
          </a:p>
        </p:txBody>
      </p:sp>
      <p:sp>
        <p:nvSpPr>
          <p:cNvPr id="9" name="Номер слайда 8"/>
          <p:cNvSpPr>
            <a:spLocks noGrp="1"/>
          </p:cNvSpPr>
          <p:nvPr>
            <p:ph type="sldNum" sz="quarter" idx="12"/>
          </p:nvPr>
        </p:nvSpPr>
        <p:spPr/>
        <p:txBody>
          <a:bodyPr/>
          <a:lstStyle/>
          <a:p>
            <a:fld id="{03EF07A1-D9B2-4316-B4AE-5C9BF9D14C47}" type="slidenum">
              <a:rPr lang="ru-RU" smtClean="0"/>
              <a:pPr/>
              <a:t>25</a:t>
            </a:fld>
            <a:endParaRPr lang="ru-RU"/>
          </a:p>
        </p:txBody>
      </p:sp>
      <p:sp>
        <p:nvSpPr>
          <p:cNvPr id="10" name="Прямоугольник 9"/>
          <p:cNvSpPr/>
          <p:nvPr/>
        </p:nvSpPr>
        <p:spPr>
          <a:xfrm rot="10800000" flipV="1">
            <a:off x="2286000" y="3872037"/>
            <a:ext cx="6606480" cy="1323439"/>
          </a:xfrm>
          <a:prstGeom prst="rect">
            <a:avLst/>
          </a:prstGeom>
        </p:spPr>
        <p:txBody>
          <a:bodyPr wrap="square">
            <a:spAutoFit/>
          </a:bodyPr>
          <a:lstStyle/>
          <a:p>
            <a:pPr algn="just"/>
            <a:r>
              <a:rPr lang="ru-RU" sz="1600" dirty="0" smtClean="0">
                <a:latin typeface="Times New Roman" pitchFamily="18" charset="0"/>
                <a:cs typeface="Times New Roman" pitchFamily="18" charset="0"/>
              </a:rPr>
              <a:t>возмещение части затрат сельскохозяйственных потребительских кооперативов на закупку сельскохозяйственной продукции у членов сельскохозяйственного потребительского кооператива может осуществляться за несколько кварталов текущего финансового года, если эти затраты не возмещались ранее в текущем отчетном году.</a:t>
            </a:r>
          </a:p>
        </p:txBody>
      </p:sp>
      <p:sp>
        <p:nvSpPr>
          <p:cNvPr id="11" name="Прямоугольник 10"/>
          <p:cNvSpPr/>
          <p:nvPr/>
        </p:nvSpPr>
        <p:spPr>
          <a:xfrm>
            <a:off x="2286000" y="5373216"/>
            <a:ext cx="6678488" cy="1077218"/>
          </a:xfrm>
          <a:prstGeom prst="rect">
            <a:avLst/>
          </a:prstGeom>
        </p:spPr>
        <p:txBody>
          <a:bodyPr wrap="square">
            <a:spAutoFit/>
          </a:bodyPr>
          <a:lstStyle/>
          <a:p>
            <a:pPr algn="just"/>
            <a:r>
              <a:rPr lang="ru-RU" sz="1600" dirty="0" smtClean="0">
                <a:latin typeface="Times New Roman" pitchFamily="18" charset="0"/>
                <a:cs typeface="Times New Roman" pitchFamily="18" charset="0"/>
              </a:rPr>
              <a:t>возмещение части затрат кооперативов на закупку сельскохозяйственной продукции у членов кооператива за IV квартал отчетного года осуществляется в I квартале года, следующего за отчетным</a:t>
            </a:r>
            <a:br>
              <a:rPr lang="ru-RU" sz="1600" dirty="0" smtClean="0">
                <a:latin typeface="Times New Roman" pitchFamily="18" charset="0"/>
                <a:cs typeface="Times New Roman" pitchFamily="18" charset="0"/>
              </a:rPr>
            </a:br>
            <a:endParaRPr lang="ru-RU"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562074"/>
          </a:xfrm>
        </p:spPr>
        <p:txBody>
          <a:bodyPr>
            <a:normAutofit fontScale="90000"/>
          </a:bodyPr>
          <a:lstStyle/>
          <a:p>
            <a:r>
              <a:rPr lang="ru-RU" sz="2000" b="1" dirty="0" smtClean="0">
                <a:latin typeface="Times New Roman" pitchFamily="18" charset="0"/>
                <a:cs typeface="Times New Roman" pitchFamily="18" charset="0"/>
              </a:rPr>
              <a:t>ПЕРЕЧЕНЬ СЕЛЬСКОХОЗЯЙСТВЕННОЙ ПРОДУКЦИИ,</a:t>
            </a:r>
            <a:r>
              <a:rPr lang="ru-RU" sz="2000" dirty="0" smtClean="0">
                <a:latin typeface="Times New Roman" pitchFamily="18" charset="0"/>
                <a:cs typeface="Times New Roman" pitchFamily="18" charset="0"/>
              </a:rPr>
              <a:t> утвержденный распоряжением Правительства РФ от 25.01.2017 № 79-р</a:t>
            </a:r>
            <a:endParaRPr lang="ru-RU" sz="2000" b="1" dirty="0">
              <a:latin typeface="Times New Roman" pitchFamily="18" charset="0"/>
              <a:cs typeface="Times New Roman" pitchFamily="18" charset="0"/>
            </a:endParaRPr>
          </a:p>
        </p:txBody>
      </p:sp>
      <p:pic>
        <p:nvPicPr>
          <p:cNvPr id="16" name="Рисунок 15" descr="https://www.gurutrade.ru/files/filemanager/image/For_Analytics_16/psheno.jpg"/>
          <p:cNvPicPr/>
          <p:nvPr/>
        </p:nvPicPr>
        <p:blipFill>
          <a:blip r:embed="rId2" cstate="print"/>
          <a:srcRect l="28220" t="7416" r="16302" b="20335"/>
          <a:stretch>
            <a:fillRect/>
          </a:stretch>
        </p:blipFill>
        <p:spPr bwMode="auto">
          <a:xfrm>
            <a:off x="3275856" y="908720"/>
            <a:ext cx="1318212" cy="864096"/>
          </a:xfrm>
          <a:prstGeom prst="rect">
            <a:avLst/>
          </a:prstGeom>
          <a:noFill/>
          <a:ln w="9525">
            <a:noFill/>
            <a:miter lim="800000"/>
            <a:headEnd/>
            <a:tailEnd/>
          </a:ln>
        </p:spPr>
      </p:pic>
      <p:pic>
        <p:nvPicPr>
          <p:cNvPr id="17" name="Рисунок 16" descr="https://yablukom.ua/wp-content/uploads/2019/02/sunrise.jpg"/>
          <p:cNvPicPr/>
          <p:nvPr/>
        </p:nvPicPr>
        <p:blipFill>
          <a:blip r:embed="rId3" cstate="print"/>
          <a:srcRect l="22608" t="7862" r="19989" b="18673"/>
          <a:stretch>
            <a:fillRect/>
          </a:stretch>
        </p:blipFill>
        <p:spPr bwMode="auto">
          <a:xfrm>
            <a:off x="1547664" y="1052736"/>
            <a:ext cx="936104" cy="720080"/>
          </a:xfrm>
          <a:prstGeom prst="rect">
            <a:avLst/>
          </a:prstGeom>
          <a:noFill/>
          <a:ln w="9525">
            <a:noFill/>
            <a:miter lim="800000"/>
            <a:headEnd/>
            <a:tailEnd/>
          </a:ln>
        </p:spPr>
      </p:pic>
      <p:sp>
        <p:nvSpPr>
          <p:cNvPr id="6" name="TextBox 5"/>
          <p:cNvSpPr txBox="1"/>
          <p:nvPr/>
        </p:nvSpPr>
        <p:spPr>
          <a:xfrm>
            <a:off x="2987824" y="1700808"/>
            <a:ext cx="184731" cy="369332"/>
          </a:xfrm>
          <a:prstGeom prst="rect">
            <a:avLst/>
          </a:prstGeom>
          <a:noFill/>
        </p:spPr>
        <p:txBody>
          <a:bodyPr wrap="none" rtlCol="0">
            <a:spAutoFit/>
          </a:bodyPr>
          <a:lstStyle/>
          <a:p>
            <a:endParaRPr lang="ru-RU" dirty="0"/>
          </a:p>
        </p:txBody>
      </p:sp>
      <p:sp>
        <p:nvSpPr>
          <p:cNvPr id="9" name="TextBox 8"/>
          <p:cNvSpPr txBox="1"/>
          <p:nvPr/>
        </p:nvSpPr>
        <p:spPr>
          <a:xfrm>
            <a:off x="251520" y="764704"/>
            <a:ext cx="3168352"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Зерновые и зернобобовые культуры</a:t>
            </a:r>
            <a:endParaRPr lang="ru-RU" dirty="0">
              <a:latin typeface="Times New Roman" pitchFamily="18" charset="0"/>
              <a:cs typeface="Times New Roman" pitchFamily="18" charset="0"/>
            </a:endParaRPr>
          </a:p>
        </p:txBody>
      </p:sp>
      <p:sp>
        <p:nvSpPr>
          <p:cNvPr id="11" name="TextBox 10"/>
          <p:cNvSpPr txBox="1"/>
          <p:nvPr/>
        </p:nvSpPr>
        <p:spPr>
          <a:xfrm>
            <a:off x="251520" y="1916832"/>
            <a:ext cx="3085593"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Клубнеплодные, овощные, продукция закрытого грунта</a:t>
            </a:r>
            <a:endParaRPr lang="ru-RU" dirty="0">
              <a:latin typeface="Times New Roman" pitchFamily="18" charset="0"/>
              <a:cs typeface="Times New Roman" pitchFamily="18" charset="0"/>
            </a:endParaRPr>
          </a:p>
        </p:txBody>
      </p:sp>
      <p:pic>
        <p:nvPicPr>
          <p:cNvPr id="13" name="Рисунок 12" descr="https://1tulatv.ru/sites/default/files/ovoshchi_korneplodi.jpg"/>
          <p:cNvPicPr/>
          <p:nvPr/>
        </p:nvPicPr>
        <p:blipFill>
          <a:blip r:embed="rId4" cstate="print"/>
          <a:srcRect/>
          <a:stretch>
            <a:fillRect/>
          </a:stretch>
        </p:blipFill>
        <p:spPr bwMode="auto">
          <a:xfrm>
            <a:off x="3275856" y="1988840"/>
            <a:ext cx="1353568" cy="972008"/>
          </a:xfrm>
          <a:prstGeom prst="rect">
            <a:avLst/>
          </a:prstGeom>
          <a:noFill/>
          <a:ln w="9525">
            <a:noFill/>
            <a:miter lim="800000"/>
            <a:headEnd/>
            <a:tailEnd/>
          </a:ln>
        </p:spPr>
      </p:pic>
      <p:pic>
        <p:nvPicPr>
          <p:cNvPr id="14" name="Рисунок 13" descr="https://ds03.infourok.ru/uploads/ex/1081/00029508-83ed6e38/640/img6.jpg"/>
          <p:cNvPicPr/>
          <p:nvPr/>
        </p:nvPicPr>
        <p:blipFill>
          <a:blip r:embed="rId5" cstate="print"/>
          <a:srcRect t="7479" r="51417" b="52991"/>
          <a:stretch>
            <a:fillRect/>
          </a:stretch>
        </p:blipFill>
        <p:spPr bwMode="auto">
          <a:xfrm>
            <a:off x="3275856" y="3140968"/>
            <a:ext cx="1368152" cy="900000"/>
          </a:xfrm>
          <a:prstGeom prst="rect">
            <a:avLst/>
          </a:prstGeom>
          <a:noFill/>
          <a:ln w="9525">
            <a:noFill/>
            <a:miter lim="800000"/>
            <a:headEnd/>
            <a:tailEnd/>
          </a:ln>
        </p:spPr>
      </p:pic>
      <p:sp>
        <p:nvSpPr>
          <p:cNvPr id="15" name="TextBox 14"/>
          <p:cNvSpPr txBox="1"/>
          <p:nvPr/>
        </p:nvSpPr>
        <p:spPr>
          <a:xfrm>
            <a:off x="251520" y="3140968"/>
            <a:ext cx="3024336"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Кормовые культуры полевого возделывания</a:t>
            </a:r>
            <a:endParaRPr lang="ru-RU" dirty="0">
              <a:latin typeface="Times New Roman" pitchFamily="18" charset="0"/>
              <a:cs typeface="Times New Roman" pitchFamily="18" charset="0"/>
            </a:endParaRPr>
          </a:p>
        </p:txBody>
      </p:sp>
      <p:sp>
        <p:nvSpPr>
          <p:cNvPr id="18" name="TextBox 17"/>
          <p:cNvSpPr txBox="1"/>
          <p:nvPr/>
        </p:nvSpPr>
        <p:spPr>
          <a:xfrm>
            <a:off x="251520" y="4149080"/>
            <a:ext cx="2823982"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Продукция скотоводства</a:t>
            </a:r>
            <a:endParaRPr lang="ru-RU" dirty="0">
              <a:latin typeface="Times New Roman" pitchFamily="18" charset="0"/>
              <a:cs typeface="Times New Roman" pitchFamily="18" charset="0"/>
            </a:endParaRPr>
          </a:p>
        </p:txBody>
      </p:sp>
      <p:pic>
        <p:nvPicPr>
          <p:cNvPr id="21" name="Рисунок 20" descr="https://24smi.org/public/media/news/2017/05/08/sagqj73OOSu2_rospotrebnadzor-predupredil-rossiian-ob-opasnosti.jpeg"/>
          <p:cNvPicPr/>
          <p:nvPr/>
        </p:nvPicPr>
        <p:blipFill>
          <a:blip r:embed="rId6" cstate="print"/>
          <a:srcRect/>
          <a:stretch>
            <a:fillRect/>
          </a:stretch>
        </p:blipFill>
        <p:spPr bwMode="auto">
          <a:xfrm>
            <a:off x="3203848" y="4149080"/>
            <a:ext cx="1393377" cy="899542"/>
          </a:xfrm>
          <a:prstGeom prst="rect">
            <a:avLst/>
          </a:prstGeom>
          <a:noFill/>
          <a:ln w="9525">
            <a:noFill/>
            <a:miter lim="800000"/>
            <a:headEnd/>
            <a:tailEnd/>
          </a:ln>
        </p:spPr>
      </p:pic>
      <p:sp>
        <p:nvSpPr>
          <p:cNvPr id="22" name="TextBox 21"/>
          <p:cNvSpPr txBox="1"/>
          <p:nvPr/>
        </p:nvSpPr>
        <p:spPr>
          <a:xfrm>
            <a:off x="395537" y="5157192"/>
            <a:ext cx="2520280"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Продукция овцеводства и козоводства</a:t>
            </a:r>
            <a:endParaRPr lang="ru-RU" dirty="0">
              <a:latin typeface="Times New Roman" pitchFamily="18" charset="0"/>
              <a:cs typeface="Times New Roman" pitchFamily="18" charset="0"/>
            </a:endParaRPr>
          </a:p>
        </p:txBody>
      </p:sp>
      <p:pic>
        <p:nvPicPr>
          <p:cNvPr id="23" name="Рисунок 22" descr="https://admkut-jah.ru/images/17120357.157096.5700.jpeg"/>
          <p:cNvPicPr/>
          <p:nvPr/>
        </p:nvPicPr>
        <p:blipFill>
          <a:blip r:embed="rId7" cstate="print"/>
          <a:srcRect/>
          <a:stretch>
            <a:fillRect/>
          </a:stretch>
        </p:blipFill>
        <p:spPr bwMode="auto">
          <a:xfrm>
            <a:off x="3203848" y="5229200"/>
            <a:ext cx="1440160" cy="900000"/>
          </a:xfrm>
          <a:prstGeom prst="rect">
            <a:avLst/>
          </a:prstGeom>
          <a:noFill/>
          <a:ln w="9525">
            <a:noFill/>
            <a:miter lim="800000"/>
            <a:headEnd/>
            <a:tailEnd/>
          </a:ln>
        </p:spPr>
      </p:pic>
      <p:sp>
        <p:nvSpPr>
          <p:cNvPr id="24" name="TextBox 23"/>
          <p:cNvSpPr txBox="1"/>
          <p:nvPr/>
        </p:nvSpPr>
        <p:spPr>
          <a:xfrm>
            <a:off x="5868144" y="836712"/>
            <a:ext cx="3275856"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Продукция птицеводс</a:t>
            </a:r>
            <a:r>
              <a:rPr lang="ru-RU" dirty="0" smtClean="0"/>
              <a:t>тва</a:t>
            </a:r>
            <a:endParaRPr lang="ru-RU" dirty="0"/>
          </a:p>
        </p:txBody>
      </p:sp>
      <p:pic>
        <p:nvPicPr>
          <p:cNvPr id="25" name="Рисунок 24" descr="https://produkt.by/sites/produkt.by/files/imagesnews/chicken-6.jpg"/>
          <p:cNvPicPr/>
          <p:nvPr/>
        </p:nvPicPr>
        <p:blipFill>
          <a:blip r:embed="rId8" cstate="print"/>
          <a:srcRect l="13468" t="5670" r="50715" b="10052"/>
          <a:stretch>
            <a:fillRect/>
          </a:stretch>
        </p:blipFill>
        <p:spPr bwMode="auto">
          <a:xfrm>
            <a:off x="4716016" y="908720"/>
            <a:ext cx="936104" cy="900000"/>
          </a:xfrm>
          <a:prstGeom prst="rect">
            <a:avLst/>
          </a:prstGeom>
          <a:noFill/>
          <a:ln w="9525">
            <a:noFill/>
            <a:miter lim="800000"/>
            <a:headEnd/>
            <a:tailEnd/>
          </a:ln>
        </p:spPr>
      </p:pic>
      <p:pic>
        <p:nvPicPr>
          <p:cNvPr id="26" name="Рисунок 25" descr="https://82.img.avito.st/640x480/4855971182.jpg"/>
          <p:cNvPicPr/>
          <p:nvPr/>
        </p:nvPicPr>
        <p:blipFill>
          <a:blip r:embed="rId9" cstate="print"/>
          <a:srcRect l="16996" t="5556" r="22074" b="17222"/>
          <a:stretch>
            <a:fillRect/>
          </a:stretch>
        </p:blipFill>
        <p:spPr bwMode="auto">
          <a:xfrm>
            <a:off x="5724128" y="1268760"/>
            <a:ext cx="976484" cy="714375"/>
          </a:xfrm>
          <a:prstGeom prst="rect">
            <a:avLst/>
          </a:prstGeom>
          <a:noFill/>
          <a:ln w="9525">
            <a:noFill/>
            <a:miter lim="800000"/>
            <a:headEnd/>
            <a:tailEnd/>
          </a:ln>
        </p:spPr>
      </p:pic>
      <p:sp>
        <p:nvSpPr>
          <p:cNvPr id="27" name="TextBox 26"/>
          <p:cNvSpPr txBox="1"/>
          <p:nvPr/>
        </p:nvSpPr>
        <p:spPr>
          <a:xfrm>
            <a:off x="5940152" y="1988840"/>
            <a:ext cx="2952329"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Продукция рыбоводства, пчеловодства</a:t>
            </a:r>
            <a:endParaRPr lang="ru-RU" dirty="0">
              <a:latin typeface="Times New Roman" pitchFamily="18" charset="0"/>
              <a:cs typeface="Times New Roman" pitchFamily="18" charset="0"/>
            </a:endParaRPr>
          </a:p>
        </p:txBody>
      </p:sp>
      <p:pic>
        <p:nvPicPr>
          <p:cNvPr id="28" name="Рисунок 27" descr="https://im0-tub-ru.yandex.net/i?id=b0d660f27a57d816233089a392729121&amp;n=13"/>
          <p:cNvPicPr/>
          <p:nvPr/>
        </p:nvPicPr>
        <p:blipFill>
          <a:blip r:embed="rId10" cstate="print"/>
          <a:srcRect t="10313" r="32162"/>
          <a:stretch>
            <a:fillRect/>
          </a:stretch>
        </p:blipFill>
        <p:spPr bwMode="auto">
          <a:xfrm>
            <a:off x="4788024" y="2060848"/>
            <a:ext cx="914400" cy="900000"/>
          </a:xfrm>
          <a:prstGeom prst="rect">
            <a:avLst/>
          </a:prstGeom>
          <a:noFill/>
          <a:ln w="9525">
            <a:noFill/>
            <a:miter lim="800000"/>
            <a:headEnd/>
            <a:tailEnd/>
          </a:ln>
        </p:spPr>
      </p:pic>
      <p:pic>
        <p:nvPicPr>
          <p:cNvPr id="29" name="Рисунок 28" descr="https://www.ulovanet.ru/wp-content/uploads/2019/02/forel-01.jpg"/>
          <p:cNvPicPr/>
          <p:nvPr/>
        </p:nvPicPr>
        <p:blipFill>
          <a:blip r:embed="rId11" cstate="print"/>
          <a:srcRect l="2726" t="18376" r="1549" b="16880"/>
          <a:stretch>
            <a:fillRect/>
          </a:stretch>
        </p:blipFill>
        <p:spPr bwMode="auto">
          <a:xfrm>
            <a:off x="4716016" y="4221087"/>
            <a:ext cx="1296144" cy="900000"/>
          </a:xfrm>
          <a:prstGeom prst="rect">
            <a:avLst/>
          </a:prstGeom>
          <a:noFill/>
          <a:ln w="9525">
            <a:noFill/>
            <a:miter lim="800000"/>
            <a:headEnd/>
            <a:tailEnd/>
          </a:ln>
        </p:spPr>
      </p:pic>
      <p:sp>
        <p:nvSpPr>
          <p:cNvPr id="30" name="TextBox 29"/>
          <p:cNvSpPr txBox="1"/>
          <p:nvPr/>
        </p:nvSpPr>
        <p:spPr>
          <a:xfrm>
            <a:off x="6084168" y="2996952"/>
            <a:ext cx="2880320"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Мясо и субпродукты</a:t>
            </a:r>
            <a:endParaRPr lang="ru-RU" dirty="0">
              <a:latin typeface="Times New Roman" pitchFamily="18" charset="0"/>
              <a:cs typeface="Times New Roman" pitchFamily="18" charset="0"/>
            </a:endParaRPr>
          </a:p>
        </p:txBody>
      </p:sp>
      <p:pic>
        <p:nvPicPr>
          <p:cNvPr id="31" name="Рисунок 30" descr="https://sc02.alicdn.com/kf/UTB8j5U0lJnJXKJkSaiyq6AhwXXaU/Frozen-Whole-Buffalo-Beef-Carcass-Beef-Meat.jpg"/>
          <p:cNvPicPr/>
          <p:nvPr/>
        </p:nvPicPr>
        <p:blipFill>
          <a:blip r:embed="rId12" cstate="print"/>
          <a:srcRect l="6414" t="23077" r="4757"/>
          <a:stretch>
            <a:fillRect/>
          </a:stretch>
        </p:blipFill>
        <p:spPr bwMode="auto">
          <a:xfrm>
            <a:off x="4716016" y="3140968"/>
            <a:ext cx="1296144" cy="900000"/>
          </a:xfrm>
          <a:prstGeom prst="rect">
            <a:avLst/>
          </a:prstGeom>
          <a:noFill/>
          <a:ln w="9525">
            <a:noFill/>
            <a:miter lim="800000"/>
            <a:headEnd/>
            <a:tailEnd/>
          </a:ln>
        </p:spPr>
      </p:pic>
      <p:sp>
        <p:nvSpPr>
          <p:cNvPr id="32" name="TextBox 31"/>
          <p:cNvSpPr txBox="1"/>
          <p:nvPr/>
        </p:nvSpPr>
        <p:spPr>
          <a:xfrm>
            <a:off x="6156176" y="3429001"/>
            <a:ext cx="2808312"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Продукция мясной промышленности прочая</a:t>
            </a:r>
            <a:endParaRPr lang="ru-RU" dirty="0">
              <a:latin typeface="Times New Roman" pitchFamily="18" charset="0"/>
              <a:cs typeface="Times New Roman" pitchFamily="18" charset="0"/>
            </a:endParaRPr>
          </a:p>
        </p:txBody>
      </p:sp>
      <p:sp>
        <p:nvSpPr>
          <p:cNvPr id="35" name="TextBox 34"/>
          <p:cNvSpPr txBox="1"/>
          <p:nvPr/>
        </p:nvSpPr>
        <p:spPr>
          <a:xfrm>
            <a:off x="6012160" y="4221088"/>
            <a:ext cx="2771593" cy="369332"/>
          </a:xfrm>
          <a:prstGeom prst="rect">
            <a:avLst/>
          </a:prstGeom>
          <a:noFill/>
        </p:spPr>
        <p:txBody>
          <a:bodyPr wrap="square" rtlCol="0">
            <a:spAutoFit/>
          </a:bodyPr>
          <a:lstStyle/>
          <a:p>
            <a:r>
              <a:rPr lang="ru-RU" dirty="0" smtClean="0">
                <a:latin typeface="Times New Roman" pitchFamily="18" charset="0"/>
                <a:cs typeface="Times New Roman" pitchFamily="18" charset="0"/>
              </a:rPr>
              <a:t>Рыба и рыбная продукция</a:t>
            </a:r>
            <a:endParaRPr lang="ru-RU" dirty="0">
              <a:latin typeface="Times New Roman" pitchFamily="18" charset="0"/>
              <a:cs typeface="Times New Roman" pitchFamily="18" charset="0"/>
            </a:endParaRPr>
          </a:p>
        </p:txBody>
      </p:sp>
      <p:sp>
        <p:nvSpPr>
          <p:cNvPr id="36" name="TextBox 35"/>
          <p:cNvSpPr txBox="1"/>
          <p:nvPr/>
        </p:nvSpPr>
        <p:spPr>
          <a:xfrm>
            <a:off x="6156176" y="5157192"/>
            <a:ext cx="2880320" cy="923330"/>
          </a:xfrm>
          <a:prstGeom prst="rect">
            <a:avLst/>
          </a:prstGeom>
          <a:noFill/>
        </p:spPr>
        <p:txBody>
          <a:bodyPr wrap="square" rtlCol="0">
            <a:spAutoFit/>
          </a:bodyPr>
          <a:lstStyle/>
          <a:p>
            <a:r>
              <a:rPr lang="ru-RU" dirty="0" smtClean="0">
                <a:latin typeface="Times New Roman" pitchFamily="18" charset="0"/>
                <a:cs typeface="Times New Roman" pitchFamily="18" charset="0"/>
              </a:rPr>
              <a:t>Продукция молочной и маслосыродельной промышленности</a:t>
            </a:r>
            <a:endParaRPr lang="ru-RU" dirty="0">
              <a:latin typeface="Times New Roman" pitchFamily="18" charset="0"/>
              <a:cs typeface="Times New Roman" pitchFamily="18" charset="0"/>
            </a:endParaRPr>
          </a:p>
        </p:txBody>
      </p:sp>
      <p:sp>
        <p:nvSpPr>
          <p:cNvPr id="1028" name="AutoShape 4" descr="https://s1.1zoom.ru/big3/975/Cheese_Milk_460924.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avatars.mds.yandex.net/get-zen_doc/1860332/pub_5dbbe3c805fd9800aee4f70f_5dbbe51ae6cb9b00ad9f34e7/scale_1200"/>
          <p:cNvPicPr>
            <a:picLocks noChangeAspect="1" noChangeArrowheads="1"/>
          </p:cNvPicPr>
          <p:nvPr/>
        </p:nvPicPr>
        <p:blipFill>
          <a:blip r:embed="rId13" cstate="print"/>
          <a:srcRect l="18081" t="1474" b="9826"/>
          <a:stretch>
            <a:fillRect/>
          </a:stretch>
        </p:blipFill>
        <p:spPr bwMode="auto">
          <a:xfrm>
            <a:off x="4788024" y="5229200"/>
            <a:ext cx="1254644" cy="900000"/>
          </a:xfrm>
          <a:prstGeom prst="rect">
            <a:avLst/>
          </a:prstGeom>
          <a:noFill/>
        </p:spPr>
      </p:pic>
      <p:sp>
        <p:nvSpPr>
          <p:cNvPr id="33" name="Номер слайда 32"/>
          <p:cNvSpPr>
            <a:spLocks noGrp="1"/>
          </p:cNvSpPr>
          <p:nvPr>
            <p:ph type="sldNum" sz="quarter" idx="12"/>
          </p:nvPr>
        </p:nvSpPr>
        <p:spPr/>
        <p:txBody>
          <a:bodyPr/>
          <a:lstStyle/>
          <a:p>
            <a:fld id="{03EF07A1-D9B2-4316-B4AE-5C9BF9D14C47}" type="slidenum">
              <a:rPr lang="ru-RU" smtClean="0"/>
              <a:pPr/>
              <a:t>26</a:t>
            </a:fld>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363272" cy="5328592"/>
          </a:xfrm>
        </p:spPr>
        <p:txBody>
          <a:bodyPr>
            <a:normAutofit/>
          </a:bodyPr>
          <a:lstStyle/>
          <a:p>
            <a:pPr algn="just"/>
            <a:r>
              <a:rPr lang="ru-RU" sz="1600" dirty="0" smtClean="0">
                <a:latin typeface="Times New Roman" pitchFamily="18" charset="0"/>
                <a:cs typeface="Times New Roman" pitchFamily="18" charset="0"/>
              </a:rPr>
              <a:t> Согласно  распоряжения  министерства сельского хозяйства и продовольствия Кировской области от 20.06.2019 № 54 кооператив  предоставляет  в орган местного самоуправления, наделенный отдельными государственными полномочиями области по поддержке сельскохозяйственного производства, на территории которого осуществляет деятельность кооператив (далее - орган местного самоуправления), </a:t>
            </a:r>
            <a:r>
              <a:rPr lang="ru-RU" sz="1600" b="1" dirty="0" smtClean="0">
                <a:solidFill>
                  <a:srgbClr val="C00000"/>
                </a:solidFill>
                <a:latin typeface="Times New Roman" pitchFamily="18" charset="0"/>
                <a:cs typeface="Times New Roman" pitchFamily="18" charset="0"/>
              </a:rPr>
              <a:t>или в министерство (в случае, если орган местного самоуправления муниципального образования Кировской области не наделен отдельными государственными полномочиями области по поддержке сельскохозяйственного производства, на территории которого осуществляет деятельность кооператив) документы </a:t>
            </a:r>
            <a:r>
              <a:rPr lang="ru-RU" sz="1600" dirty="0" smtClean="0">
                <a:latin typeface="Times New Roman" pitchFamily="18" charset="0"/>
                <a:cs typeface="Times New Roman" pitchFamily="18" charset="0"/>
              </a:rPr>
              <a:t>за IV квартал 2020 года не </a:t>
            </a:r>
            <a:r>
              <a:rPr lang="ru-RU" sz="1600" b="1" dirty="0" smtClean="0">
                <a:solidFill>
                  <a:srgbClr val="C00000"/>
                </a:solidFill>
                <a:latin typeface="Times New Roman" pitchFamily="18" charset="0"/>
                <a:cs typeface="Times New Roman" pitchFamily="18" charset="0"/>
              </a:rPr>
              <a:t>позднее 1 марта 2021 года</a:t>
            </a:r>
            <a:r>
              <a:rPr lang="ru-RU" sz="1600" b="1" dirty="0" smtClean="0">
                <a:latin typeface="Times New Roman" pitchFamily="18" charset="0"/>
                <a:cs typeface="Times New Roman" pitchFamily="18" charset="0"/>
              </a:rPr>
              <a:t>. </a:t>
            </a:r>
            <a:br>
              <a:rPr lang="ru-RU" sz="1600" b="1"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 </a:t>
            </a:r>
            <a:r>
              <a:rPr lang="ru-RU" sz="1600" dirty="0" smtClean="0">
                <a:solidFill>
                  <a:srgbClr val="C00000"/>
                </a:solidFill>
                <a:latin typeface="Times New Roman" pitchFamily="18" charset="0"/>
                <a:cs typeface="Times New Roman" pitchFamily="18" charset="0"/>
              </a:rPr>
              <a:t>(</a:t>
            </a:r>
            <a:r>
              <a:rPr lang="ru-RU" sz="1600" b="1" dirty="0" smtClean="0">
                <a:solidFill>
                  <a:srgbClr val="C00000"/>
                </a:solidFill>
                <a:latin typeface="Times New Roman" pitchFamily="18" charset="0"/>
                <a:cs typeface="Times New Roman" pitchFamily="18" charset="0"/>
              </a:rPr>
              <a:t>Новый документ) </a:t>
            </a:r>
            <a:r>
              <a:rPr lang="ru-RU" sz="1600" dirty="0" smtClean="0">
                <a:latin typeface="Times New Roman" pitchFamily="18" charset="0"/>
                <a:cs typeface="Times New Roman" pitchFamily="18" charset="0"/>
              </a:rPr>
              <a:t>Справку об осуществлении деятельности сельскохозяйственного потребительского кооператива на сельской территории Кировской области или на территории сельской агломерации Кировской области с указанием производственных объектов, предназначенных для заготовки, хранения, подработки, переработки, сортировки, убоя, первичной переработки, охлаждения, подготовки к реализации, погрузки, разгрузки сельскохозяйственной продукции, выданную администрацией соответствующего городского или сельского поселения по состоянию на 1-е число месяца представления документов в министерство (в орган местного самоуправления).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60648"/>
            <a:ext cx="8229600" cy="1368151"/>
          </a:xfrm>
        </p:spPr>
        <p:txBody>
          <a:bodyPr>
            <a:normAutofit fontScale="25000" lnSpcReduction="20000"/>
          </a:bodyPr>
          <a:lstStyle/>
          <a:p>
            <a:pPr algn="just"/>
            <a:endParaRPr lang="ru-RU" dirty="0" smtClean="0">
              <a:solidFill>
                <a:srgbClr val="C00000"/>
              </a:solidFill>
              <a:latin typeface="Times New Roman" pitchFamily="18" charset="0"/>
              <a:cs typeface="Times New Roman" pitchFamily="18" charset="0"/>
            </a:endParaRPr>
          </a:p>
          <a:p>
            <a:pPr algn="ctr">
              <a:lnSpc>
                <a:spcPct val="120000"/>
              </a:lnSpc>
              <a:buNone/>
            </a:pPr>
            <a:r>
              <a:rPr lang="ru-RU" sz="6400" b="1" dirty="0" smtClean="0">
                <a:solidFill>
                  <a:schemeClr val="tx2"/>
                </a:solidFill>
                <a:latin typeface="Times New Roman" pitchFamily="18" charset="0"/>
                <a:cs typeface="Times New Roman" pitchFamily="18" charset="0"/>
              </a:rPr>
              <a:t>Необходимый перечень документов для получения субсидии на возмещение части </a:t>
            </a:r>
          </a:p>
          <a:p>
            <a:pPr algn="ctr">
              <a:lnSpc>
                <a:spcPct val="120000"/>
              </a:lnSpc>
              <a:buNone/>
            </a:pPr>
            <a:r>
              <a:rPr lang="ru-RU" sz="6400" b="1" dirty="0" smtClean="0">
                <a:solidFill>
                  <a:schemeClr val="tx2"/>
                </a:solidFill>
                <a:latin typeface="Times New Roman" pitchFamily="18" charset="0"/>
                <a:cs typeface="Times New Roman" pitchFamily="18" charset="0"/>
              </a:rPr>
              <a:t>затрат кооперативов на закупку сельскохозяйственной продукции у членов кооператива </a:t>
            </a:r>
            <a:r>
              <a:rPr lang="ru-RU" sz="6400" b="1" dirty="0" smtClean="0">
                <a:solidFill>
                  <a:srgbClr val="C00000"/>
                </a:solidFill>
                <a:latin typeface="Times New Roman" pitchFamily="18" charset="0"/>
                <a:cs typeface="Times New Roman" pitchFamily="18" charset="0"/>
              </a:rPr>
              <a:t>за IV квартал 2020 года </a:t>
            </a:r>
            <a:r>
              <a:rPr lang="ru-RU" sz="6400" b="1" dirty="0" smtClean="0">
                <a:solidFill>
                  <a:schemeClr val="tx2"/>
                </a:solidFill>
                <a:latin typeface="Times New Roman" pitchFamily="18" charset="0"/>
                <a:cs typeface="Times New Roman" pitchFamily="18" charset="0"/>
              </a:rPr>
              <a:t>осуществляется </a:t>
            </a:r>
            <a:r>
              <a:rPr lang="ru-RU" sz="6400" b="1" dirty="0" smtClean="0">
                <a:solidFill>
                  <a:srgbClr val="C00000"/>
                </a:solidFill>
                <a:latin typeface="Times New Roman" pitchFamily="18" charset="0"/>
                <a:cs typeface="Times New Roman" pitchFamily="18" charset="0"/>
              </a:rPr>
              <a:t>в I квартале года 2021 года</a:t>
            </a:r>
            <a:r>
              <a:rPr lang="ru-RU" sz="6400" dirty="0" smtClean="0">
                <a:solidFill>
                  <a:srgbClr val="C00000"/>
                </a:solidFill>
                <a:latin typeface="Times New Roman" pitchFamily="18" charset="0"/>
                <a:cs typeface="Times New Roman" pitchFamily="18" charset="0"/>
              </a:rPr>
              <a:t/>
            </a:r>
            <a:br>
              <a:rPr lang="ru-RU" sz="6400" dirty="0" smtClean="0">
                <a:solidFill>
                  <a:srgbClr val="C00000"/>
                </a:solidFill>
                <a:latin typeface="Times New Roman" pitchFamily="18" charset="0"/>
                <a:cs typeface="Times New Roman" pitchFamily="18" charset="0"/>
              </a:rPr>
            </a:br>
            <a:endParaRPr lang="ru-RU" sz="6400" dirty="0">
              <a:solidFill>
                <a:srgbClr val="C00000"/>
              </a:solidFill>
            </a:endParaRPr>
          </a:p>
        </p:txBody>
      </p:sp>
      <p:sp>
        <p:nvSpPr>
          <p:cNvPr id="4" name="Номер слайда 3"/>
          <p:cNvSpPr>
            <a:spLocks noGrp="1"/>
          </p:cNvSpPr>
          <p:nvPr>
            <p:ph type="sldNum" sz="quarter" idx="12"/>
          </p:nvPr>
        </p:nvSpPr>
        <p:spPr/>
        <p:txBody>
          <a:bodyPr/>
          <a:lstStyle/>
          <a:p>
            <a:fld id="{03EF07A1-D9B2-4316-B4AE-5C9BF9D14C47}" type="slidenum">
              <a:rPr lang="ru-RU" smtClean="0"/>
              <a:pPr/>
              <a:t>27</a:t>
            </a:fld>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lstStyle/>
          <a:p>
            <a:r>
              <a:rPr lang="ru-RU" sz="1600" dirty="0" smtClean="0">
                <a:latin typeface="Times New Roman" pitchFamily="18" charset="0"/>
                <a:cs typeface="Times New Roman" pitchFamily="18" charset="0"/>
              </a:rPr>
              <a:t>2. Заверенную председателем кооператива копию протокола общего организационного собрания членов кооператива.</a:t>
            </a:r>
          </a:p>
          <a:p>
            <a:pPr algn="just"/>
            <a:r>
              <a:rPr lang="ru-RU" sz="1600" dirty="0" smtClean="0">
                <a:latin typeface="Times New Roman" pitchFamily="18" charset="0"/>
                <a:cs typeface="Times New Roman" pitchFamily="18" charset="0"/>
              </a:rPr>
              <a:t>3. Выданные администрациями соответствующих городских или сельских поселений выписки из </a:t>
            </a:r>
            <a:r>
              <a:rPr lang="ru-RU" sz="1600" dirty="0" err="1" smtClean="0">
                <a:latin typeface="Times New Roman" pitchFamily="18" charset="0"/>
                <a:cs typeface="Times New Roman" pitchFamily="18" charset="0"/>
              </a:rPr>
              <a:t>похозяйственных</a:t>
            </a:r>
            <a:r>
              <a:rPr lang="ru-RU" sz="1600" dirty="0" smtClean="0">
                <a:latin typeface="Times New Roman" pitchFamily="18" charset="0"/>
                <a:cs typeface="Times New Roman" pitchFamily="18" charset="0"/>
              </a:rPr>
              <a:t> книг об учете личных подсобных хозяйств граждан, являвшихся членами кооператива на дату его создания.</a:t>
            </a:r>
          </a:p>
          <a:p>
            <a:pPr algn="just"/>
            <a:r>
              <a:rPr lang="ru-RU" sz="1600" dirty="0" smtClean="0">
                <a:latin typeface="Times New Roman" pitchFamily="18" charset="0"/>
                <a:cs typeface="Times New Roman" pitchFamily="18" charset="0"/>
              </a:rPr>
              <a:t>4. Копии бухгалтерской отчетности организаций, индивидуальных предпринимателей (кроме сельскохозяйственных потребительских кооперативов), являвшихся членами кооператива на дату его создания, составленной по форме, установленной Министерством сельского хозяйства Российской Федерации. Если указанные организации, индивидуальные предприниматели не составляют в соответствии с законодательством Российской Федерации бухгалтерскую отчетность, то представляются копии документов, в которых ведется налоговый учет доходов и расходов, и копии налоговой отчетности с отметками налоговых органов о ее принятии.</a:t>
            </a:r>
          </a:p>
          <a:p>
            <a:pPr algn="just"/>
            <a:r>
              <a:rPr lang="ru-RU" sz="1600" dirty="0" smtClean="0">
                <a:latin typeface="Times New Roman" pitchFamily="18" charset="0"/>
                <a:cs typeface="Times New Roman" pitchFamily="18" charset="0"/>
              </a:rPr>
              <a:t>5. Реестр членов кооператива по состоянию на 1-е число месяца представления документов в министерство (в орган местного самоуправления), </a:t>
            </a:r>
            <a:r>
              <a:rPr lang="ru-RU" sz="1600" b="1" dirty="0" smtClean="0">
                <a:solidFill>
                  <a:srgbClr val="C00000"/>
                </a:solidFill>
                <a:latin typeface="Times New Roman" pitchFamily="18" charset="0"/>
                <a:cs typeface="Times New Roman" pitchFamily="18" charset="0"/>
              </a:rPr>
              <a:t>если документы кооператив предоставляет в феврале </a:t>
            </a:r>
            <a:r>
              <a:rPr lang="ru-RU" sz="1600" b="1" smtClean="0">
                <a:solidFill>
                  <a:srgbClr val="C00000"/>
                </a:solidFill>
                <a:latin typeface="Times New Roman" pitchFamily="18" charset="0"/>
                <a:cs typeface="Times New Roman" pitchFamily="18" charset="0"/>
              </a:rPr>
              <a:t>2021 года, </a:t>
            </a:r>
            <a:r>
              <a:rPr lang="ru-RU" sz="1600" b="1" dirty="0" smtClean="0">
                <a:solidFill>
                  <a:srgbClr val="C00000"/>
                </a:solidFill>
                <a:latin typeface="Times New Roman" pitchFamily="18" charset="0"/>
                <a:cs typeface="Times New Roman" pitchFamily="18" charset="0"/>
              </a:rPr>
              <a:t>на 01.02.2021 года.</a:t>
            </a:r>
          </a:p>
          <a:p>
            <a:pPr algn="just"/>
            <a:r>
              <a:rPr lang="ru-RU" sz="1600" dirty="0" smtClean="0">
                <a:latin typeface="Times New Roman" pitchFamily="18" charset="0"/>
                <a:cs typeface="Times New Roman" pitchFamily="18" charset="0"/>
              </a:rPr>
              <a:t>6. Справки об отсутствии (наличии) у кооператива задолженности по налогам (сборам), по страховым взносам и начисленным по ним пеням и штрафам, выданные налоговым органом и региональным отделением Фонда социального страхования Российской Федерации, на учете в которых состоит кооператив (представляются по инициативе кооператива).</a:t>
            </a:r>
          </a:p>
          <a:p>
            <a:pPr algn="just"/>
            <a:endParaRPr lang="ru-RU" sz="1600" dirty="0" smtClean="0"/>
          </a:p>
          <a:p>
            <a:pPr algn="just"/>
            <a:endParaRPr lang="ru-RU" sz="1600" dirty="0" smtClean="0"/>
          </a:p>
          <a:p>
            <a:endParaRPr lang="ru-RU" sz="16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2"/>
          </p:nvPr>
        </p:nvSpPr>
        <p:spPr/>
        <p:txBody>
          <a:bodyPr/>
          <a:lstStyle/>
          <a:p>
            <a:fld id="{03EF07A1-D9B2-4316-B4AE-5C9BF9D14C47}" type="slidenum">
              <a:rPr lang="ru-RU" smtClean="0"/>
              <a:pPr/>
              <a:t>28</a:t>
            </a:fld>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768752"/>
          </a:xfrm>
        </p:spPr>
        <p:txBody>
          <a:bodyPr>
            <a:normAutofit fontScale="55000" lnSpcReduction="20000"/>
          </a:bodyPr>
          <a:lstStyle/>
          <a:p>
            <a:pPr algn="just"/>
            <a:r>
              <a:rPr lang="ru-RU" sz="2900" dirty="0" smtClean="0">
                <a:latin typeface="Times New Roman" pitchFamily="18" charset="0"/>
                <a:cs typeface="Times New Roman" pitchFamily="18" charset="0"/>
              </a:rPr>
              <a:t>7. </a:t>
            </a:r>
            <a:r>
              <a:rPr lang="ru-RU" sz="2900" b="1" dirty="0" smtClean="0">
                <a:solidFill>
                  <a:srgbClr val="C00000"/>
                </a:solidFill>
                <a:latin typeface="Times New Roman" pitchFamily="18" charset="0"/>
                <a:cs typeface="Times New Roman" pitchFamily="18" charset="0"/>
              </a:rPr>
              <a:t>Фамилии, имена, отчества членов правления и главного бухгалтера кооператива.(новый документ, в произвольной форме, с подписью и печатью председателя кооператива).</a:t>
            </a:r>
          </a:p>
          <a:p>
            <a:pPr algn="just"/>
            <a:r>
              <a:rPr lang="ru-RU" sz="2900" dirty="0" smtClean="0">
                <a:latin typeface="Times New Roman" pitchFamily="18" charset="0"/>
                <a:cs typeface="Times New Roman" pitchFamily="18" charset="0"/>
              </a:rPr>
              <a:t>8. Справку (уведомление) о членстве в ревизионном союзе (один раз в год при первом представлении документов для получения субсидий). </a:t>
            </a:r>
            <a:r>
              <a:rPr lang="ru-RU" sz="2900" b="1" dirty="0" smtClean="0">
                <a:solidFill>
                  <a:srgbClr val="C00000"/>
                </a:solidFill>
                <a:latin typeface="Times New Roman" pitchFamily="18" charset="0"/>
                <a:cs typeface="Times New Roman" pitchFamily="18" charset="0"/>
              </a:rPr>
              <a:t>Справка выдана в 2021 году</a:t>
            </a:r>
            <a:r>
              <a:rPr lang="ru-RU" sz="2900" dirty="0" smtClean="0">
                <a:solidFill>
                  <a:srgbClr val="C00000"/>
                </a:solidFill>
                <a:latin typeface="Times New Roman" pitchFamily="18" charset="0"/>
                <a:cs typeface="Times New Roman" pitchFamily="18" charset="0"/>
              </a:rPr>
              <a:t>.</a:t>
            </a:r>
          </a:p>
          <a:p>
            <a:pPr algn="just"/>
            <a:r>
              <a:rPr lang="ru-RU" sz="2900" dirty="0" smtClean="0">
                <a:latin typeface="Times New Roman" pitchFamily="18" charset="0"/>
                <a:cs typeface="Times New Roman" pitchFamily="18" charset="0"/>
              </a:rPr>
              <a:t>9. Положительное заключение ревизионного союза о деятельности кооператива за отчетный период, содержащее сведения о соблюдении кооперативом требования по выполнению работ и оказанию услуг для членов кооператива в объеме не менее 50% общего объема выполненных работ, оказанных услуг (представляется один раз в год при первом обращении за получением субсидий). </a:t>
            </a:r>
            <a:r>
              <a:rPr lang="ru-RU" sz="2900" b="1" dirty="0" smtClean="0">
                <a:solidFill>
                  <a:srgbClr val="C00000"/>
                </a:solidFill>
                <a:latin typeface="Times New Roman" pitchFamily="18" charset="0"/>
                <a:cs typeface="Times New Roman" pitchFamily="18" charset="0"/>
              </a:rPr>
              <a:t>(По итогам 2020 года).</a:t>
            </a:r>
          </a:p>
          <a:p>
            <a:pPr algn="just"/>
            <a:r>
              <a:rPr lang="ru-RU" sz="2900" dirty="0" smtClean="0">
                <a:latin typeface="Times New Roman" pitchFamily="18" charset="0"/>
                <a:cs typeface="Times New Roman" pitchFamily="18" charset="0"/>
              </a:rPr>
              <a:t>10. Заявление по форме, утвержденной правовым актом министерства.</a:t>
            </a:r>
          </a:p>
          <a:p>
            <a:pPr algn="just"/>
            <a:r>
              <a:rPr lang="ru-RU" sz="2900" dirty="0" smtClean="0">
                <a:latin typeface="Times New Roman" pitchFamily="18" charset="0"/>
                <a:cs typeface="Times New Roman" pitchFamily="18" charset="0"/>
              </a:rPr>
              <a:t>11. Справку-расчет суммы субсидии по форме, утвержденной правовым актом министерства.</a:t>
            </a:r>
          </a:p>
          <a:p>
            <a:pPr algn="just"/>
            <a:r>
              <a:rPr lang="ru-RU" sz="2900" dirty="0" smtClean="0">
                <a:latin typeface="Times New Roman" pitchFamily="18" charset="0"/>
                <a:cs typeface="Times New Roman" pitchFamily="18" charset="0"/>
              </a:rPr>
              <a:t>12. Копии договоров купли-продажи закупаемой кооперативом у членов кооператива сельскохозяйственной продукции (представляются один раз в год при обращении кооператива за субсидией). (</a:t>
            </a:r>
            <a:r>
              <a:rPr lang="ru-RU" sz="2900" b="1" dirty="0" smtClean="0">
                <a:solidFill>
                  <a:srgbClr val="C00000"/>
                </a:solidFill>
                <a:latin typeface="Times New Roman" pitchFamily="18" charset="0"/>
                <a:cs typeface="Times New Roman" pitchFamily="18" charset="0"/>
              </a:rPr>
              <a:t>Нужно предоставить  вновь в 1 квартале 2021 года</a:t>
            </a:r>
            <a:r>
              <a:rPr lang="ru-RU" sz="2900" b="1" dirty="0" smtClean="0">
                <a:latin typeface="Times New Roman" pitchFamily="18" charset="0"/>
                <a:cs typeface="Times New Roman" pitchFamily="18" charset="0"/>
              </a:rPr>
              <a:t>)</a:t>
            </a:r>
          </a:p>
          <a:p>
            <a:pPr algn="just">
              <a:tabLst>
                <a:tab pos="625475" algn="l"/>
              </a:tabLst>
            </a:pPr>
            <a:r>
              <a:rPr lang="ru-RU" sz="2900" dirty="0" smtClean="0">
                <a:latin typeface="Times New Roman" pitchFamily="18" charset="0"/>
                <a:cs typeface="Times New Roman" pitchFamily="18" charset="0"/>
              </a:rPr>
              <a:t>13. Копии актов приема-передачи закупаемой у членов кооператива сельскохозяйственной продукции </a:t>
            </a:r>
            <a:r>
              <a:rPr lang="ru-RU" sz="2900" b="1" dirty="0" smtClean="0">
                <a:solidFill>
                  <a:srgbClr val="C00000"/>
                </a:solidFill>
                <a:latin typeface="Times New Roman" pitchFamily="18" charset="0"/>
                <a:cs typeface="Times New Roman" pitchFamily="18" charset="0"/>
              </a:rPr>
              <a:t>за 4 квартал 2020 года</a:t>
            </a:r>
            <a:r>
              <a:rPr lang="ru-RU" sz="2900" dirty="0" smtClean="0">
                <a:latin typeface="Times New Roman" pitchFamily="18" charset="0"/>
                <a:cs typeface="Times New Roman" pitchFamily="18" charset="0"/>
              </a:rPr>
              <a:t>.</a:t>
            </a:r>
          </a:p>
          <a:p>
            <a:pPr algn="just"/>
            <a:r>
              <a:rPr lang="ru-RU" sz="2900" dirty="0" smtClean="0">
                <a:latin typeface="Times New Roman" pitchFamily="18" charset="0"/>
                <a:cs typeface="Times New Roman" pitchFamily="18" charset="0"/>
              </a:rPr>
              <a:t>14. Копии платежных документов об оплате кооперативом закупаемой у членов кооператива сельскохозяйственной продукции</a:t>
            </a:r>
            <a:r>
              <a:rPr lang="ru-RU" sz="2900" b="1" dirty="0" smtClean="0">
                <a:solidFill>
                  <a:srgbClr val="C00000"/>
                </a:solidFill>
                <a:latin typeface="Times New Roman" pitchFamily="18" charset="0"/>
                <a:cs typeface="Times New Roman" pitchFamily="18" charset="0"/>
              </a:rPr>
              <a:t> за 4 квартал 2020 года</a:t>
            </a:r>
            <a:r>
              <a:rPr lang="ru-RU" sz="2900" dirty="0" smtClean="0">
                <a:latin typeface="Times New Roman" pitchFamily="18" charset="0"/>
                <a:cs typeface="Times New Roman" pitchFamily="18" charset="0"/>
              </a:rPr>
              <a:t>.</a:t>
            </a:r>
          </a:p>
          <a:p>
            <a:pPr algn="just"/>
            <a:r>
              <a:rPr lang="ru-RU" sz="2900" dirty="0" smtClean="0">
                <a:latin typeface="Times New Roman" pitchFamily="18" charset="0"/>
                <a:cs typeface="Times New Roman" pitchFamily="18" charset="0"/>
              </a:rPr>
              <a:t>15. Опись документов, представленных для подтверждения соблюдения условий предоставления субсидии, по форме, утвержденной правовым актом министерства.</a:t>
            </a:r>
          </a:p>
          <a:p>
            <a:pPr algn="just"/>
            <a:r>
              <a:rPr lang="ru-RU" sz="2900" dirty="0" smtClean="0">
                <a:latin typeface="Times New Roman" pitchFamily="18" charset="0"/>
                <a:cs typeface="Times New Roman" pitchFamily="18" charset="0"/>
              </a:rPr>
              <a:t>16.  В случае если кооператив закупает  сельскохозяйственную продукцию с НДС, нужно предоставить справку из  Федеральной налоговой службы о том, что  кооператив не является плательщиком НДС.</a:t>
            </a:r>
          </a:p>
          <a:p>
            <a:endParaRPr lang="ru-RU" sz="2500" b="1" dirty="0" smtClean="0">
              <a:solidFill>
                <a:srgbClr val="C00000"/>
              </a:solidFill>
              <a:latin typeface="Times New Roman" pitchFamily="18" charset="0"/>
              <a:cs typeface="Times New Roman" pitchFamily="18" charset="0"/>
            </a:endParaRPr>
          </a:p>
          <a:p>
            <a:endParaRPr lang="ru-RU" sz="25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2"/>
          </p:nvPr>
        </p:nvSpPr>
        <p:spPr/>
        <p:txBody>
          <a:bodyPr/>
          <a:lstStyle/>
          <a:p>
            <a:fld id="{03EF07A1-D9B2-4316-B4AE-5C9BF9D14C47}" type="slidenum">
              <a:rPr lang="ru-RU" smtClean="0"/>
              <a:pPr/>
              <a:t>29</a:t>
            </a:fld>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353" y="365126"/>
            <a:ext cx="4927997" cy="1325563"/>
          </a:xfrm>
        </p:spPr>
        <p:txBody>
          <a:bodyPr>
            <a:normAutofit fontScale="90000"/>
          </a:bodyPr>
          <a:lstStyle/>
          <a:p>
            <a:pPr algn="ctr" eaLnBrk="1" hangingPunct="1"/>
            <a:r>
              <a:rPr lang="ru-RU" altLang="ru-RU" dirty="0" smtClean="0">
                <a:latin typeface="Times New Roman" pitchFamily="18" charset="0"/>
                <a:cs typeface="Times New Roman" pitchFamily="18" charset="0"/>
              </a:rPr>
              <a:t>Правовое основание</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2587292"/>
              </p:ext>
            </p:extLst>
          </p:nvPr>
        </p:nvGraphicFramePr>
        <p:xfrm>
          <a:off x="467544" y="1412776"/>
          <a:ext cx="818496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00" name="TextBox 2"/>
          <p:cNvSpPr txBox="1">
            <a:spLocks noChangeArrowheads="1"/>
          </p:cNvSpPr>
          <p:nvPr/>
        </p:nvSpPr>
        <p:spPr bwMode="auto">
          <a:xfrm>
            <a:off x="6660232" y="1484784"/>
            <a:ext cx="1944216" cy="584775"/>
          </a:xfrm>
          <a:prstGeom prst="rect">
            <a:avLst/>
          </a:prstGeom>
          <a:noFill/>
          <a:ln w="9525">
            <a:noFill/>
            <a:miter lim="800000"/>
            <a:headEnd/>
            <a:tailEnd/>
          </a:ln>
        </p:spPr>
        <p:txBody>
          <a:bodyPr wrap="square">
            <a:spAutoFit/>
          </a:bodyPr>
          <a:lstStyle/>
          <a:p>
            <a:pPr algn="ctr" eaLnBrk="1" hangingPunct="1"/>
            <a:r>
              <a:rPr lang="ru-RU" altLang="ru-RU" sz="1600" dirty="0">
                <a:solidFill>
                  <a:schemeClr val="bg1"/>
                </a:solidFill>
              </a:rPr>
              <a:t>Минсельхоз </a:t>
            </a:r>
            <a:r>
              <a:rPr lang="ru-RU" altLang="ru-RU" sz="1600" dirty="0" smtClean="0">
                <a:solidFill>
                  <a:schemeClr val="bg1"/>
                </a:solidFill>
              </a:rPr>
              <a:t>Кировской области</a:t>
            </a:r>
            <a:endParaRPr lang="ru-RU" altLang="ru-RU" sz="1600" dirty="0">
              <a:solidFill>
                <a:schemeClr val="bg1"/>
              </a:solidFill>
            </a:endParaRPr>
          </a:p>
        </p:txBody>
      </p:sp>
    </p:spTree>
    <p:extLst>
      <p:ext uri="{BB962C8B-B14F-4D97-AF65-F5344CB8AC3E}">
        <p14:creationId xmlns="" xmlns:p14="http://schemas.microsoft.com/office/powerpoint/2010/main" val="2846555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orage.inovaco.ru/media/cache/9b/db/1a/f4/5d/91/9bdb1af45d915e4c1f0b295007556edd.png"/>
          <p:cNvPicPr>
            <a:picLocks noGrp="1" noChangeAspect="1" noChangeArrowheads="1"/>
          </p:cNvPicPr>
          <p:nvPr>
            <p:ph type="pic" idx="4294967295"/>
          </p:nvPr>
        </p:nvPicPr>
        <p:blipFill>
          <a:blip r:embed="rId2" cstate="print"/>
          <a:srcRect l="12565" r="12565"/>
          <a:stretch>
            <a:fillRect/>
          </a:stretch>
        </p:blipFill>
        <p:spPr bwMode="auto">
          <a:xfrm>
            <a:off x="2051720" y="3573016"/>
            <a:ext cx="5607668" cy="2736726"/>
          </a:xfrm>
          <a:prstGeom prst="rect">
            <a:avLst/>
          </a:prstGeom>
          <a:noFill/>
        </p:spPr>
      </p:pic>
      <p:sp>
        <p:nvSpPr>
          <p:cNvPr id="4" name="TextBox 3"/>
          <p:cNvSpPr txBox="1"/>
          <p:nvPr/>
        </p:nvSpPr>
        <p:spPr>
          <a:xfrm>
            <a:off x="539552" y="260648"/>
            <a:ext cx="8352928" cy="3724096"/>
          </a:xfrm>
          <a:prstGeom prst="rect">
            <a:avLst/>
          </a:prstGeom>
          <a:noFill/>
        </p:spPr>
        <p:txBody>
          <a:bodyPr wrap="square" rtlCol="0">
            <a:spAutoFit/>
          </a:bodyPr>
          <a:lstStyle/>
          <a:p>
            <a:pPr algn="ctr"/>
            <a:r>
              <a:rPr lang="ru-RU" dirty="0" smtClean="0">
                <a:solidFill>
                  <a:srgbClr val="FF0000"/>
                </a:solidFill>
                <a:latin typeface="Times New Roman" pitchFamily="18" charset="0"/>
                <a:cs typeface="Times New Roman" pitchFamily="18" charset="0"/>
              </a:rPr>
              <a:t>по всем возникающим вопросам просим обращаться:</a:t>
            </a:r>
          </a:p>
          <a:p>
            <a:pPr algn="ctr"/>
            <a:r>
              <a:rPr lang="ru-RU" sz="2000" b="1" dirty="0" smtClean="0">
                <a:solidFill>
                  <a:srgbClr val="00B0F0"/>
                </a:solidFill>
                <a:latin typeface="Times New Roman" pitchFamily="18" charset="0"/>
                <a:cs typeface="Times New Roman" pitchFamily="18" charset="0"/>
              </a:rPr>
              <a:t>Министерство сельского хозяйства </a:t>
            </a:r>
          </a:p>
          <a:p>
            <a:pPr algn="ctr"/>
            <a:r>
              <a:rPr lang="ru-RU" sz="2000" b="1" dirty="0" smtClean="0">
                <a:solidFill>
                  <a:srgbClr val="00B0F0"/>
                </a:solidFill>
                <a:latin typeface="Times New Roman" pitchFamily="18" charset="0"/>
                <a:cs typeface="Times New Roman" pitchFamily="18" charset="0"/>
              </a:rPr>
              <a:t>и продовольствия Кировской области </a:t>
            </a:r>
          </a:p>
          <a:p>
            <a:pPr algn="ctr"/>
            <a:r>
              <a:rPr lang="ru-RU" sz="1600" b="1" dirty="0" smtClean="0">
                <a:solidFill>
                  <a:srgbClr val="00B0F0"/>
                </a:solidFill>
                <a:latin typeface="Times New Roman" pitchFamily="18" charset="0"/>
                <a:cs typeface="Times New Roman" pitchFamily="18" charset="0"/>
              </a:rPr>
              <a:t>отдел реализации развития сельских территорий </a:t>
            </a:r>
          </a:p>
          <a:p>
            <a:pPr algn="ctr"/>
            <a:r>
              <a:rPr lang="ru-RU" sz="1600" b="1" dirty="0" smtClean="0">
                <a:solidFill>
                  <a:srgbClr val="00B0F0"/>
                </a:solidFill>
                <a:latin typeface="Times New Roman" pitchFamily="18" charset="0"/>
                <a:cs typeface="Times New Roman" pitchFamily="18" charset="0"/>
              </a:rPr>
              <a:t>и малых форм хозяйствования</a:t>
            </a:r>
          </a:p>
          <a:p>
            <a:pPr algn="ctr"/>
            <a:endParaRPr lang="ru-RU" b="1" dirty="0" smtClean="0">
              <a:solidFill>
                <a:srgbClr val="FF0000"/>
              </a:solidFill>
            </a:endParaRPr>
          </a:p>
          <a:p>
            <a:pPr algn="ctr"/>
            <a:r>
              <a:rPr lang="ru-RU" sz="2000" b="1" dirty="0" smtClean="0">
                <a:solidFill>
                  <a:srgbClr val="FF0000"/>
                </a:solidFill>
              </a:rPr>
              <a:t>Центр компетенции </a:t>
            </a:r>
          </a:p>
          <a:p>
            <a:pPr algn="ctr"/>
            <a:r>
              <a:rPr lang="ru-RU" b="1" dirty="0" smtClean="0">
                <a:solidFill>
                  <a:srgbClr val="7030A0"/>
                </a:solidFill>
              </a:rPr>
              <a:t>Малафеева Ольга Геннадьевна </a:t>
            </a:r>
          </a:p>
          <a:p>
            <a:pPr algn="ctr"/>
            <a:r>
              <a:rPr lang="ru-RU" b="1" dirty="0" smtClean="0">
                <a:solidFill>
                  <a:srgbClr val="FF0000"/>
                </a:solidFill>
              </a:rPr>
              <a:t>Тел. 8(8332) 64-01-91</a:t>
            </a:r>
          </a:p>
          <a:p>
            <a:pPr algn="ctr"/>
            <a:endParaRPr lang="ru-RU" dirty="0" smtClean="0">
              <a:solidFill>
                <a:srgbClr val="FF0000"/>
              </a:solidFill>
              <a:latin typeface="Times New Roman" pitchFamily="18" charset="0"/>
              <a:cs typeface="Times New Roman" pitchFamily="18" charset="0"/>
            </a:endParaRPr>
          </a:p>
          <a:p>
            <a:pPr algn="ctr"/>
            <a:endParaRPr lang="ru-RU" dirty="0" smtClean="0">
              <a:solidFill>
                <a:srgbClr val="FF0000"/>
              </a:solidFill>
              <a:latin typeface="Times New Roman" pitchFamily="18" charset="0"/>
              <a:cs typeface="Times New Roman" pitchFamily="18" charset="0"/>
            </a:endParaRPr>
          </a:p>
          <a:p>
            <a:pPr algn="ctr"/>
            <a:endParaRPr lang="ru-RU" dirty="0" smtClean="0">
              <a:solidFill>
                <a:srgbClr val="FF0000"/>
              </a:solidFill>
              <a:latin typeface="Times New Roman" pitchFamily="18" charset="0"/>
              <a:cs typeface="Times New Roman" pitchFamily="18" charset="0"/>
            </a:endParaRPr>
          </a:p>
          <a:p>
            <a:pPr algn="ctr"/>
            <a:endParaRPr lang="ru-RU" dirty="0" smtClean="0">
              <a:solidFill>
                <a:srgbClr val="FF0000"/>
              </a:solidFill>
              <a:latin typeface="Times New Roman" pitchFamily="18" charset="0"/>
              <a:cs typeface="Times New Roman" pitchFamily="18" charset="0"/>
            </a:endParaRPr>
          </a:p>
        </p:txBody>
      </p:sp>
      <p:sp>
        <p:nvSpPr>
          <p:cNvPr id="7" name="TextBox 6"/>
          <p:cNvSpPr txBox="1"/>
          <p:nvPr/>
        </p:nvSpPr>
        <p:spPr>
          <a:xfrm>
            <a:off x="683568" y="2204864"/>
            <a:ext cx="8280920" cy="1200329"/>
          </a:xfrm>
          <a:prstGeom prst="rect">
            <a:avLst/>
          </a:prstGeom>
          <a:noFill/>
        </p:spPr>
        <p:txBody>
          <a:bodyPr wrap="square" rtlCol="0">
            <a:spAutoFit/>
          </a:bodyPr>
          <a:lstStyle/>
          <a:p>
            <a:pPr algn="ctr"/>
            <a:endParaRPr lang="ru-RU" b="1" i="1" dirty="0" smtClean="0"/>
          </a:p>
          <a:p>
            <a:endParaRPr lang="ru-RU" b="1" i="1" dirty="0" smtClean="0"/>
          </a:p>
          <a:p>
            <a:endParaRPr lang="ru-RU" dirty="0" smtClean="0"/>
          </a:p>
          <a:p>
            <a:endParaRPr lang="ru-RU" dirty="0"/>
          </a:p>
        </p:txBody>
      </p:sp>
      <p:sp>
        <p:nvSpPr>
          <p:cNvPr id="5" name="Номер слайда 4"/>
          <p:cNvSpPr>
            <a:spLocks noGrp="1"/>
          </p:cNvSpPr>
          <p:nvPr>
            <p:ph type="sldNum" sz="quarter" idx="12"/>
          </p:nvPr>
        </p:nvSpPr>
        <p:spPr/>
        <p:txBody>
          <a:bodyPr/>
          <a:lstStyle/>
          <a:p>
            <a:fld id="{03EF07A1-D9B2-4316-B4AE-5C9BF9D14C47}" type="slidenum">
              <a:rPr lang="ru-RU" smtClean="0"/>
              <a:pPr/>
              <a:t>30</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42852"/>
            <a:ext cx="799288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3200" dirty="0">
                <a:solidFill>
                  <a:srgbClr val="FF0000"/>
                </a:solidFill>
                <a:latin typeface="Arial Black" panose="020B0A04020102020204" pitchFamily="34" charset="0"/>
              </a:rPr>
              <a:t>Н о в ы е   о п р е д е л е н и я </a:t>
            </a:r>
          </a:p>
        </p:txBody>
      </p:sp>
      <p:sp>
        <p:nvSpPr>
          <p:cNvPr id="7" name="Прямоугольник 6"/>
          <p:cNvSpPr/>
          <p:nvPr/>
        </p:nvSpPr>
        <p:spPr>
          <a:xfrm>
            <a:off x="827584" y="1268760"/>
            <a:ext cx="7776864" cy="2862322"/>
          </a:xfrm>
          <a:prstGeom prst="rect">
            <a:avLst/>
          </a:prstGeom>
        </p:spPr>
        <p:txBody>
          <a:bodyPr wrap="square">
            <a:spAutoFit/>
          </a:bodyPr>
          <a:lstStyle/>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p:txBody>
      </p:sp>
      <p:sp>
        <p:nvSpPr>
          <p:cNvPr id="4" name="Прямоугольник 3"/>
          <p:cNvSpPr/>
          <p:nvPr/>
        </p:nvSpPr>
        <p:spPr>
          <a:xfrm>
            <a:off x="500034" y="980728"/>
            <a:ext cx="8643966" cy="646331"/>
          </a:xfrm>
          <a:prstGeom prst="rect">
            <a:avLst/>
          </a:prstGeom>
        </p:spPr>
        <p:txBody>
          <a:bodyPr wrap="square">
            <a:spAutoFit/>
          </a:bodyPr>
          <a:lstStyle/>
          <a:p>
            <a:pPr algn="just"/>
            <a:endParaRPr lang="ru-RU" dirty="0" smtClean="0"/>
          </a:p>
          <a:p>
            <a:pPr algn="just"/>
            <a:endParaRPr lang="ru-RU" dirty="0"/>
          </a:p>
        </p:txBody>
      </p:sp>
      <p:sp>
        <p:nvSpPr>
          <p:cNvPr id="5" name="Прямоугольник 4"/>
          <p:cNvSpPr/>
          <p:nvPr/>
        </p:nvSpPr>
        <p:spPr>
          <a:xfrm>
            <a:off x="107504" y="1412777"/>
            <a:ext cx="8856984" cy="2031325"/>
          </a:xfrm>
          <a:prstGeom prst="rect">
            <a:avLst/>
          </a:prstGeom>
        </p:spPr>
        <p:txBody>
          <a:bodyPr wrap="square">
            <a:spAutoFit/>
          </a:bodyPr>
          <a:lstStyle/>
          <a:p>
            <a:pPr algn="just"/>
            <a:r>
              <a:rPr lang="ru-RU" b="1" dirty="0" smtClean="0">
                <a:latin typeface="Times New Roman" pitchFamily="18" charset="0"/>
                <a:cs typeface="Times New Roman" pitchFamily="18" charset="0"/>
              </a:rPr>
              <a:t>сельские территории </a:t>
            </a:r>
            <a:r>
              <a:rPr lang="ru-RU" dirty="0" smtClean="0">
                <a:latin typeface="Times New Roman" pitchFamily="18" charset="0"/>
                <a:cs typeface="Times New Roman" pitchFamily="18" charset="0"/>
              </a:rPr>
              <a:t>- сельские поселения или сельские поселения и межселенные территории, объединенные общей территорией в границах муниципального района, сельские населенные пункты, входящие в состав городских поселений, </a:t>
            </a:r>
            <a:r>
              <a:rPr lang="ru-RU" b="1" dirty="0" smtClean="0">
                <a:solidFill>
                  <a:srgbClr val="FF0000"/>
                </a:solidFill>
                <a:latin typeface="Times New Roman" pitchFamily="18" charset="0"/>
                <a:cs typeface="Times New Roman" pitchFamily="18" charset="0"/>
              </a:rPr>
              <a:t>муниципальных округов</a:t>
            </a:r>
            <a:r>
              <a:rPr lang="ru-RU" dirty="0" smtClean="0">
                <a:latin typeface="Times New Roman" pitchFamily="18" charset="0"/>
                <a:cs typeface="Times New Roman" pitchFamily="18" charset="0"/>
              </a:rPr>
              <a:t>, городских округов (за исключением городского округа, на территории которого находится административный центр Кировской области). Перечень таких сельских территорий определяется правовым актом министерства сельского хозяйства и продовольствия Кировской области.</a:t>
            </a:r>
          </a:p>
        </p:txBody>
      </p:sp>
      <p:sp>
        <p:nvSpPr>
          <p:cNvPr id="6" name="Прямоугольник 5"/>
          <p:cNvSpPr/>
          <p:nvPr/>
        </p:nvSpPr>
        <p:spPr>
          <a:xfrm>
            <a:off x="179512" y="3573016"/>
            <a:ext cx="8712968" cy="1477328"/>
          </a:xfrm>
          <a:prstGeom prst="rect">
            <a:avLst/>
          </a:prstGeom>
        </p:spPr>
        <p:txBody>
          <a:bodyPr wrap="square">
            <a:spAutoFit/>
          </a:bodyPr>
          <a:lstStyle/>
          <a:p>
            <a:pPr algn="just"/>
            <a:r>
              <a:rPr lang="ru-RU" b="1" dirty="0" smtClean="0">
                <a:solidFill>
                  <a:srgbClr val="C00000"/>
                </a:solidFill>
                <a:latin typeface="Times New Roman" pitchFamily="18" charset="0"/>
                <a:cs typeface="Times New Roman" pitchFamily="18" charset="0"/>
              </a:rPr>
              <a:t>сельские агломерации </a:t>
            </a:r>
            <a:r>
              <a:rPr lang="ru-RU" dirty="0" smtClean="0">
                <a:solidFill>
                  <a:srgbClr val="C00000"/>
                </a:solidFill>
                <a:latin typeface="Times New Roman" pitchFamily="18" charset="0"/>
                <a:cs typeface="Times New Roman" pitchFamily="18" charset="0"/>
              </a:rPr>
              <a:t>- сельские территории, а также поселки городского типа и малые города с численностью населения, постоянно проживающего на их территориях, не превышающей 30 тысяч человек. Перечень сельских агломераций на территории Кировской области определяется правовым актом министерства;</a:t>
            </a:r>
          </a:p>
          <a:p>
            <a:pPr algn="just"/>
            <a:endParaRPr lang="ru-RU" dirty="0" smtClean="0">
              <a:solidFill>
                <a:srgbClr val="C00000"/>
              </a:solidFill>
              <a:latin typeface="Times New Roman" pitchFamily="18" charset="0"/>
              <a:cs typeface="Times New Roman" pitchFamily="18" charset="0"/>
            </a:endParaRPr>
          </a:p>
        </p:txBody>
      </p:sp>
      <p:sp>
        <p:nvSpPr>
          <p:cNvPr id="8" name="Прямоугольник 7"/>
          <p:cNvSpPr/>
          <p:nvPr/>
        </p:nvSpPr>
        <p:spPr>
          <a:xfrm>
            <a:off x="251520" y="5013176"/>
            <a:ext cx="8424935" cy="923330"/>
          </a:xfrm>
          <a:prstGeom prst="rect">
            <a:avLst/>
          </a:prstGeom>
        </p:spPr>
        <p:txBody>
          <a:bodyPr wrap="square">
            <a:spAutoFit/>
          </a:bodyPr>
          <a:lstStyle/>
          <a:p>
            <a:pPr algn="just"/>
            <a:r>
              <a:rPr lang="ru-RU" dirty="0" smtClean="0">
                <a:solidFill>
                  <a:srgbClr val="0070C0"/>
                </a:solidFill>
              </a:rPr>
              <a:t>Распоряжение  министерства сельского хозяйства и продовольствия Кировской области от 14.05.2020 № 49 «Об утверждении перечня сельских территорий  Кировской области» </a:t>
            </a:r>
            <a:endParaRPr lang="ru-RU" dirty="0">
              <a:solidFill>
                <a:srgbClr val="0070C0"/>
              </a:solidFill>
            </a:endParaRPr>
          </a:p>
        </p:txBody>
      </p:sp>
    </p:spTree>
    <p:extLst>
      <p:ext uri="{BB962C8B-B14F-4D97-AF65-F5344CB8AC3E}">
        <p14:creationId xmlns="" xmlns:p14="http://schemas.microsoft.com/office/powerpoint/2010/main" val="376747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61459"/>
          </a:xfrm>
        </p:spPr>
        <p:txBody>
          <a:bodyPr>
            <a:normAutofit/>
          </a:bodyPr>
          <a:lstStyle/>
          <a:p>
            <a:pPr algn="just"/>
            <a:r>
              <a:rPr lang="ru-RU" sz="2400" dirty="0" smtClean="0">
                <a:solidFill>
                  <a:srgbClr val="C00000"/>
                </a:solidFill>
                <a:latin typeface="Times New Roman" pitchFamily="18" charset="0"/>
                <a:cs typeface="Times New Roman" pitchFamily="18" charset="0"/>
              </a:rPr>
              <a:t>Сведения о субсидиях размещаются на едином портале бюджетной системы Российской Федерации в информационно-телекоммуникационной сети «Интернет») при формировании проекта закона Кировской области об областном бюджете (проекта закона Кировской области о внесении изменений в закон Кировской области об областном бюджете)</a:t>
            </a:r>
            <a:endParaRPr lang="ru-RU" sz="2400" dirty="0">
              <a:solidFill>
                <a:srgbClr val="C00000"/>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03EF07A1-D9B2-4316-B4AE-5C9BF9D14C47}" type="slidenum">
              <a:rPr lang="ru-RU" smtClean="0"/>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ru-RU" sz="2000" b="1" dirty="0" smtClean="0">
                <a:latin typeface="Times New Roman" panose="02020603050405020304" pitchFamily="18" charset="0"/>
                <a:ea typeface="Times New Roman"/>
                <a:cs typeface="Times New Roman" panose="02020603050405020304" pitchFamily="18" charset="0"/>
              </a:rPr>
              <a:t>Предоставление субсидий сельскохозяйственным потребительским кооперативам на</a:t>
            </a:r>
            <a:r>
              <a:rPr lang="ru-RU" sz="2000" b="1" dirty="0">
                <a:latin typeface="Times New Roman" panose="02020603050405020304" pitchFamily="18" charset="0"/>
                <a:ea typeface="Times New Roman"/>
                <a:cs typeface="Times New Roman" panose="02020603050405020304" pitchFamily="18" charset="0"/>
              </a:rPr>
              <a:t> возмещение части затрат, понесенных в текущем финансовом году, связанных </a:t>
            </a:r>
            <a:r>
              <a:rPr lang="ru-RU" sz="2000" b="1" dirty="0" smtClean="0">
                <a:latin typeface="Times New Roman" panose="02020603050405020304" pitchFamily="18" charset="0"/>
                <a:ea typeface="Times New Roman"/>
                <a:cs typeface="Times New Roman" panose="02020603050405020304" pitchFamily="18" charset="0"/>
              </a:rPr>
              <a:t>с:</a:t>
            </a:r>
            <a:endParaRPr lang="ru-RU" sz="2000" b="1"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251520" y="1772816"/>
            <a:ext cx="2160240" cy="43204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2400"/>
              </a:spcAft>
              <a:tabLst>
                <a:tab pos="0" algn="l"/>
              </a:tabLst>
            </a:pPr>
            <a:r>
              <a:rPr lang="ru-RU" sz="1600" spc="-20" dirty="0">
                <a:solidFill>
                  <a:srgbClr val="002060"/>
                </a:solidFill>
                <a:latin typeface="Times New Roman" panose="02020603050405020304" pitchFamily="18" charset="0"/>
                <a:ea typeface="Times New Roman"/>
                <a:cs typeface="Times New Roman" panose="02020603050405020304" pitchFamily="18" charset="0"/>
              </a:rPr>
              <a:t>Приобретением </a:t>
            </a:r>
            <a:r>
              <a:rPr lang="ru-RU" sz="1600" spc="-20" dirty="0" smtClean="0">
                <a:solidFill>
                  <a:srgbClr val="002060"/>
                </a:solidFill>
                <a:latin typeface="Times New Roman" panose="02020603050405020304" pitchFamily="18" charset="0"/>
                <a:ea typeface="Times New Roman"/>
                <a:cs typeface="Times New Roman" panose="02020603050405020304" pitchFamily="18" charset="0"/>
              </a:rPr>
              <a:t>имущества </a:t>
            </a:r>
            <a:r>
              <a:rPr lang="ru-RU" sz="1600" spc="-20" dirty="0">
                <a:solidFill>
                  <a:srgbClr val="002060"/>
                </a:solidFill>
                <a:latin typeface="Times New Roman" panose="02020603050405020304" pitchFamily="18" charset="0"/>
                <a:ea typeface="Times New Roman"/>
                <a:cs typeface="Times New Roman" panose="02020603050405020304" pitchFamily="18" charset="0"/>
              </a:rPr>
              <a:t>в целях последующей передачи (реализации) приобретенного имущества в собственность </a:t>
            </a:r>
            <a:r>
              <a:rPr lang="ru-RU" sz="1600" spc="-20" dirty="0" smtClean="0">
                <a:solidFill>
                  <a:srgbClr val="002060"/>
                </a:solidFill>
                <a:latin typeface="Times New Roman" panose="02020603050405020304" pitchFamily="18" charset="0"/>
                <a:ea typeface="Times New Roman"/>
                <a:cs typeface="Times New Roman" panose="02020603050405020304" pitchFamily="18" charset="0"/>
              </a:rPr>
              <a:t>членам (кроме </a:t>
            </a:r>
            <a:r>
              <a:rPr lang="ru-RU" sz="1600" dirty="0" smtClean="0">
                <a:solidFill>
                  <a:schemeClr val="tx2"/>
                </a:solidFill>
                <a:latin typeface="Times New Roman" pitchFamily="18" charset="0"/>
                <a:cs typeface="Times New Roman" pitchFamily="18" charset="0"/>
              </a:rPr>
              <a:t>ассоциированных членов</a:t>
            </a:r>
            <a:r>
              <a:rPr lang="ru-RU" sz="1600" dirty="0" smtClean="0">
                <a:solidFill>
                  <a:schemeClr val="tx2"/>
                </a:solidFill>
              </a:rPr>
              <a:t>)</a:t>
            </a:r>
            <a:r>
              <a:rPr lang="ru-RU" sz="1600" spc="-20" dirty="0" smtClean="0">
                <a:solidFill>
                  <a:schemeClr val="tx2"/>
                </a:solidFill>
                <a:latin typeface="Times New Roman" panose="02020603050405020304" pitchFamily="18" charset="0"/>
                <a:ea typeface="Times New Roman"/>
                <a:cs typeface="Times New Roman" panose="02020603050405020304" pitchFamily="18" charset="0"/>
              </a:rPr>
              <a:t> </a:t>
            </a:r>
            <a:r>
              <a:rPr lang="ru-RU" sz="1600" spc="-20" dirty="0">
                <a:solidFill>
                  <a:srgbClr val="002060"/>
                </a:solidFill>
                <a:latin typeface="Times New Roman" panose="02020603050405020304" pitchFamily="18" charset="0"/>
                <a:ea typeface="Times New Roman"/>
                <a:cs typeface="Times New Roman" panose="02020603050405020304" pitchFamily="18" charset="0"/>
              </a:rPr>
              <a:t>данного </a:t>
            </a:r>
            <a:r>
              <a:rPr lang="ru-RU" sz="1600" dirty="0">
                <a:solidFill>
                  <a:srgbClr val="002060"/>
                </a:solidFill>
                <a:latin typeface="Times New Roman" panose="02020603050405020304" pitchFamily="18" charset="0"/>
                <a:ea typeface="Times New Roman"/>
                <a:cs typeface="Times New Roman" panose="02020603050405020304" pitchFamily="18" charset="0"/>
              </a:rPr>
              <a:t>сельскохозяйственного потребительского</a:t>
            </a:r>
            <a:r>
              <a:rPr lang="ru-RU" sz="1600" spc="-20" dirty="0">
                <a:solidFill>
                  <a:srgbClr val="002060"/>
                </a:solidFill>
                <a:latin typeface="Times New Roman" panose="02020603050405020304" pitchFamily="18" charset="0"/>
                <a:ea typeface="Times New Roman"/>
                <a:cs typeface="Times New Roman" panose="02020603050405020304" pitchFamily="18" charset="0"/>
              </a:rPr>
              <a:t> кооператива</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2411760" y="1772816"/>
            <a:ext cx="2592288"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latin typeface="Times New Roman" pitchFamily="18" charset="0"/>
                <a:cs typeface="Times New Roman" pitchFamily="18" charset="0"/>
              </a:rPr>
              <a:t>Приобретением </a:t>
            </a:r>
            <a:r>
              <a:rPr lang="ru-RU" sz="1600" b="1" dirty="0" smtClean="0">
                <a:solidFill>
                  <a:srgbClr val="C00000"/>
                </a:solidFill>
                <a:latin typeface="Times New Roman" pitchFamily="18" charset="0"/>
                <a:cs typeface="Times New Roman" pitchFamily="18" charset="0"/>
              </a:rPr>
              <a:t>и последующим внесением в неделимый фонд </a:t>
            </a:r>
            <a:r>
              <a:rPr lang="ru-RU" sz="1600" dirty="0" smtClean="0">
                <a:latin typeface="Times New Roman" pitchFamily="18" charset="0"/>
                <a:cs typeface="Times New Roman" pitchFamily="18" charset="0"/>
              </a:rPr>
              <a:t>сельскохозяйственной техники, специализированного автотранспорта, оборудования для организации хранения, переработки, упаковки, маркировки, транспортировки и реализации сельскохозяйственной продукции и мобильных торговых объектов для оказания услуг членам сельскохозяйственного потребительского кооператива</a:t>
            </a:r>
            <a:endParaRPr lang="ru-RU" sz="1600" b="1" dirty="0">
              <a:solidFill>
                <a:srgbClr val="002060"/>
              </a:solidFill>
              <a:latin typeface="Times New Roman" pitchFamily="18" charset="0"/>
              <a:cs typeface="Times New Roman" pitchFamily="18" charset="0"/>
            </a:endParaRPr>
          </a:p>
        </p:txBody>
      </p:sp>
      <p:sp>
        <p:nvSpPr>
          <p:cNvPr id="6" name="Прямоугольник 5"/>
          <p:cNvSpPr/>
          <p:nvPr/>
        </p:nvSpPr>
        <p:spPr>
          <a:xfrm>
            <a:off x="7092280" y="1844824"/>
            <a:ext cx="1616208" cy="3416320"/>
          </a:xfrm>
          <a:prstGeom prst="rect">
            <a:avLst/>
          </a:prstGeom>
        </p:spPr>
        <p:txBody>
          <a:bodyPr wrap="square">
            <a:spAutoFit/>
          </a:bodyPr>
          <a:lstStyle/>
          <a:p>
            <a:pPr algn="ctr"/>
            <a:r>
              <a:rPr lang="ru-RU" sz="1600" dirty="0">
                <a:solidFill>
                  <a:srgbClr val="002060"/>
                </a:solidFill>
                <a:latin typeface="Times New Roman" panose="02020603050405020304" pitchFamily="18" charset="0"/>
                <a:cs typeface="Times New Roman" panose="02020603050405020304" pitchFamily="18" charset="0"/>
              </a:rPr>
              <a:t>Закупкой сельскохозяйственной продукции у членов сельскохозяйственного потребительского </a:t>
            </a:r>
            <a:r>
              <a:rPr lang="ru-RU" sz="1600" dirty="0" smtClean="0">
                <a:solidFill>
                  <a:srgbClr val="002060"/>
                </a:solidFill>
                <a:latin typeface="Times New Roman" panose="02020603050405020304" pitchFamily="18" charset="0"/>
                <a:cs typeface="Times New Roman" panose="02020603050405020304" pitchFamily="18" charset="0"/>
              </a:rPr>
              <a:t>кооператива</a:t>
            </a:r>
            <a:r>
              <a:rPr lang="ru-RU" sz="1600" dirty="0" smtClean="0"/>
              <a:t> (</a:t>
            </a:r>
            <a:r>
              <a:rPr lang="ru-RU" sz="1600" dirty="0" smtClean="0">
                <a:latin typeface="Times New Roman" pitchFamily="18" charset="0"/>
                <a:cs typeface="Times New Roman" pitchFamily="18" charset="0"/>
              </a:rPr>
              <a:t>кроме ассоциированных членов)</a:t>
            </a:r>
          </a:p>
          <a:p>
            <a:pPr algn="ctr"/>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1475656" y="4955288"/>
            <a:ext cx="6552728" cy="121001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2400"/>
              </a:spcAft>
              <a:tabLst>
                <a:tab pos="0" algn="l"/>
              </a:tabLst>
            </a:pPr>
            <a:r>
              <a:rPr lang="ru-RU" sz="1400" dirty="0" smtClean="0">
                <a:solidFill>
                  <a:schemeClr val="accent2"/>
                </a:solidFill>
                <a:latin typeface="Arial" panose="020B0604020202020204" pitchFamily="34" charset="0"/>
                <a:ea typeface="Times New Roman"/>
                <a:cs typeface="Arial" panose="020B0604020202020204" pitchFamily="34" charset="0"/>
              </a:rPr>
              <a:t> </a:t>
            </a:r>
            <a:endParaRPr lang="ru-RU" sz="1600"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148064" y="1772817"/>
            <a:ext cx="2016224" cy="4278094"/>
          </a:xfrm>
          <a:prstGeom prst="rect">
            <a:avLst/>
          </a:prstGeom>
        </p:spPr>
        <p:txBody>
          <a:bodyPr wrap="square">
            <a:spAutoFit/>
          </a:bodyPr>
          <a:lstStyle/>
          <a:p>
            <a:r>
              <a:rPr lang="ru-RU" sz="1600" dirty="0" smtClean="0">
                <a:solidFill>
                  <a:schemeClr val="tx2">
                    <a:lumMod val="75000"/>
                  </a:schemeClr>
                </a:solidFill>
                <a:latin typeface="Times New Roman" pitchFamily="18" charset="0"/>
                <a:cs typeface="Times New Roman" pitchFamily="18" charset="0"/>
              </a:rPr>
              <a:t>Приобретением крупного рогатого скота в целях замены крупного рогатого скота, больного или инфицированного лейкозом, принадлежащего членам (кроме ассоциированных членов) данного сельскохозяйственного потребительского кооператива на праве собственности.</a:t>
            </a:r>
          </a:p>
        </p:txBody>
      </p:sp>
    </p:spTree>
    <p:extLst>
      <p:ext uri="{BB962C8B-B14F-4D97-AF65-F5344CB8AC3E}">
        <p14:creationId xmlns="" xmlns:p14="http://schemas.microsoft.com/office/powerpoint/2010/main" val="593224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28800"/>
            <a:ext cx="8229600" cy="4608512"/>
          </a:xfrm>
        </p:spPr>
        <p:txBody>
          <a:bodyPr/>
          <a:lstStyle/>
          <a:p>
            <a:endParaRPr lang="ru-RU" dirty="0"/>
          </a:p>
        </p:txBody>
      </p:sp>
      <p:sp>
        <p:nvSpPr>
          <p:cNvPr id="3" name="Содержимое 2"/>
          <p:cNvSpPr>
            <a:spLocks noGrp="1"/>
          </p:cNvSpPr>
          <p:nvPr>
            <p:ph idx="1"/>
          </p:nvPr>
        </p:nvSpPr>
        <p:spPr>
          <a:xfrm>
            <a:off x="457200" y="764705"/>
            <a:ext cx="8229600" cy="3528392"/>
          </a:xfrm>
        </p:spPr>
        <p:txBody>
          <a:bodyPr/>
          <a:lstStyle/>
          <a:p>
            <a:endParaRPr lang="ru-RU" dirty="0"/>
          </a:p>
        </p:txBody>
      </p:sp>
      <p:sp>
        <p:nvSpPr>
          <p:cNvPr id="4" name="Номер слайда 3"/>
          <p:cNvSpPr>
            <a:spLocks noGrp="1"/>
          </p:cNvSpPr>
          <p:nvPr>
            <p:ph type="sldNum" sz="quarter" idx="12"/>
          </p:nvPr>
        </p:nvSpPr>
        <p:spPr/>
        <p:txBody>
          <a:bodyPr/>
          <a:lstStyle/>
          <a:p>
            <a:fld id="{03EF07A1-D9B2-4316-B4AE-5C9BF9D14C47}" type="slidenum">
              <a:rPr lang="ru-RU" smtClean="0"/>
              <a:pPr/>
              <a:t>7</a:t>
            </a:fld>
            <a:endParaRPr lang="ru-RU"/>
          </a:p>
        </p:txBody>
      </p:sp>
      <p:sp>
        <p:nvSpPr>
          <p:cNvPr id="18433" name="Rectangle 1"/>
          <p:cNvSpPr>
            <a:spLocks noChangeArrowheads="1"/>
          </p:cNvSpPr>
          <p:nvPr/>
        </p:nvSpPr>
        <p:spPr bwMode="auto">
          <a:xfrm>
            <a:off x="395536" y="2231040"/>
            <a:ext cx="828092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Для получателей средств, использующих право на освобождение от исполнения обязанностей налогоплательщика, связанных с исчислением и уплатой НДС, возмещение части их затрат осуществляется исходя из суммы расходов на приобретение товаров (работ, услуг), включая сумму НДС».</a:t>
            </a:r>
            <a:endParaRPr kumimoji="0" lang="ru-RU" sz="2000" b="1"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274638"/>
            <a:ext cx="5410944" cy="1426170"/>
          </a:xfrm>
        </p:spPr>
        <p:txBody>
          <a:bodyPr>
            <a:normAutofit fontScale="90000"/>
          </a:bodyPr>
          <a:lstStyle/>
          <a:p>
            <a:pPr algn="just"/>
            <a:r>
              <a:rPr lang="ru-RU" sz="2200" dirty="0" smtClean="0"/>
              <a:t/>
            </a:r>
            <a:br>
              <a:rPr lang="ru-RU" sz="2200" dirty="0" smtClean="0"/>
            </a:br>
            <a:r>
              <a:rPr lang="ru-RU" sz="2200" dirty="0" smtClean="0"/>
              <a:t/>
            </a:r>
            <a:br>
              <a:rPr lang="ru-RU" sz="2200" dirty="0" smtClean="0"/>
            </a:br>
            <a:r>
              <a:rPr lang="ru-RU" dirty="0" smtClean="0"/>
              <a:t/>
            </a:r>
            <a:br>
              <a:rPr lang="ru-RU" dirty="0" smtClean="0"/>
            </a:br>
            <a:endParaRPr lang="ru-RU" dirty="0"/>
          </a:p>
        </p:txBody>
      </p:sp>
      <p:sp>
        <p:nvSpPr>
          <p:cNvPr id="3" name="TextBox 2"/>
          <p:cNvSpPr txBox="1"/>
          <p:nvPr/>
        </p:nvSpPr>
        <p:spPr>
          <a:xfrm>
            <a:off x="3203848" y="2276872"/>
            <a:ext cx="5760640" cy="1200329"/>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2.</a:t>
            </a:r>
            <a:r>
              <a:rPr lang="ru-RU" dirty="0" smtClean="0"/>
              <a:t> </a:t>
            </a:r>
            <a:r>
              <a:rPr lang="ru-RU" dirty="0" smtClean="0">
                <a:solidFill>
                  <a:srgbClr val="C00000"/>
                </a:solidFill>
                <a:latin typeface="Times New Roman" pitchFamily="18" charset="0"/>
                <a:cs typeface="Times New Roman" pitchFamily="18" charset="0"/>
              </a:rPr>
              <a:t>Зарегистрированный и осуществляющий деятельность на сельской территории Кировской области или на территории сельской агломерации Кировской области</a:t>
            </a:r>
            <a:endParaRPr lang="ru-RU" dirty="0">
              <a:solidFill>
                <a:srgbClr val="C00000"/>
              </a:solidFill>
              <a:latin typeface="Times New Roman" pitchFamily="18" charset="0"/>
              <a:cs typeface="Times New Roman" pitchFamily="18" charset="0"/>
            </a:endParaRPr>
          </a:p>
        </p:txBody>
      </p:sp>
      <p:pic>
        <p:nvPicPr>
          <p:cNvPr id="5" name="Рисунок 4" descr="https://w-dog.ru/wallpapers/9/11/428184166343588/kirxberg-germaniya-nebo-xolmy-trava-derevya-doma-gorod.jpg"/>
          <p:cNvPicPr/>
          <p:nvPr/>
        </p:nvPicPr>
        <p:blipFill>
          <a:blip r:embed="rId2" cstate="print"/>
          <a:srcRect r="11731" b="6341"/>
          <a:stretch>
            <a:fillRect/>
          </a:stretch>
        </p:blipFill>
        <p:spPr bwMode="auto">
          <a:xfrm>
            <a:off x="323528" y="1340768"/>
            <a:ext cx="2736304" cy="1872208"/>
          </a:xfrm>
          <a:prstGeom prst="rect">
            <a:avLst/>
          </a:prstGeom>
          <a:noFill/>
          <a:ln w="9525">
            <a:noFill/>
            <a:miter lim="800000"/>
            <a:headEnd/>
            <a:tailEnd/>
          </a:ln>
        </p:spPr>
      </p:pic>
      <p:sp>
        <p:nvSpPr>
          <p:cNvPr id="6" name="TextBox 5"/>
          <p:cNvSpPr txBox="1"/>
          <p:nvPr/>
        </p:nvSpPr>
        <p:spPr>
          <a:xfrm>
            <a:off x="3203848" y="3429000"/>
            <a:ext cx="5688632" cy="646331"/>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3. Состоящий в едином реестре субъектов малого и среднего предпринимательства</a:t>
            </a:r>
            <a:endParaRPr lang="ru-RU" dirty="0">
              <a:latin typeface="Times New Roman" pitchFamily="18" charset="0"/>
              <a:cs typeface="Times New Roman" pitchFamily="18" charset="0"/>
            </a:endParaRPr>
          </a:p>
        </p:txBody>
      </p:sp>
      <p:sp>
        <p:nvSpPr>
          <p:cNvPr id="7" name="TextBox 6"/>
          <p:cNvSpPr txBox="1"/>
          <p:nvPr/>
        </p:nvSpPr>
        <p:spPr>
          <a:xfrm>
            <a:off x="3779912" y="4077072"/>
            <a:ext cx="504056" cy="369332"/>
          </a:xfrm>
          <a:prstGeom prst="rect">
            <a:avLst/>
          </a:prstGeom>
          <a:noFill/>
        </p:spPr>
        <p:txBody>
          <a:bodyPr wrap="square" rtlCol="0">
            <a:spAutoFit/>
          </a:bodyPr>
          <a:lstStyle/>
          <a:p>
            <a:endParaRPr lang="ru-RU" dirty="0"/>
          </a:p>
        </p:txBody>
      </p:sp>
      <p:sp>
        <p:nvSpPr>
          <p:cNvPr id="8" name="TextBox 7"/>
          <p:cNvSpPr txBox="1"/>
          <p:nvPr/>
        </p:nvSpPr>
        <p:spPr>
          <a:xfrm>
            <a:off x="395536" y="4077072"/>
            <a:ext cx="8496945" cy="2862322"/>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4. Для получения субсидии на развитие сельскохозяйственной потребительской кооперации количество членов должно составлять </a:t>
            </a:r>
            <a:r>
              <a:rPr lang="ru-RU" dirty="0" smtClean="0">
                <a:solidFill>
                  <a:srgbClr val="C00000"/>
                </a:solidFill>
                <a:latin typeface="Times New Roman" pitchFamily="18" charset="0"/>
                <a:cs typeface="Times New Roman" pitchFamily="18" charset="0"/>
              </a:rPr>
              <a:t>не менее 5 граждан Российской Федерации</a:t>
            </a:r>
            <a:r>
              <a:rPr lang="ru-RU" dirty="0" smtClean="0">
                <a:latin typeface="Times New Roman" pitchFamily="18" charset="0"/>
                <a:cs typeface="Times New Roman" pitchFamily="18" charset="0"/>
              </a:rPr>
              <a:t> и (или) 3 сельскохозяйственных товаропроизводителей (</a:t>
            </a:r>
            <a:r>
              <a:rPr lang="ru-RU" dirty="0" smtClean="0">
                <a:solidFill>
                  <a:srgbClr val="C00000"/>
                </a:solidFill>
                <a:latin typeface="Times New Roman" pitchFamily="18" charset="0"/>
                <a:cs typeface="Times New Roman" pitchFamily="18" charset="0"/>
              </a:rPr>
              <a:t>кроме ассоциированных членов</a:t>
            </a:r>
            <a:r>
              <a:rPr lang="ru-RU" dirty="0" smtClean="0">
                <a:latin typeface="Times New Roman" pitchFamily="18" charset="0"/>
                <a:cs typeface="Times New Roman" pitchFamily="18" charset="0"/>
              </a:rPr>
              <a:t>), члены которого из числа сельскохозяйственных товаропроизводителей относятся к </a:t>
            </a:r>
            <a:r>
              <a:rPr lang="ru-RU" dirty="0" err="1" smtClean="0">
                <a:latin typeface="Times New Roman" pitchFamily="18" charset="0"/>
                <a:cs typeface="Times New Roman" pitchFamily="18" charset="0"/>
              </a:rPr>
              <a:t>микропредприятиям</a:t>
            </a:r>
            <a:r>
              <a:rPr lang="ru-RU" dirty="0" smtClean="0">
                <a:latin typeface="Times New Roman" pitchFamily="18" charset="0"/>
                <a:cs typeface="Times New Roman" pitchFamily="18" charset="0"/>
              </a:rPr>
              <a:t> или малым предприятиям в соответствии с условиями, установленными Федеральным </a:t>
            </a:r>
            <a:r>
              <a:rPr lang="ru-RU" dirty="0" smtClean="0">
                <a:latin typeface="Times New Roman" pitchFamily="18" charset="0"/>
                <a:cs typeface="Times New Roman" pitchFamily="18" charset="0"/>
                <a:hlinkClick r:id="rId3"/>
              </a:rPr>
              <a:t>законом</a:t>
            </a:r>
            <a:r>
              <a:rPr lang="ru-RU" dirty="0" smtClean="0">
                <a:latin typeface="Times New Roman" pitchFamily="18" charset="0"/>
                <a:cs typeface="Times New Roman" pitchFamily="18" charset="0"/>
              </a:rPr>
              <a:t> от 24.07.2007 № 209-ФЗ «О развитии малого и среднего предпринимательства в Российской Федерации»</a:t>
            </a:r>
          </a:p>
          <a:p>
            <a:pPr algn="just"/>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9" name="Рисунок 8"/>
          <p:cNvPicPr/>
          <p:nvPr/>
        </p:nvPicPr>
        <p:blipFill>
          <a:blip r:embed="rId4" cstate="print"/>
          <a:srcRect l="13783" t="26635" r="70920" b="66098"/>
          <a:stretch>
            <a:fillRect/>
          </a:stretch>
        </p:blipFill>
        <p:spPr bwMode="auto">
          <a:xfrm>
            <a:off x="395536" y="3356992"/>
            <a:ext cx="2376264" cy="720080"/>
          </a:xfrm>
          <a:prstGeom prst="rect">
            <a:avLst/>
          </a:prstGeom>
          <a:noFill/>
          <a:ln w="9525">
            <a:noFill/>
            <a:miter lim="800000"/>
            <a:headEnd/>
            <a:tailEnd/>
          </a:ln>
        </p:spPr>
      </p:pic>
      <p:sp>
        <p:nvSpPr>
          <p:cNvPr id="10" name="Номер слайда 9"/>
          <p:cNvSpPr>
            <a:spLocks noGrp="1"/>
          </p:cNvSpPr>
          <p:nvPr>
            <p:ph type="sldNum" sz="quarter" idx="12"/>
          </p:nvPr>
        </p:nvSpPr>
        <p:spPr/>
        <p:txBody>
          <a:bodyPr/>
          <a:lstStyle/>
          <a:p>
            <a:fld id="{03EF07A1-D9B2-4316-B4AE-5C9BF9D14C47}" type="slidenum">
              <a:rPr lang="ru-RU" smtClean="0"/>
              <a:pPr/>
              <a:t>8</a:t>
            </a:fld>
            <a:endParaRPr lang="ru-RU"/>
          </a:p>
        </p:txBody>
      </p:sp>
      <p:sp>
        <p:nvSpPr>
          <p:cNvPr id="11" name="TextBox 10"/>
          <p:cNvSpPr txBox="1"/>
          <p:nvPr/>
        </p:nvSpPr>
        <p:spPr>
          <a:xfrm>
            <a:off x="3131840" y="1196752"/>
            <a:ext cx="5760640" cy="1200329"/>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1. Сельскохозяйственный потребительский кооператив (</a:t>
            </a:r>
            <a:r>
              <a:rPr lang="ru-RU" dirty="0" err="1" smtClean="0">
                <a:latin typeface="Times New Roman" pitchFamily="18" charset="0"/>
                <a:cs typeface="Times New Roman" pitchFamily="18" charset="0"/>
              </a:rPr>
              <a:t>СПоК</a:t>
            </a:r>
            <a:r>
              <a:rPr lang="ru-RU" dirty="0" smtClean="0">
                <a:latin typeface="Times New Roman" pitchFamily="18" charset="0"/>
                <a:cs typeface="Times New Roman" pitchFamily="18" charset="0"/>
              </a:rPr>
              <a:t>)            (кроме кредитного), созданный в соответствии с ФЗ от 08.12.1995 № 193-ФЗ «О сельскохозяйственной кооперации»</a:t>
            </a:r>
            <a:endParaRPr lang="ru-RU" dirty="0"/>
          </a:p>
        </p:txBody>
      </p:sp>
      <p:sp>
        <p:nvSpPr>
          <p:cNvPr id="12" name="TextBox 11"/>
          <p:cNvSpPr txBox="1"/>
          <p:nvPr/>
        </p:nvSpPr>
        <p:spPr>
          <a:xfrm>
            <a:off x="2627784" y="548680"/>
            <a:ext cx="4998035" cy="477054"/>
          </a:xfrm>
          <a:prstGeom prst="rect">
            <a:avLst/>
          </a:prstGeom>
          <a:noFill/>
        </p:spPr>
        <p:txBody>
          <a:bodyPr wrap="none" rtlCol="0">
            <a:spAutoFit/>
          </a:bodyPr>
          <a:lstStyle/>
          <a:p>
            <a:r>
              <a:rPr lang="ru-RU" sz="2500" b="1" dirty="0" smtClean="0">
                <a:latin typeface="Times New Roman" pitchFamily="18" charset="0"/>
                <a:cs typeface="Times New Roman" pitchFamily="18" charset="0"/>
              </a:rPr>
              <a:t>Получателем субсидии является:</a:t>
            </a:r>
            <a:endParaRPr lang="ru-RU" sz="25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normAutofit/>
          </a:bodyPr>
          <a:lstStyle/>
          <a:p>
            <a:r>
              <a:rPr lang="ru-RU" sz="3000" dirty="0" smtClean="0">
                <a:latin typeface="Times New Roman" pitchFamily="18" charset="0"/>
                <a:cs typeface="Times New Roman" pitchFamily="18" charset="0"/>
              </a:rPr>
              <a:t>УСЛОВИЯ ПРЕДОСТАВЛЕНИЯ СУБСИДИЙ</a:t>
            </a:r>
            <a:endParaRPr lang="ru-RU" sz="3000" dirty="0">
              <a:latin typeface="Times New Roman" pitchFamily="18" charset="0"/>
              <a:cs typeface="Times New Roman" pitchFamily="18" charset="0"/>
            </a:endParaRPr>
          </a:p>
        </p:txBody>
      </p:sp>
      <p:pic>
        <p:nvPicPr>
          <p:cNvPr id="3" name="Рисунок 2" descr="https://i.ytimg.com/vi/a5lrQfQOxE4/hqdefault.jpg"/>
          <p:cNvPicPr/>
          <p:nvPr/>
        </p:nvPicPr>
        <p:blipFill>
          <a:blip r:embed="rId2" cstate="print"/>
          <a:srcRect l="15644" r="15077" b="2395"/>
          <a:stretch>
            <a:fillRect/>
          </a:stretch>
        </p:blipFill>
        <p:spPr bwMode="auto">
          <a:xfrm>
            <a:off x="3707904" y="836712"/>
            <a:ext cx="1872208" cy="2016224"/>
          </a:xfrm>
          <a:prstGeom prst="rect">
            <a:avLst/>
          </a:prstGeom>
          <a:noFill/>
          <a:ln w="9525">
            <a:noFill/>
            <a:miter lim="800000"/>
            <a:headEnd/>
            <a:tailEnd/>
          </a:ln>
        </p:spPr>
      </p:pic>
      <p:sp>
        <p:nvSpPr>
          <p:cNvPr id="5" name="TextBox 4"/>
          <p:cNvSpPr txBox="1"/>
          <p:nvPr/>
        </p:nvSpPr>
        <p:spPr>
          <a:xfrm>
            <a:off x="755577" y="980728"/>
            <a:ext cx="2664295" cy="1569660"/>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нет неисполненной обязанности по уплате налогов, сборов, страховых взносов, пеней, штрафов, процентов</a:t>
            </a:r>
          </a:p>
          <a:p>
            <a:pPr algn="ctr"/>
            <a:r>
              <a:rPr lang="ru-RU" sz="1600" dirty="0" smtClean="0">
                <a:latin typeface="Times New Roman" pitchFamily="18" charset="0"/>
                <a:cs typeface="Times New Roman" pitchFamily="18" charset="0"/>
              </a:rPr>
              <a:t>(форма КНД1120101)</a:t>
            </a:r>
            <a:endParaRPr lang="ru-RU" sz="1600" dirty="0">
              <a:latin typeface="Times New Roman" pitchFamily="18" charset="0"/>
              <a:cs typeface="Times New Roman" pitchFamily="18" charset="0"/>
            </a:endParaRPr>
          </a:p>
        </p:txBody>
      </p:sp>
      <p:sp>
        <p:nvSpPr>
          <p:cNvPr id="6" name="TextBox 5"/>
          <p:cNvSpPr txBox="1"/>
          <p:nvPr/>
        </p:nvSpPr>
        <p:spPr>
          <a:xfrm>
            <a:off x="6012160" y="908720"/>
            <a:ext cx="2952328" cy="2123658"/>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нет просроченной задолженности по возврату  в областной бюджет субсидий, бюджетных инвестиций, и иная просроченная</a:t>
            </a:r>
            <a:r>
              <a:rPr lang="ru-RU" sz="1600" dirty="0" smtClean="0"/>
              <a:t> </a:t>
            </a:r>
            <a:r>
              <a:rPr lang="ru-RU" sz="1600" b="1" dirty="0" smtClean="0">
                <a:solidFill>
                  <a:srgbClr val="C00000"/>
                </a:solidFill>
                <a:latin typeface="Times New Roman" pitchFamily="18" charset="0"/>
                <a:cs typeface="Times New Roman" pitchFamily="18" charset="0"/>
              </a:rPr>
              <a:t>(неурегулированная) </a:t>
            </a:r>
            <a:r>
              <a:rPr lang="ru-RU" sz="1600" dirty="0" smtClean="0">
                <a:latin typeface="Times New Roman" pitchFamily="18" charset="0"/>
                <a:cs typeface="Times New Roman" pitchFamily="18" charset="0"/>
              </a:rPr>
              <a:t>задолженность перед областным бюджетом</a:t>
            </a:r>
            <a:endParaRPr lang="ru-RU" sz="1600" dirty="0">
              <a:latin typeface="Times New Roman" pitchFamily="18" charset="0"/>
              <a:cs typeface="Times New Roman" pitchFamily="18" charset="0"/>
            </a:endParaRPr>
          </a:p>
        </p:txBody>
      </p:sp>
      <p:pic>
        <p:nvPicPr>
          <p:cNvPr id="17410" name="Picture 2" descr="https://im0-tub-ru.yandex.net/i?id=0bfa98d8363fab256b085937effe5801&amp;n=13"/>
          <p:cNvPicPr>
            <a:picLocks noChangeAspect="1" noChangeArrowheads="1"/>
          </p:cNvPicPr>
          <p:nvPr/>
        </p:nvPicPr>
        <p:blipFill>
          <a:blip r:embed="rId3" cstate="print"/>
          <a:srcRect l="21313" t="7060" r="17411"/>
          <a:stretch>
            <a:fillRect/>
          </a:stretch>
        </p:blipFill>
        <p:spPr bwMode="auto">
          <a:xfrm>
            <a:off x="1187624" y="2852936"/>
            <a:ext cx="1656184" cy="1895873"/>
          </a:xfrm>
          <a:prstGeom prst="rect">
            <a:avLst/>
          </a:prstGeom>
          <a:noFill/>
        </p:spPr>
      </p:pic>
      <p:cxnSp>
        <p:nvCxnSpPr>
          <p:cNvPr id="9" name="Прямая соединительная линия 8"/>
          <p:cNvCxnSpPr/>
          <p:nvPr/>
        </p:nvCxnSpPr>
        <p:spPr>
          <a:xfrm flipH="1">
            <a:off x="1115616" y="2924944"/>
            <a:ext cx="2088232" cy="165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971600" y="2852936"/>
            <a:ext cx="2160240" cy="1728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Рисунок 17" descr="https://avatars.mds.yandex.net/get-zen_doc/177006/pub_5a7952dc3c50f7422663e0ef_5a7961f6f4a0dd8ca799b3e6/scale_1200"/>
          <p:cNvPicPr/>
          <p:nvPr/>
        </p:nvPicPr>
        <p:blipFill>
          <a:blip r:embed="rId4" cstate="print"/>
          <a:srcRect/>
          <a:stretch>
            <a:fillRect/>
          </a:stretch>
        </p:blipFill>
        <p:spPr bwMode="auto">
          <a:xfrm>
            <a:off x="1115616" y="5085184"/>
            <a:ext cx="1898831" cy="1424123"/>
          </a:xfrm>
          <a:prstGeom prst="rect">
            <a:avLst/>
          </a:prstGeom>
          <a:noFill/>
          <a:ln w="9525">
            <a:noFill/>
            <a:miter lim="800000"/>
            <a:headEnd/>
            <a:tailEnd/>
          </a:ln>
        </p:spPr>
      </p:pic>
      <p:cxnSp>
        <p:nvCxnSpPr>
          <p:cNvPr id="20" name="Прямая соединительная линия 19"/>
          <p:cNvCxnSpPr/>
          <p:nvPr/>
        </p:nvCxnSpPr>
        <p:spPr>
          <a:xfrm flipH="1">
            <a:off x="827584" y="4797152"/>
            <a:ext cx="2592288"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27584" y="4869160"/>
            <a:ext cx="2592288"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47864" y="3212976"/>
            <a:ext cx="5472609" cy="830997"/>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кооператив не находится в процессе реорганизации, ликвидации, в его отношении не введена процедура банкротства, деятельность кооператива не приостановлена</a:t>
            </a:r>
            <a:endParaRPr lang="ru-RU" sz="1600" dirty="0">
              <a:latin typeface="Times New Roman" pitchFamily="18" charset="0"/>
              <a:cs typeface="Times New Roman" pitchFamily="18" charset="0"/>
            </a:endParaRPr>
          </a:p>
        </p:txBody>
      </p:sp>
      <p:sp>
        <p:nvSpPr>
          <p:cNvPr id="29" name="TextBox 28"/>
          <p:cNvSpPr txBox="1"/>
          <p:nvPr/>
        </p:nvSpPr>
        <p:spPr>
          <a:xfrm>
            <a:off x="3563888" y="5085184"/>
            <a:ext cx="5184576" cy="1815882"/>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кооператив не получал средства в целях реализации национального проекта «Малое и среднее предпринимательство и поддержка индивидуальной предпринимательской инициативы», в т.ч. регионального проекта </a:t>
            </a:r>
            <a:r>
              <a:rPr lang="ru-RU" sz="1600" dirty="0" smtClean="0"/>
              <a:t>"</a:t>
            </a:r>
            <a:r>
              <a:rPr lang="ru-RU" sz="1600" dirty="0" smtClean="0">
                <a:latin typeface="Times New Roman" pitchFamily="18" charset="0"/>
                <a:cs typeface="Times New Roman" pitchFamily="18" charset="0"/>
              </a:rPr>
              <a:t>Акселерация субъектов малого и среднего предпринимательства в Кировской области"</a:t>
            </a:r>
          </a:p>
          <a:p>
            <a:pPr algn="just"/>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14" name="Номер слайда 13"/>
          <p:cNvSpPr>
            <a:spLocks noGrp="1"/>
          </p:cNvSpPr>
          <p:nvPr>
            <p:ph type="sldNum" sz="quarter" idx="12"/>
          </p:nvPr>
        </p:nvSpPr>
        <p:spPr/>
        <p:txBody>
          <a:bodyPr/>
          <a:lstStyle/>
          <a:p>
            <a:fld id="{03EF07A1-D9B2-4316-B4AE-5C9BF9D14C47}" type="slidenum">
              <a:rPr lang="ru-RU" smtClean="0"/>
              <a:pPr/>
              <a:t>9</a:t>
            </a:fld>
            <a:endParaRPr lang="ru-RU" dirty="0"/>
          </a:p>
        </p:txBody>
      </p:sp>
      <p:sp>
        <p:nvSpPr>
          <p:cNvPr id="16" name="Прямоугольник 15"/>
          <p:cNvSpPr/>
          <p:nvPr/>
        </p:nvSpPr>
        <p:spPr>
          <a:xfrm>
            <a:off x="3563888" y="4149081"/>
            <a:ext cx="5256584" cy="830997"/>
          </a:xfrm>
          <a:prstGeom prst="rect">
            <a:avLst/>
          </a:prstGeom>
        </p:spPr>
        <p:txBody>
          <a:bodyPr wrap="square">
            <a:spAutoFit/>
          </a:bodyPr>
          <a:lstStyle/>
          <a:p>
            <a:pPr algn="just"/>
            <a:r>
              <a:rPr lang="ru-RU" sz="1600" b="1" dirty="0" smtClean="0">
                <a:solidFill>
                  <a:srgbClr val="C00000"/>
                </a:solidFill>
                <a:latin typeface="Times New Roman" pitchFamily="18" charset="0"/>
                <a:cs typeface="Times New Roman" pitchFamily="18" charset="0"/>
              </a:rPr>
              <a:t>В отношении председателя, членов правления и главного бухгалтера кооператива отсутствуют сведения в реестре  дисквалифицированных лиц.</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3281</TotalTime>
  <Words>2814</Words>
  <Application>Microsoft Office PowerPoint</Application>
  <PresentationFormat>Экран (4:3)</PresentationFormat>
  <Paragraphs>245</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Субсидии  на развитие  сельскохозяйственной потребительской кооперации </vt:lpstr>
      <vt:lpstr>Слайд 2</vt:lpstr>
      <vt:lpstr>Правовое основание</vt:lpstr>
      <vt:lpstr>Слайд 4</vt:lpstr>
      <vt:lpstr>Слайд 5</vt:lpstr>
      <vt:lpstr>Предоставление субсидий сельскохозяйственным потребительским кооперативам на возмещение части затрат, понесенных в текущем финансовом году, связанных с:</vt:lpstr>
      <vt:lpstr>Слайд 7</vt:lpstr>
      <vt:lpstr>   </vt:lpstr>
      <vt:lpstr>УСЛОВИЯ ПРЕДОСТАВЛЕНИЯ СУБСИДИЙ</vt:lpstr>
      <vt:lpstr>Субсидия на возмещение части затрат, связанных с приобретением имущества, в целях последующей передачи (реализации) в собственность членам кооператива</vt:lpstr>
      <vt:lpstr>Список спец. инвентаря, материалов и оборудования, средств автоматизации- для производства с/х продукции (кроме свиноводческой)</vt:lpstr>
      <vt:lpstr>Список спец. инвентаря, материалов и оборудования, средств автоматизации- для производства с/х продукции (кроме свиноводческой)</vt:lpstr>
      <vt:lpstr>СПИСОК спец. инвентаря, материалы и оборудование, средства автоматизации – для промышленного производства овощей в защищенном грунте</vt:lpstr>
      <vt:lpstr>Слайд 14</vt:lpstr>
      <vt:lpstr>Расчет субсидии (пример) </vt:lpstr>
      <vt:lpstr>Слайд 16</vt:lpstr>
      <vt:lpstr>Слайд 17</vt:lpstr>
      <vt:lpstr>Перечень сельскохозяйственной техники, оборудования для переработки сельскохозяйственной продукции (за искл. продукции свиноводства) и мобильных торговых объектов для оказания услуг членам кооператива</vt:lpstr>
      <vt:lpstr>Необходимые требования для получения субсидии</vt:lpstr>
      <vt:lpstr>Новый документ</vt:lpstr>
      <vt:lpstr>Субсидия на возмещение части затрат, связанных с приобретением крупного рогатого скота (КРС)  в целях замены  крупного рогатого скота, больного или инфицированного лейкозом, принадлежащего членам СПоК на праве собственности</vt:lpstr>
      <vt:lpstr>Необходимые требования для получения субсидии</vt:lpstr>
      <vt:lpstr>Субсидия на возмещение части затрат, связанных с закупкой сельскохозяйственной продукции у членов (кроме ассоциированных членов) СПоК</vt:lpstr>
      <vt:lpstr>Слайд 24</vt:lpstr>
      <vt:lpstr>Необходимые требования для получения субсидии</vt:lpstr>
      <vt:lpstr>ПЕРЕЧЕНЬ СЕЛЬСКОХОЗЯЙСТВЕННОЙ ПРОДУКЦИИ, утвержденный распоряжением Правительства РФ от 25.01.2017 № 79-р</vt:lpstr>
      <vt:lpstr> Согласно  распоряжения  министерства сельского хозяйства и продовольствия Кировской области от 20.06.2019 № 54 кооператив  предоставляет  в орган местного самоуправления, наделенный отдельными государственными полномочиями области по поддержке сельскохозяйственного производства, на территории которого осуществляет деятельность кооператив (далее - орган местного самоуправления), или в министерство (в случае, если орган местного самоуправления муниципального образования Кировской области не наделен отдельными государственными полномочиями области по поддержке сельскохозяйственного производства, на территории которого осуществляет деятельность кооператив) документы за IV квартал 2020 года не позднее 1 марта 2021 года.   1. (Новый документ) Справку об осуществлении деятельности сельскохозяйственного потребительского кооператива на сельской территории Кировской области или на территории сельской агломерации Кировской области с указанием производственных объектов, предназначенных для заготовки, хранения, подработки, переработки, сортировки, убоя, первичной переработки, охлаждения, подготовки к реализации, погрузки, разгрузки сельскохозяйственной продукции, выданную администрацией соответствующего городского или сельского поселения по состоянию на 1-е число месяца представления документов в министерство (в орган местного самоуправления).  </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Меры государственной поддержки сельскохозяйственным потребительским кооперативам</dc:title>
  <dc:creator>Владелец</dc:creator>
  <cp:lastModifiedBy>OMF5</cp:lastModifiedBy>
  <cp:revision>207</cp:revision>
  <cp:lastPrinted>2019-09-20T08:16:13Z</cp:lastPrinted>
  <dcterms:created xsi:type="dcterms:W3CDTF">2019-09-09T09:44:44Z</dcterms:created>
  <dcterms:modified xsi:type="dcterms:W3CDTF">2021-01-27T12:22:05Z</dcterms:modified>
</cp:coreProperties>
</file>