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2" r:id="rId1"/>
  </p:sldMasterIdLst>
  <p:notesMasterIdLst>
    <p:notesMasterId r:id="rId11"/>
  </p:notesMasterIdLst>
  <p:handoutMasterIdLst>
    <p:handoutMasterId r:id="rId12"/>
  </p:handoutMasterIdLst>
  <p:sldIdLst>
    <p:sldId id="342" r:id="rId2"/>
    <p:sldId id="386" r:id="rId3"/>
    <p:sldId id="390" r:id="rId4"/>
    <p:sldId id="389" r:id="rId5"/>
    <p:sldId id="382" r:id="rId6"/>
    <p:sldId id="385" r:id="rId7"/>
    <p:sldId id="391" r:id="rId8"/>
    <p:sldId id="388" r:id="rId9"/>
    <p:sldId id="372" r:id="rId10"/>
  </p:sldIdLst>
  <p:sldSz cx="10080625" cy="7559675"/>
  <p:notesSz cx="6735763" cy="9866313"/>
  <p:defaultTextStyle>
    <a:defPPr>
      <a:defRPr lang="en-GB"/>
    </a:defPPr>
    <a:lvl1pPr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pitchFamily="2" charset="0"/>
      <a:defRPr kern="1200" baseline="2000">
        <a:solidFill>
          <a:schemeClr val="bg1"/>
        </a:solidFill>
        <a:latin typeface="Arial" charset="0"/>
        <a:ea typeface="+mn-ea"/>
        <a:cs typeface="+mn-cs"/>
      </a:defRPr>
    </a:lvl1pPr>
    <a:lvl2pPr marL="430213" indent="-215900"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pitchFamily="2" charset="0"/>
      <a:defRPr kern="1200" baseline="2000">
        <a:solidFill>
          <a:schemeClr val="bg1"/>
        </a:solidFill>
        <a:latin typeface="Arial" charset="0"/>
        <a:ea typeface="+mn-ea"/>
        <a:cs typeface="+mn-cs"/>
      </a:defRPr>
    </a:lvl2pPr>
    <a:lvl3pPr marL="646113" indent="-215900"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pitchFamily="2" charset="0"/>
      <a:defRPr kern="1200" baseline="2000">
        <a:solidFill>
          <a:schemeClr val="bg1"/>
        </a:solidFill>
        <a:latin typeface="Arial" charset="0"/>
        <a:ea typeface="+mn-ea"/>
        <a:cs typeface="+mn-cs"/>
      </a:defRPr>
    </a:lvl3pPr>
    <a:lvl4pPr marL="862013" indent="-214313"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pitchFamily="2" charset="0"/>
      <a:defRPr kern="1200" baseline="2000">
        <a:solidFill>
          <a:schemeClr val="bg1"/>
        </a:solidFill>
        <a:latin typeface="Arial" charset="0"/>
        <a:ea typeface="+mn-ea"/>
        <a:cs typeface="+mn-cs"/>
      </a:defRPr>
    </a:lvl4pPr>
    <a:lvl5pPr marL="1077913" indent="-215900"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pitchFamily="2" charset="0"/>
      <a:defRPr kern="1200" baseline="20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 baseline="20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 baseline="20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 baseline="20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 baseline="20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33CC33"/>
    <a:srgbClr val="008000"/>
    <a:srgbClr val="009900"/>
    <a:srgbClr val="339933"/>
    <a:srgbClr val="FF3300"/>
    <a:srgbClr val="FFD243"/>
    <a:srgbClr val="99FFCC"/>
    <a:srgbClr val="0000FF"/>
    <a:srgbClr val="00FF00"/>
    <a:srgbClr val="CCE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04" autoAdjust="0"/>
    <p:restoredTop sz="94887" autoAdjust="0"/>
  </p:normalViewPr>
  <p:slideViewPr>
    <p:cSldViewPr snapToGrid="0">
      <p:cViewPr varScale="1">
        <p:scale>
          <a:sx n="96" d="100"/>
          <a:sy n="96" d="100"/>
        </p:scale>
        <p:origin x="-2310" y="-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-2244" y="-114"/>
      </p:cViewPr>
      <p:guideLst>
        <p:guide orient="horz" pos="2657"/>
        <p:guide pos="1925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CFB8CF-2BF8-4BA6-9B98-F5BA6F8CBE2E}" type="doc">
      <dgm:prSet loTypeId="urn:microsoft.com/office/officeart/2005/8/layout/cycle3" loCatId="cycle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DE0C9522-2561-4EED-9A37-2A2F55D7E2BF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800" dirty="0" smtClean="0">
              <a:latin typeface="+mj-lt"/>
            </a:rPr>
            <a:t>1. Формирует прогноз потребности в субсидиях на будущий год</a:t>
          </a:r>
          <a:endParaRPr lang="ru-RU" sz="1800" dirty="0">
            <a:latin typeface="+mj-lt"/>
          </a:endParaRPr>
        </a:p>
      </dgm:t>
    </dgm:pt>
    <dgm:pt modelId="{F194F04B-2A50-4321-928D-B06F99A00C2B}" type="parTrans" cxnId="{8C4E5D29-2CF1-471C-9E06-C9D3D7BFE5AF}">
      <dgm:prSet/>
      <dgm:spPr/>
      <dgm:t>
        <a:bodyPr/>
        <a:lstStyle/>
        <a:p>
          <a:endParaRPr lang="ru-RU"/>
        </a:p>
      </dgm:t>
    </dgm:pt>
    <dgm:pt modelId="{3934065A-68C9-4D38-8326-15E323046906}" type="sibTrans" cxnId="{8C4E5D29-2CF1-471C-9E06-C9D3D7BFE5AF}">
      <dgm:prSet/>
      <dgm:spPr/>
      <dgm:t>
        <a:bodyPr/>
        <a:lstStyle/>
        <a:p>
          <a:endParaRPr lang="ru-RU"/>
        </a:p>
      </dgm:t>
    </dgm:pt>
    <dgm:pt modelId="{426E5358-716A-45B4-B3A5-ECE220480A69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900" dirty="0" smtClean="0"/>
            <a:t>2. Устанавливает долю МФХ в Плане льготного кредитования</a:t>
          </a:r>
          <a:endParaRPr lang="ru-RU" sz="1900" dirty="0"/>
        </a:p>
      </dgm:t>
    </dgm:pt>
    <dgm:pt modelId="{4969650B-E181-4084-B0FE-812FE671BF65}" type="parTrans" cxnId="{E2C69DE3-684F-44C5-AE42-B638AFCF681C}">
      <dgm:prSet/>
      <dgm:spPr/>
      <dgm:t>
        <a:bodyPr/>
        <a:lstStyle/>
        <a:p>
          <a:endParaRPr lang="ru-RU"/>
        </a:p>
      </dgm:t>
    </dgm:pt>
    <dgm:pt modelId="{8EDEA7F5-94B2-463C-A3AE-5D4555D2AE5C}" type="sibTrans" cxnId="{E2C69DE3-684F-44C5-AE42-B638AFCF681C}">
      <dgm:prSet/>
      <dgm:spPr/>
      <dgm:t>
        <a:bodyPr/>
        <a:lstStyle/>
        <a:p>
          <a:endParaRPr lang="ru-RU"/>
        </a:p>
      </dgm:t>
    </dgm:pt>
    <dgm:pt modelId="{A1AC3F5E-F871-4A62-AF48-395F806C2C1C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900" dirty="0" smtClean="0"/>
            <a:t>3. Устанавливает максимальный размер кредита на одного заемщика по краткосрочному кредитованию</a:t>
          </a:r>
          <a:endParaRPr lang="ru-RU" sz="1900" dirty="0"/>
        </a:p>
      </dgm:t>
    </dgm:pt>
    <dgm:pt modelId="{E9D79870-10B4-4AC6-8842-AC526EAD2C2D}" type="parTrans" cxnId="{BE0B1E43-A3B7-43B8-AAE4-C13FCCFBB08A}">
      <dgm:prSet/>
      <dgm:spPr/>
      <dgm:t>
        <a:bodyPr/>
        <a:lstStyle/>
        <a:p>
          <a:endParaRPr lang="ru-RU"/>
        </a:p>
      </dgm:t>
    </dgm:pt>
    <dgm:pt modelId="{EA1D9F8D-3ECE-4B7C-9930-259E2597050C}" type="sibTrans" cxnId="{BE0B1E43-A3B7-43B8-AAE4-C13FCCFBB08A}">
      <dgm:prSet/>
      <dgm:spPr/>
      <dgm:t>
        <a:bodyPr/>
        <a:lstStyle/>
        <a:p>
          <a:endParaRPr lang="ru-RU"/>
        </a:p>
      </dgm:t>
    </dgm:pt>
    <dgm:pt modelId="{4DB09026-E0F3-4BBF-8B95-8F38FB56AECA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800" dirty="0" smtClean="0"/>
            <a:t>4. Определяет </a:t>
          </a:r>
          <a:r>
            <a:rPr lang="ru-RU" sz="1800" dirty="0" err="1" smtClean="0"/>
            <a:t>приоритизацию</a:t>
          </a:r>
          <a:r>
            <a:rPr lang="ru-RU" sz="1800" dirty="0" smtClean="0"/>
            <a:t> </a:t>
          </a:r>
          <a:r>
            <a:rPr lang="ru-RU" sz="1800" dirty="0" smtClean="0"/>
            <a:t>направлений в Плане льготного кредитования</a:t>
          </a:r>
          <a:endParaRPr lang="ru-RU" sz="1800" dirty="0"/>
        </a:p>
      </dgm:t>
    </dgm:pt>
    <dgm:pt modelId="{A5B9EF51-BE21-42A4-A1B4-E7A7672AE47B}" type="parTrans" cxnId="{7D9FC047-262C-4CE3-9983-4AC611C9B54E}">
      <dgm:prSet/>
      <dgm:spPr/>
      <dgm:t>
        <a:bodyPr/>
        <a:lstStyle/>
        <a:p>
          <a:endParaRPr lang="ru-RU"/>
        </a:p>
      </dgm:t>
    </dgm:pt>
    <dgm:pt modelId="{968315AE-638F-422F-8204-8211F1C92821}" type="sibTrans" cxnId="{7D9FC047-262C-4CE3-9983-4AC611C9B54E}">
      <dgm:prSet/>
      <dgm:spPr/>
      <dgm:t>
        <a:bodyPr/>
        <a:lstStyle/>
        <a:p>
          <a:endParaRPr lang="ru-RU"/>
        </a:p>
      </dgm:t>
    </dgm:pt>
    <dgm:pt modelId="{5BA48FD5-F9C7-4C28-A800-4ED6CBF1C6BD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800" dirty="0" smtClean="0"/>
            <a:t>5. Подтверждает соответствия направлений целевого использования льготных кредитов</a:t>
          </a:r>
          <a:endParaRPr lang="ru-RU" sz="1800" dirty="0"/>
        </a:p>
      </dgm:t>
    </dgm:pt>
    <dgm:pt modelId="{32C8B905-9D82-4B0E-9E09-EEF9CD4B4B40}" type="parTrans" cxnId="{7D8252EE-3468-4882-89EC-9F68F3546CCB}">
      <dgm:prSet/>
      <dgm:spPr/>
      <dgm:t>
        <a:bodyPr/>
        <a:lstStyle/>
        <a:p>
          <a:endParaRPr lang="ru-RU"/>
        </a:p>
      </dgm:t>
    </dgm:pt>
    <dgm:pt modelId="{4DC61E52-8EBB-455A-92D6-53060BB39C76}" type="sibTrans" cxnId="{7D8252EE-3468-4882-89EC-9F68F3546CCB}">
      <dgm:prSet/>
      <dgm:spPr/>
      <dgm:t>
        <a:bodyPr/>
        <a:lstStyle/>
        <a:p>
          <a:endParaRPr lang="ru-RU"/>
        </a:p>
      </dgm:t>
    </dgm:pt>
    <dgm:pt modelId="{E40FF683-BD78-409A-94A7-034FC95CA517}" type="pres">
      <dgm:prSet presAssocID="{15CFB8CF-2BF8-4BA6-9B98-F5BA6F8CBE2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7B0849-ED87-4598-A63C-E7B0E7F27B69}" type="pres">
      <dgm:prSet presAssocID="{15CFB8CF-2BF8-4BA6-9B98-F5BA6F8CBE2E}" presName="cycle" presStyleCnt="0"/>
      <dgm:spPr/>
    </dgm:pt>
    <dgm:pt modelId="{C649B76E-D39C-4B14-A3BF-309009B098C8}" type="pres">
      <dgm:prSet presAssocID="{DE0C9522-2561-4EED-9A37-2A2F55D7E2BF}" presName="nodeFirstNode" presStyleLbl="node1" presStyleIdx="0" presStyleCnt="5" custScaleX="156148" custRadScaleRad="111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AE6459-0BFF-4295-ADB4-8B504320FF74}" type="pres">
      <dgm:prSet presAssocID="{3934065A-68C9-4D38-8326-15E323046906}" presName="sibTransFirstNode" presStyleLbl="bgShp" presStyleIdx="0" presStyleCnt="1" custScaleX="111865"/>
      <dgm:spPr/>
      <dgm:t>
        <a:bodyPr/>
        <a:lstStyle/>
        <a:p>
          <a:endParaRPr lang="ru-RU"/>
        </a:p>
      </dgm:t>
    </dgm:pt>
    <dgm:pt modelId="{05ABD0C6-214A-451E-9485-004C692EA727}" type="pres">
      <dgm:prSet presAssocID="{426E5358-716A-45B4-B3A5-ECE220480A69}" presName="nodeFollowingNodes" presStyleLbl="node1" presStyleIdx="1" presStyleCnt="5" custScaleX="126355" custScaleY="120036" custRadScaleRad="106464" custRadScaleInc="46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7931F7-A2A3-435A-9B76-B9F85432F48D}" type="pres">
      <dgm:prSet presAssocID="{A1AC3F5E-F871-4A62-AF48-395F806C2C1C}" presName="nodeFollowingNodes" presStyleLbl="node1" presStyleIdx="2" presStyleCnt="5" custScaleX="159013" custScaleY="147399" custRadScaleRad="146274" custRadScaleInc="-479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FD930D-5D7C-4BC2-99EB-5EB90B7F4145}" type="pres">
      <dgm:prSet presAssocID="{4DB09026-E0F3-4BBF-8B95-8F38FB56AECA}" presName="nodeFollowingNodes" presStyleLbl="node1" presStyleIdx="3" presStyleCnt="5" custScaleX="144479" custRadScaleRad="137112" custRadScaleInc="434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30CC4B-A26A-41E7-A91D-02BDE41D784C}" type="pres">
      <dgm:prSet presAssocID="{5BA48FD5-F9C7-4C28-A800-4ED6CBF1C6BD}" presName="nodeFollowingNodes" presStyleLbl="node1" presStyleIdx="4" presStyleCnt="5" custScaleX="133121" custScaleY="145479" custRadScaleRad="131576" custRadScaleInc="-136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9FC047-262C-4CE3-9983-4AC611C9B54E}" srcId="{15CFB8CF-2BF8-4BA6-9B98-F5BA6F8CBE2E}" destId="{4DB09026-E0F3-4BBF-8B95-8F38FB56AECA}" srcOrd="3" destOrd="0" parTransId="{A5B9EF51-BE21-42A4-A1B4-E7A7672AE47B}" sibTransId="{968315AE-638F-422F-8204-8211F1C92821}"/>
    <dgm:cxn modelId="{E2C69DE3-684F-44C5-AE42-B638AFCF681C}" srcId="{15CFB8CF-2BF8-4BA6-9B98-F5BA6F8CBE2E}" destId="{426E5358-716A-45B4-B3A5-ECE220480A69}" srcOrd="1" destOrd="0" parTransId="{4969650B-E181-4084-B0FE-812FE671BF65}" sibTransId="{8EDEA7F5-94B2-463C-A3AE-5D4555D2AE5C}"/>
    <dgm:cxn modelId="{2678DA76-1931-461A-B97E-4DBD15A96203}" type="presOf" srcId="{DE0C9522-2561-4EED-9A37-2A2F55D7E2BF}" destId="{C649B76E-D39C-4B14-A3BF-309009B098C8}" srcOrd="0" destOrd="0" presId="urn:microsoft.com/office/officeart/2005/8/layout/cycle3"/>
    <dgm:cxn modelId="{BE0B1E43-A3B7-43B8-AAE4-C13FCCFBB08A}" srcId="{15CFB8CF-2BF8-4BA6-9B98-F5BA6F8CBE2E}" destId="{A1AC3F5E-F871-4A62-AF48-395F806C2C1C}" srcOrd="2" destOrd="0" parTransId="{E9D79870-10B4-4AC6-8842-AC526EAD2C2D}" sibTransId="{EA1D9F8D-3ECE-4B7C-9930-259E2597050C}"/>
    <dgm:cxn modelId="{E55E6777-61F4-4D4E-A5D1-EE8569EC1640}" type="presOf" srcId="{A1AC3F5E-F871-4A62-AF48-395F806C2C1C}" destId="{057931F7-A2A3-435A-9B76-B9F85432F48D}" srcOrd="0" destOrd="0" presId="urn:microsoft.com/office/officeart/2005/8/layout/cycle3"/>
    <dgm:cxn modelId="{6940423B-E77A-4549-AF3A-78905B2D32F9}" type="presOf" srcId="{426E5358-716A-45B4-B3A5-ECE220480A69}" destId="{05ABD0C6-214A-451E-9485-004C692EA727}" srcOrd="0" destOrd="0" presId="urn:microsoft.com/office/officeart/2005/8/layout/cycle3"/>
    <dgm:cxn modelId="{643CD4BB-539F-4E1C-9A5E-4D256E5711C7}" type="presOf" srcId="{3934065A-68C9-4D38-8326-15E323046906}" destId="{49AE6459-0BFF-4295-ADB4-8B504320FF74}" srcOrd="0" destOrd="0" presId="urn:microsoft.com/office/officeart/2005/8/layout/cycle3"/>
    <dgm:cxn modelId="{7D8252EE-3468-4882-89EC-9F68F3546CCB}" srcId="{15CFB8CF-2BF8-4BA6-9B98-F5BA6F8CBE2E}" destId="{5BA48FD5-F9C7-4C28-A800-4ED6CBF1C6BD}" srcOrd="4" destOrd="0" parTransId="{32C8B905-9D82-4B0E-9E09-EEF9CD4B4B40}" sibTransId="{4DC61E52-8EBB-455A-92D6-53060BB39C76}"/>
    <dgm:cxn modelId="{8C4E5D29-2CF1-471C-9E06-C9D3D7BFE5AF}" srcId="{15CFB8CF-2BF8-4BA6-9B98-F5BA6F8CBE2E}" destId="{DE0C9522-2561-4EED-9A37-2A2F55D7E2BF}" srcOrd="0" destOrd="0" parTransId="{F194F04B-2A50-4321-928D-B06F99A00C2B}" sibTransId="{3934065A-68C9-4D38-8326-15E323046906}"/>
    <dgm:cxn modelId="{411D1240-C66B-4735-8216-D2F8C35DB1D7}" type="presOf" srcId="{4DB09026-E0F3-4BBF-8B95-8F38FB56AECA}" destId="{54FD930D-5D7C-4BC2-99EB-5EB90B7F4145}" srcOrd="0" destOrd="0" presId="urn:microsoft.com/office/officeart/2005/8/layout/cycle3"/>
    <dgm:cxn modelId="{630683A6-0834-4677-AAFA-682FF247D026}" type="presOf" srcId="{5BA48FD5-F9C7-4C28-A800-4ED6CBF1C6BD}" destId="{FE30CC4B-A26A-41E7-A91D-02BDE41D784C}" srcOrd="0" destOrd="0" presId="urn:microsoft.com/office/officeart/2005/8/layout/cycle3"/>
    <dgm:cxn modelId="{E50CFBF5-6034-4DE3-A48D-549F676CDBCF}" type="presOf" srcId="{15CFB8CF-2BF8-4BA6-9B98-F5BA6F8CBE2E}" destId="{E40FF683-BD78-409A-94A7-034FC95CA517}" srcOrd="0" destOrd="0" presId="urn:microsoft.com/office/officeart/2005/8/layout/cycle3"/>
    <dgm:cxn modelId="{5130AFD9-60E3-4E05-A548-3C296BEE55A8}" type="presParOf" srcId="{E40FF683-BD78-409A-94A7-034FC95CA517}" destId="{6A7B0849-ED87-4598-A63C-E7B0E7F27B69}" srcOrd="0" destOrd="0" presId="urn:microsoft.com/office/officeart/2005/8/layout/cycle3"/>
    <dgm:cxn modelId="{7ACEE17F-C506-4990-997D-10EE20C9F208}" type="presParOf" srcId="{6A7B0849-ED87-4598-A63C-E7B0E7F27B69}" destId="{C649B76E-D39C-4B14-A3BF-309009B098C8}" srcOrd="0" destOrd="0" presId="urn:microsoft.com/office/officeart/2005/8/layout/cycle3"/>
    <dgm:cxn modelId="{6813FFC6-0CB3-4EDD-B5F5-E49FF939B6B2}" type="presParOf" srcId="{6A7B0849-ED87-4598-A63C-E7B0E7F27B69}" destId="{49AE6459-0BFF-4295-ADB4-8B504320FF74}" srcOrd="1" destOrd="0" presId="urn:microsoft.com/office/officeart/2005/8/layout/cycle3"/>
    <dgm:cxn modelId="{A9DC2976-F8E0-4703-91B9-4F1ADEB8639C}" type="presParOf" srcId="{6A7B0849-ED87-4598-A63C-E7B0E7F27B69}" destId="{05ABD0C6-214A-451E-9485-004C692EA727}" srcOrd="2" destOrd="0" presId="urn:microsoft.com/office/officeart/2005/8/layout/cycle3"/>
    <dgm:cxn modelId="{F366AB8F-3D98-42F0-8B42-EB4A25A01C55}" type="presParOf" srcId="{6A7B0849-ED87-4598-A63C-E7B0E7F27B69}" destId="{057931F7-A2A3-435A-9B76-B9F85432F48D}" srcOrd="3" destOrd="0" presId="urn:microsoft.com/office/officeart/2005/8/layout/cycle3"/>
    <dgm:cxn modelId="{0DF207E3-A485-42F6-B80C-A7B5DF89A742}" type="presParOf" srcId="{6A7B0849-ED87-4598-A63C-E7B0E7F27B69}" destId="{54FD930D-5D7C-4BC2-99EB-5EB90B7F4145}" srcOrd="4" destOrd="0" presId="urn:microsoft.com/office/officeart/2005/8/layout/cycle3"/>
    <dgm:cxn modelId="{12CF9891-EAC4-4788-845B-4D447D4B6018}" type="presParOf" srcId="{6A7B0849-ED87-4598-A63C-E7B0E7F27B69}" destId="{FE30CC4B-A26A-41E7-A91D-02BDE41D784C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F6B743-9D2E-4738-B41F-B8A09966EE00}" type="doc">
      <dgm:prSet loTypeId="urn:microsoft.com/office/officeart/2005/8/layout/process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530AFE-1B87-4840-86F9-721F91FD7AEA}">
      <dgm:prSet phldrT="[Текст]" custT="1"/>
      <dgm:spPr>
        <a:solidFill>
          <a:srgbClr val="33CC33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Производство продукции растениеводства (кредиты от 2 до 12 лет)</a:t>
          </a:r>
          <a:endParaRPr lang="ru-RU" sz="2000" dirty="0">
            <a:solidFill>
              <a:schemeClr val="tx1"/>
            </a:solidFill>
          </a:endParaRPr>
        </a:p>
      </dgm:t>
    </dgm:pt>
    <dgm:pt modelId="{A1693117-3796-4574-9543-0F81EEA32949}" type="parTrans" cxnId="{D3E42F35-5822-414E-9972-2F83ACC76AE2}">
      <dgm:prSet/>
      <dgm:spPr/>
      <dgm:t>
        <a:bodyPr/>
        <a:lstStyle/>
        <a:p>
          <a:endParaRPr lang="ru-RU"/>
        </a:p>
      </dgm:t>
    </dgm:pt>
    <dgm:pt modelId="{AE869B54-71B4-4E7B-BE47-97E9BFD1A4DB}" type="sibTrans" cxnId="{D3E42F35-5822-414E-9972-2F83ACC76AE2}">
      <dgm:prSet/>
      <dgm:spPr/>
      <dgm:t>
        <a:bodyPr/>
        <a:lstStyle/>
        <a:p>
          <a:endParaRPr lang="ru-RU"/>
        </a:p>
      </dgm:t>
    </dgm:pt>
    <dgm:pt modelId="{20F06FA0-EAB6-4063-A84D-2AB87A90A36C}">
      <dgm:prSet phldrT="[Текст]" custT="1"/>
      <dgm:spPr>
        <a:solidFill>
          <a:srgbClr val="33CC33"/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2800" dirty="0" smtClean="0"/>
            <a:t> </a:t>
          </a:r>
          <a:r>
            <a:rPr lang="ru-RU" sz="2000" dirty="0" smtClean="0">
              <a:solidFill>
                <a:schemeClr val="tx1"/>
              </a:solidFill>
            </a:rPr>
            <a:t>Производство продукции животноводства (кредиты от 2 до 12 лет)</a:t>
          </a:r>
          <a:endParaRPr lang="ru-RU" sz="2000" dirty="0">
            <a:solidFill>
              <a:schemeClr val="tx1"/>
            </a:solidFill>
          </a:endParaRPr>
        </a:p>
      </dgm:t>
    </dgm:pt>
    <dgm:pt modelId="{75E970FE-1DF3-4F9B-B1B1-C418B5E1F7BE}" type="parTrans" cxnId="{C9C7DBAC-E89A-4915-9AB3-DFFE4E124D19}">
      <dgm:prSet/>
      <dgm:spPr/>
      <dgm:t>
        <a:bodyPr/>
        <a:lstStyle/>
        <a:p>
          <a:endParaRPr lang="ru-RU"/>
        </a:p>
      </dgm:t>
    </dgm:pt>
    <dgm:pt modelId="{EAD96DC6-69EB-4F90-95D5-ABCFEEEDE84D}" type="sibTrans" cxnId="{C9C7DBAC-E89A-4915-9AB3-DFFE4E124D19}">
      <dgm:prSet/>
      <dgm:spPr/>
      <dgm:t>
        <a:bodyPr/>
        <a:lstStyle/>
        <a:p>
          <a:endParaRPr lang="ru-RU"/>
        </a:p>
      </dgm:t>
    </dgm:pt>
    <dgm:pt modelId="{8D9A5CAA-AD9F-435E-9022-B3A4B30907FE}">
      <dgm:prSet phldrT="[Текст]" custT="1"/>
      <dgm:spPr>
        <a:solidFill>
          <a:srgbClr val="33CC33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Переработка продукции растениеводства и животноводства (кредиты от 2 до 12 лет)</a:t>
          </a:r>
          <a:endParaRPr lang="ru-RU" sz="2000" dirty="0">
            <a:solidFill>
              <a:schemeClr val="tx1"/>
            </a:solidFill>
          </a:endParaRPr>
        </a:p>
      </dgm:t>
    </dgm:pt>
    <dgm:pt modelId="{B48FE54C-27BD-407B-AF1D-EFC3751A1B8A}" type="parTrans" cxnId="{A6E0E2D9-79CC-4C83-875B-ACD3AF1D5037}">
      <dgm:prSet/>
      <dgm:spPr/>
      <dgm:t>
        <a:bodyPr/>
        <a:lstStyle/>
        <a:p>
          <a:endParaRPr lang="ru-RU"/>
        </a:p>
      </dgm:t>
    </dgm:pt>
    <dgm:pt modelId="{FE0322DB-2B00-4C3C-ACC2-40D5690C3366}" type="sibTrans" cxnId="{A6E0E2D9-79CC-4C83-875B-ACD3AF1D5037}">
      <dgm:prSet/>
      <dgm:spPr/>
      <dgm:t>
        <a:bodyPr/>
        <a:lstStyle/>
        <a:p>
          <a:endParaRPr lang="ru-RU"/>
        </a:p>
      </dgm:t>
    </dgm:pt>
    <dgm:pt modelId="{BE08E167-DE7F-4AAD-BF9E-238595CD623B}">
      <dgm:prSet phldrT="[Текст]" custT="1"/>
      <dgm:spPr>
        <a:solidFill>
          <a:srgbClr val="33CC33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Производство и переработка продукции молочное КРС                      (кредиты до 15 лет)</a:t>
          </a:r>
          <a:endParaRPr lang="ru-RU" sz="2000" dirty="0">
            <a:solidFill>
              <a:schemeClr val="tx1"/>
            </a:solidFill>
          </a:endParaRPr>
        </a:p>
      </dgm:t>
    </dgm:pt>
    <dgm:pt modelId="{0C44BCD8-B0E6-4C87-8D81-85557E4E7DC8}" type="parTrans" cxnId="{CF022D36-0783-495E-BD71-55843DA00A49}">
      <dgm:prSet/>
      <dgm:spPr/>
      <dgm:t>
        <a:bodyPr/>
        <a:lstStyle/>
        <a:p>
          <a:endParaRPr lang="ru-RU"/>
        </a:p>
      </dgm:t>
    </dgm:pt>
    <dgm:pt modelId="{535F50B4-86AD-4AB2-865E-7B3D4BE08F83}" type="sibTrans" cxnId="{CF022D36-0783-495E-BD71-55843DA00A49}">
      <dgm:prSet/>
      <dgm:spPr/>
      <dgm:t>
        <a:bodyPr/>
        <a:lstStyle/>
        <a:p>
          <a:endParaRPr lang="ru-RU"/>
        </a:p>
      </dgm:t>
    </dgm:pt>
    <dgm:pt modelId="{4266FDE1-659A-493B-AE09-292D0230B6A3}">
      <dgm:prSet phldrT="[Текст]" custT="1"/>
      <dgm:spPr>
        <a:solidFill>
          <a:srgbClr val="33CC33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+mj-lt"/>
            </a:rPr>
            <a:t>Производство и переработка продукции мясное КРС                             (кредиты до 15 лет)</a:t>
          </a:r>
          <a:endParaRPr lang="ru-RU" sz="2000" dirty="0">
            <a:solidFill>
              <a:schemeClr val="tx1"/>
            </a:solidFill>
            <a:latin typeface="+mj-lt"/>
          </a:endParaRPr>
        </a:p>
      </dgm:t>
    </dgm:pt>
    <dgm:pt modelId="{F5E23C8D-0E43-49A1-A51E-9E474E82CAFA}" type="parTrans" cxnId="{86360BFE-6756-4B30-B1F6-E4437732C4C7}">
      <dgm:prSet/>
      <dgm:spPr/>
      <dgm:t>
        <a:bodyPr/>
        <a:lstStyle/>
        <a:p>
          <a:endParaRPr lang="ru-RU"/>
        </a:p>
      </dgm:t>
    </dgm:pt>
    <dgm:pt modelId="{938BE563-24AC-42B7-9700-28297CC99E07}" type="sibTrans" cxnId="{86360BFE-6756-4B30-B1F6-E4437732C4C7}">
      <dgm:prSet/>
      <dgm:spPr/>
      <dgm:t>
        <a:bodyPr/>
        <a:lstStyle/>
        <a:p>
          <a:endParaRPr lang="ru-RU"/>
        </a:p>
      </dgm:t>
    </dgm:pt>
    <dgm:pt modelId="{B4592D6E-CDD5-4694-B254-3DB18E7EA334}">
      <dgm:prSet/>
      <dgm:spPr>
        <a:solidFill>
          <a:srgbClr val="33CC33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Приобретение техники (кредиты до 5 лет)</a:t>
          </a:r>
          <a:endParaRPr lang="ru-RU" dirty="0">
            <a:solidFill>
              <a:schemeClr val="tx1"/>
            </a:solidFill>
          </a:endParaRPr>
        </a:p>
      </dgm:t>
    </dgm:pt>
    <dgm:pt modelId="{C9862FA3-127E-4778-80F5-C94DB2ACA8C6}" type="parTrans" cxnId="{BF433FBB-A347-4F38-909E-6E23DC24AF21}">
      <dgm:prSet/>
      <dgm:spPr/>
      <dgm:t>
        <a:bodyPr/>
        <a:lstStyle/>
        <a:p>
          <a:endParaRPr lang="ru-RU"/>
        </a:p>
      </dgm:t>
    </dgm:pt>
    <dgm:pt modelId="{2A669B0A-62E0-4612-B314-7B453AAED06B}" type="sibTrans" cxnId="{BF433FBB-A347-4F38-909E-6E23DC24AF21}">
      <dgm:prSet/>
      <dgm:spPr/>
      <dgm:t>
        <a:bodyPr/>
        <a:lstStyle/>
        <a:p>
          <a:endParaRPr lang="ru-RU"/>
        </a:p>
      </dgm:t>
    </dgm:pt>
    <dgm:pt modelId="{84DC8790-EC11-4244-8A91-EA8E93E1B601}" type="pres">
      <dgm:prSet presAssocID="{50F6B743-9D2E-4738-B41F-B8A09966EE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F99232-25DC-46FB-AA91-65D3FED6166C}" type="pres">
      <dgm:prSet presAssocID="{B4592D6E-CDD5-4694-B254-3DB18E7EA334}" presName="boxAndChildren" presStyleCnt="0"/>
      <dgm:spPr/>
    </dgm:pt>
    <dgm:pt modelId="{EE310D5B-2948-4A4C-A6D4-1711B5420537}" type="pres">
      <dgm:prSet presAssocID="{B4592D6E-CDD5-4694-B254-3DB18E7EA334}" presName="parentTextBox" presStyleLbl="node1" presStyleIdx="0" presStyleCnt="6"/>
      <dgm:spPr/>
      <dgm:t>
        <a:bodyPr/>
        <a:lstStyle/>
        <a:p>
          <a:endParaRPr lang="ru-RU"/>
        </a:p>
      </dgm:t>
    </dgm:pt>
    <dgm:pt modelId="{4557FD36-D357-42C4-A56D-7E0F925CA264}" type="pres">
      <dgm:prSet presAssocID="{938BE563-24AC-42B7-9700-28297CC99E07}" presName="sp" presStyleCnt="0"/>
      <dgm:spPr/>
    </dgm:pt>
    <dgm:pt modelId="{04DF3867-B411-4DBD-A72A-B2E4E33A42E7}" type="pres">
      <dgm:prSet presAssocID="{4266FDE1-659A-493B-AE09-292D0230B6A3}" presName="arrowAndChildren" presStyleCnt="0"/>
      <dgm:spPr/>
    </dgm:pt>
    <dgm:pt modelId="{95F2C9D9-45E5-4E6C-94B7-BD0149838514}" type="pres">
      <dgm:prSet presAssocID="{4266FDE1-659A-493B-AE09-292D0230B6A3}" presName="parentTextArrow" presStyleLbl="node1" presStyleIdx="1" presStyleCnt="6"/>
      <dgm:spPr/>
      <dgm:t>
        <a:bodyPr/>
        <a:lstStyle/>
        <a:p>
          <a:endParaRPr lang="ru-RU"/>
        </a:p>
      </dgm:t>
    </dgm:pt>
    <dgm:pt modelId="{9F8A96A7-1724-4516-94A9-7509F750FE2C}" type="pres">
      <dgm:prSet presAssocID="{535F50B4-86AD-4AB2-865E-7B3D4BE08F83}" presName="sp" presStyleCnt="0"/>
      <dgm:spPr/>
    </dgm:pt>
    <dgm:pt modelId="{7EF71300-D76A-4E4C-B6AF-EB38569D8F81}" type="pres">
      <dgm:prSet presAssocID="{BE08E167-DE7F-4AAD-BF9E-238595CD623B}" presName="arrowAndChildren" presStyleCnt="0"/>
      <dgm:spPr/>
    </dgm:pt>
    <dgm:pt modelId="{D6CA8A96-3BCF-402A-A61A-8B86FFF0961A}" type="pres">
      <dgm:prSet presAssocID="{BE08E167-DE7F-4AAD-BF9E-238595CD623B}" presName="parentTextArrow" presStyleLbl="node1" presStyleIdx="2" presStyleCnt="6"/>
      <dgm:spPr/>
      <dgm:t>
        <a:bodyPr/>
        <a:lstStyle/>
        <a:p>
          <a:endParaRPr lang="ru-RU"/>
        </a:p>
      </dgm:t>
    </dgm:pt>
    <dgm:pt modelId="{1FA1AE3E-A852-4C03-B5CA-B0002461C757}" type="pres">
      <dgm:prSet presAssocID="{FE0322DB-2B00-4C3C-ACC2-40D5690C3366}" presName="sp" presStyleCnt="0"/>
      <dgm:spPr/>
    </dgm:pt>
    <dgm:pt modelId="{422D9706-B09F-47C7-972E-2379844104C0}" type="pres">
      <dgm:prSet presAssocID="{8D9A5CAA-AD9F-435E-9022-B3A4B30907FE}" presName="arrowAndChildren" presStyleCnt="0"/>
      <dgm:spPr/>
    </dgm:pt>
    <dgm:pt modelId="{AE275ED9-78ED-4004-8043-12C43FF2FFAD}" type="pres">
      <dgm:prSet presAssocID="{8D9A5CAA-AD9F-435E-9022-B3A4B30907FE}" presName="parentTextArrow" presStyleLbl="node1" presStyleIdx="3" presStyleCnt="6"/>
      <dgm:spPr/>
      <dgm:t>
        <a:bodyPr/>
        <a:lstStyle/>
        <a:p>
          <a:endParaRPr lang="ru-RU"/>
        </a:p>
      </dgm:t>
    </dgm:pt>
    <dgm:pt modelId="{925C17C0-9B1A-4E53-93A6-8BECF7AAD002}" type="pres">
      <dgm:prSet presAssocID="{EAD96DC6-69EB-4F90-95D5-ABCFEEEDE84D}" presName="sp" presStyleCnt="0"/>
      <dgm:spPr/>
    </dgm:pt>
    <dgm:pt modelId="{F805A2CC-4462-41A5-8DDE-9CA3EC50FC0D}" type="pres">
      <dgm:prSet presAssocID="{20F06FA0-EAB6-4063-A84D-2AB87A90A36C}" presName="arrowAndChildren" presStyleCnt="0"/>
      <dgm:spPr/>
    </dgm:pt>
    <dgm:pt modelId="{44770429-FDAC-4CAB-B179-39F72B0E584B}" type="pres">
      <dgm:prSet presAssocID="{20F06FA0-EAB6-4063-A84D-2AB87A90A36C}" presName="parentTextArrow" presStyleLbl="node1" presStyleIdx="4" presStyleCnt="6"/>
      <dgm:spPr/>
      <dgm:t>
        <a:bodyPr/>
        <a:lstStyle/>
        <a:p>
          <a:endParaRPr lang="ru-RU"/>
        </a:p>
      </dgm:t>
    </dgm:pt>
    <dgm:pt modelId="{0DDC5D6B-A504-4949-914E-FD6F3CC633FB}" type="pres">
      <dgm:prSet presAssocID="{AE869B54-71B4-4E7B-BE47-97E9BFD1A4DB}" presName="sp" presStyleCnt="0"/>
      <dgm:spPr/>
    </dgm:pt>
    <dgm:pt modelId="{F78396B2-3CDB-4E57-9690-E62735E871EE}" type="pres">
      <dgm:prSet presAssocID="{88530AFE-1B87-4840-86F9-721F91FD7AEA}" presName="arrowAndChildren" presStyleCnt="0"/>
      <dgm:spPr/>
    </dgm:pt>
    <dgm:pt modelId="{6CEEACE2-748C-4DE6-9280-9410D3CCAD58}" type="pres">
      <dgm:prSet presAssocID="{88530AFE-1B87-4840-86F9-721F91FD7AEA}" presName="parentTextArrow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BF0A7E11-E53C-419C-B42D-B04BA7BFC88E}" type="presOf" srcId="{20F06FA0-EAB6-4063-A84D-2AB87A90A36C}" destId="{44770429-FDAC-4CAB-B179-39F72B0E584B}" srcOrd="0" destOrd="0" presId="urn:microsoft.com/office/officeart/2005/8/layout/process4"/>
    <dgm:cxn modelId="{83E94A96-7434-4CBC-A179-FD374790BBDA}" type="presOf" srcId="{B4592D6E-CDD5-4694-B254-3DB18E7EA334}" destId="{EE310D5B-2948-4A4C-A6D4-1711B5420537}" srcOrd="0" destOrd="0" presId="urn:microsoft.com/office/officeart/2005/8/layout/process4"/>
    <dgm:cxn modelId="{F0BE408E-3C41-4D22-9EDE-2BFCE20E4228}" type="presOf" srcId="{88530AFE-1B87-4840-86F9-721F91FD7AEA}" destId="{6CEEACE2-748C-4DE6-9280-9410D3CCAD58}" srcOrd="0" destOrd="0" presId="urn:microsoft.com/office/officeart/2005/8/layout/process4"/>
    <dgm:cxn modelId="{D3E42F35-5822-414E-9972-2F83ACC76AE2}" srcId="{50F6B743-9D2E-4738-B41F-B8A09966EE00}" destId="{88530AFE-1B87-4840-86F9-721F91FD7AEA}" srcOrd="0" destOrd="0" parTransId="{A1693117-3796-4574-9543-0F81EEA32949}" sibTransId="{AE869B54-71B4-4E7B-BE47-97E9BFD1A4DB}"/>
    <dgm:cxn modelId="{7906F149-4E2B-40AF-AED2-4D4B5D80756B}" type="presOf" srcId="{BE08E167-DE7F-4AAD-BF9E-238595CD623B}" destId="{D6CA8A96-3BCF-402A-A61A-8B86FFF0961A}" srcOrd="0" destOrd="0" presId="urn:microsoft.com/office/officeart/2005/8/layout/process4"/>
    <dgm:cxn modelId="{C9C7DBAC-E89A-4915-9AB3-DFFE4E124D19}" srcId="{50F6B743-9D2E-4738-B41F-B8A09966EE00}" destId="{20F06FA0-EAB6-4063-A84D-2AB87A90A36C}" srcOrd="1" destOrd="0" parTransId="{75E970FE-1DF3-4F9B-B1B1-C418B5E1F7BE}" sibTransId="{EAD96DC6-69EB-4F90-95D5-ABCFEEEDE84D}"/>
    <dgm:cxn modelId="{CA561949-C1AC-4614-B6EE-6D4B5741E2FA}" type="presOf" srcId="{4266FDE1-659A-493B-AE09-292D0230B6A3}" destId="{95F2C9D9-45E5-4E6C-94B7-BD0149838514}" srcOrd="0" destOrd="0" presId="urn:microsoft.com/office/officeart/2005/8/layout/process4"/>
    <dgm:cxn modelId="{A6E0E2D9-79CC-4C83-875B-ACD3AF1D5037}" srcId="{50F6B743-9D2E-4738-B41F-B8A09966EE00}" destId="{8D9A5CAA-AD9F-435E-9022-B3A4B30907FE}" srcOrd="2" destOrd="0" parTransId="{B48FE54C-27BD-407B-AF1D-EFC3751A1B8A}" sibTransId="{FE0322DB-2B00-4C3C-ACC2-40D5690C3366}"/>
    <dgm:cxn modelId="{80A2E1E7-6DF1-41BE-A075-D3A5B2C2C0BF}" type="presOf" srcId="{8D9A5CAA-AD9F-435E-9022-B3A4B30907FE}" destId="{AE275ED9-78ED-4004-8043-12C43FF2FFAD}" srcOrd="0" destOrd="0" presId="urn:microsoft.com/office/officeart/2005/8/layout/process4"/>
    <dgm:cxn modelId="{664A570E-AA9E-4970-8E78-2BC70C921C3E}" type="presOf" srcId="{50F6B743-9D2E-4738-B41F-B8A09966EE00}" destId="{84DC8790-EC11-4244-8A91-EA8E93E1B601}" srcOrd="0" destOrd="0" presId="urn:microsoft.com/office/officeart/2005/8/layout/process4"/>
    <dgm:cxn modelId="{BF433FBB-A347-4F38-909E-6E23DC24AF21}" srcId="{50F6B743-9D2E-4738-B41F-B8A09966EE00}" destId="{B4592D6E-CDD5-4694-B254-3DB18E7EA334}" srcOrd="5" destOrd="0" parTransId="{C9862FA3-127E-4778-80F5-C94DB2ACA8C6}" sibTransId="{2A669B0A-62E0-4612-B314-7B453AAED06B}"/>
    <dgm:cxn modelId="{86360BFE-6756-4B30-B1F6-E4437732C4C7}" srcId="{50F6B743-9D2E-4738-B41F-B8A09966EE00}" destId="{4266FDE1-659A-493B-AE09-292D0230B6A3}" srcOrd="4" destOrd="0" parTransId="{F5E23C8D-0E43-49A1-A51E-9E474E82CAFA}" sibTransId="{938BE563-24AC-42B7-9700-28297CC99E07}"/>
    <dgm:cxn modelId="{CF022D36-0783-495E-BD71-55843DA00A49}" srcId="{50F6B743-9D2E-4738-B41F-B8A09966EE00}" destId="{BE08E167-DE7F-4AAD-BF9E-238595CD623B}" srcOrd="3" destOrd="0" parTransId="{0C44BCD8-B0E6-4C87-8D81-85557E4E7DC8}" sibTransId="{535F50B4-86AD-4AB2-865E-7B3D4BE08F83}"/>
    <dgm:cxn modelId="{E34CC17C-B550-46EA-97B4-87917DB0D9C2}" type="presParOf" srcId="{84DC8790-EC11-4244-8A91-EA8E93E1B601}" destId="{0AF99232-25DC-46FB-AA91-65D3FED6166C}" srcOrd="0" destOrd="0" presId="urn:microsoft.com/office/officeart/2005/8/layout/process4"/>
    <dgm:cxn modelId="{5A2159B3-A1CF-4BA5-8819-7212CACCC821}" type="presParOf" srcId="{0AF99232-25DC-46FB-AA91-65D3FED6166C}" destId="{EE310D5B-2948-4A4C-A6D4-1711B5420537}" srcOrd="0" destOrd="0" presId="urn:microsoft.com/office/officeart/2005/8/layout/process4"/>
    <dgm:cxn modelId="{E5235920-04AE-42D6-9F11-3EA30C2C0C7C}" type="presParOf" srcId="{84DC8790-EC11-4244-8A91-EA8E93E1B601}" destId="{4557FD36-D357-42C4-A56D-7E0F925CA264}" srcOrd="1" destOrd="0" presId="urn:microsoft.com/office/officeart/2005/8/layout/process4"/>
    <dgm:cxn modelId="{DE868B6D-AE2A-441C-AEBF-26703325690C}" type="presParOf" srcId="{84DC8790-EC11-4244-8A91-EA8E93E1B601}" destId="{04DF3867-B411-4DBD-A72A-B2E4E33A42E7}" srcOrd="2" destOrd="0" presId="urn:microsoft.com/office/officeart/2005/8/layout/process4"/>
    <dgm:cxn modelId="{94F5C654-ECAF-4A77-B66B-8966B82A77F1}" type="presParOf" srcId="{04DF3867-B411-4DBD-A72A-B2E4E33A42E7}" destId="{95F2C9D9-45E5-4E6C-94B7-BD0149838514}" srcOrd="0" destOrd="0" presId="urn:microsoft.com/office/officeart/2005/8/layout/process4"/>
    <dgm:cxn modelId="{6B02C4D5-8973-4D54-90A5-A89615136BCB}" type="presParOf" srcId="{84DC8790-EC11-4244-8A91-EA8E93E1B601}" destId="{9F8A96A7-1724-4516-94A9-7509F750FE2C}" srcOrd="3" destOrd="0" presId="urn:microsoft.com/office/officeart/2005/8/layout/process4"/>
    <dgm:cxn modelId="{9B26A130-2ED0-4FED-A29C-164E63249CE3}" type="presParOf" srcId="{84DC8790-EC11-4244-8A91-EA8E93E1B601}" destId="{7EF71300-D76A-4E4C-B6AF-EB38569D8F81}" srcOrd="4" destOrd="0" presId="urn:microsoft.com/office/officeart/2005/8/layout/process4"/>
    <dgm:cxn modelId="{73A6B23F-3CA8-450B-950C-D6DF6E32C1AE}" type="presParOf" srcId="{7EF71300-D76A-4E4C-B6AF-EB38569D8F81}" destId="{D6CA8A96-3BCF-402A-A61A-8B86FFF0961A}" srcOrd="0" destOrd="0" presId="urn:microsoft.com/office/officeart/2005/8/layout/process4"/>
    <dgm:cxn modelId="{720D666F-7AC8-4F8F-8D14-8532EE86B035}" type="presParOf" srcId="{84DC8790-EC11-4244-8A91-EA8E93E1B601}" destId="{1FA1AE3E-A852-4C03-B5CA-B0002461C757}" srcOrd="5" destOrd="0" presId="urn:microsoft.com/office/officeart/2005/8/layout/process4"/>
    <dgm:cxn modelId="{8EEC4356-DC77-4ECC-BA78-065751DDA2B6}" type="presParOf" srcId="{84DC8790-EC11-4244-8A91-EA8E93E1B601}" destId="{422D9706-B09F-47C7-972E-2379844104C0}" srcOrd="6" destOrd="0" presId="urn:microsoft.com/office/officeart/2005/8/layout/process4"/>
    <dgm:cxn modelId="{8F541116-29E6-4063-AEB2-20CA6CC12AC5}" type="presParOf" srcId="{422D9706-B09F-47C7-972E-2379844104C0}" destId="{AE275ED9-78ED-4004-8043-12C43FF2FFAD}" srcOrd="0" destOrd="0" presId="urn:microsoft.com/office/officeart/2005/8/layout/process4"/>
    <dgm:cxn modelId="{9E1BDE44-5BA5-49BD-A92F-18199AAFED03}" type="presParOf" srcId="{84DC8790-EC11-4244-8A91-EA8E93E1B601}" destId="{925C17C0-9B1A-4E53-93A6-8BECF7AAD002}" srcOrd="7" destOrd="0" presId="urn:microsoft.com/office/officeart/2005/8/layout/process4"/>
    <dgm:cxn modelId="{4F3E5C35-6C94-45CD-B0A3-CC79359AF273}" type="presParOf" srcId="{84DC8790-EC11-4244-8A91-EA8E93E1B601}" destId="{F805A2CC-4462-41A5-8DDE-9CA3EC50FC0D}" srcOrd="8" destOrd="0" presId="urn:microsoft.com/office/officeart/2005/8/layout/process4"/>
    <dgm:cxn modelId="{111799A8-6339-48A2-BCB5-D7272B820F14}" type="presParOf" srcId="{F805A2CC-4462-41A5-8DDE-9CA3EC50FC0D}" destId="{44770429-FDAC-4CAB-B179-39F72B0E584B}" srcOrd="0" destOrd="0" presId="urn:microsoft.com/office/officeart/2005/8/layout/process4"/>
    <dgm:cxn modelId="{81EB4012-63F8-4C86-AE52-896AC24AB740}" type="presParOf" srcId="{84DC8790-EC11-4244-8A91-EA8E93E1B601}" destId="{0DDC5D6B-A504-4949-914E-FD6F3CC633FB}" srcOrd="9" destOrd="0" presId="urn:microsoft.com/office/officeart/2005/8/layout/process4"/>
    <dgm:cxn modelId="{4788DE21-7203-44AA-B21D-8291D0871081}" type="presParOf" srcId="{84DC8790-EC11-4244-8A91-EA8E93E1B601}" destId="{F78396B2-3CDB-4E57-9690-E62735E871EE}" srcOrd="10" destOrd="0" presId="urn:microsoft.com/office/officeart/2005/8/layout/process4"/>
    <dgm:cxn modelId="{67CA50A7-B0AD-409F-AC90-C158B9814856}" type="presParOf" srcId="{F78396B2-3CDB-4E57-9690-E62735E871EE}" destId="{6CEEACE2-748C-4DE6-9280-9410D3CCAD5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D41DC7-44FF-4E48-95BD-13ADF7A0C9A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DE9545-3752-4B2C-B129-5A23B2BC238E}">
      <dgm:prSet phldrT="[Текст]" custT="1"/>
      <dgm:spPr>
        <a:solidFill>
          <a:schemeClr val="accent2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На инвестиционные цели</a:t>
          </a:r>
          <a:endParaRPr lang="ru-RU" sz="2400" dirty="0">
            <a:solidFill>
              <a:schemeClr val="tx1"/>
            </a:solidFill>
          </a:endParaRPr>
        </a:p>
      </dgm:t>
    </dgm:pt>
    <dgm:pt modelId="{60E27C9B-E6BB-4478-83E3-470529C4E744}" type="parTrans" cxnId="{9359D90D-39C6-442E-AF68-4959847FF2F7}">
      <dgm:prSet/>
      <dgm:spPr/>
      <dgm:t>
        <a:bodyPr/>
        <a:lstStyle/>
        <a:p>
          <a:endParaRPr lang="ru-RU"/>
        </a:p>
      </dgm:t>
    </dgm:pt>
    <dgm:pt modelId="{5363D63E-7E96-4BD8-A201-216AAFBB9D47}" type="sibTrans" cxnId="{9359D90D-39C6-442E-AF68-4959847FF2F7}">
      <dgm:prSet/>
      <dgm:spPr/>
      <dgm:t>
        <a:bodyPr/>
        <a:lstStyle/>
        <a:p>
          <a:endParaRPr lang="ru-RU"/>
        </a:p>
      </dgm:t>
    </dgm:pt>
    <dgm:pt modelId="{490F46F1-98D8-4B30-A3F5-5F5D1FBC0381}">
      <dgm:prSet phldrT="[Текст]" custT="1"/>
      <dgm:spPr>
        <a:solidFill>
          <a:schemeClr val="accent2">
            <a:lumMod val="60000"/>
            <a:lumOff val="40000"/>
          </a:schemeClr>
        </a:solidFill>
        <a:ln>
          <a:solidFill>
            <a:srgbClr val="008000"/>
          </a:solidFill>
        </a:ln>
        <a:effectLst>
          <a:innerShdw blurRad="63500" dist="50800" dir="135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>
          <a:bevelT prst="angle"/>
        </a:sp3d>
      </dgm:spPr>
      <dgm:t>
        <a:bodyPr>
          <a:sp3d extrusionH="57150">
            <a:bevelT w="69850" h="69850" prst="divot"/>
          </a:sp3d>
        </a:bodyPr>
        <a:lstStyle/>
        <a:p>
          <a:r>
            <a:rPr lang="ru-RU" sz="2400" dirty="0" smtClean="0">
              <a:solidFill>
                <a:schemeClr val="tx1"/>
              </a:solidFill>
            </a:rPr>
            <a:t>На срок от 2 до 15 лет (строительство, реконструкция модернизация и техническое перевооружение)</a:t>
          </a:r>
          <a:endParaRPr lang="ru-RU" sz="2400" dirty="0">
            <a:solidFill>
              <a:schemeClr val="tx1"/>
            </a:solidFill>
          </a:endParaRPr>
        </a:p>
      </dgm:t>
    </dgm:pt>
    <dgm:pt modelId="{62B27032-4E45-462C-831F-67C8DA0970F4}" type="parTrans" cxnId="{D09812B1-0C85-4846-A26E-0B209C97F5A0}">
      <dgm:prSet/>
      <dgm:spPr/>
      <dgm:t>
        <a:bodyPr/>
        <a:lstStyle/>
        <a:p>
          <a:endParaRPr lang="ru-RU"/>
        </a:p>
      </dgm:t>
    </dgm:pt>
    <dgm:pt modelId="{3A3D11A6-12B7-4E18-A9B8-9CEE383A5E39}" type="sibTrans" cxnId="{D09812B1-0C85-4846-A26E-0B209C97F5A0}">
      <dgm:prSet/>
      <dgm:spPr/>
      <dgm:t>
        <a:bodyPr/>
        <a:lstStyle/>
        <a:p>
          <a:endParaRPr lang="ru-RU"/>
        </a:p>
      </dgm:t>
    </dgm:pt>
    <dgm:pt modelId="{F4B87487-B184-4D12-B2FD-C975FE9E7A80}">
      <dgm:prSet phldrT="[Текст]" custT="1"/>
      <dgm:spPr>
        <a:solidFill>
          <a:schemeClr val="accent2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На срок до 5 лет (приобретение техники и оборудования)</a:t>
          </a:r>
          <a:endParaRPr lang="ru-RU" sz="2800" dirty="0">
            <a:solidFill>
              <a:schemeClr val="tx1"/>
            </a:solidFill>
          </a:endParaRPr>
        </a:p>
      </dgm:t>
    </dgm:pt>
    <dgm:pt modelId="{B34B2C95-5E37-4B3C-A6A3-BB2F1DD975BA}" type="parTrans" cxnId="{4F9D3666-C452-43E6-A768-A69FBDB7CBB8}">
      <dgm:prSet/>
      <dgm:spPr/>
      <dgm:t>
        <a:bodyPr/>
        <a:lstStyle/>
        <a:p>
          <a:endParaRPr lang="ru-RU"/>
        </a:p>
      </dgm:t>
    </dgm:pt>
    <dgm:pt modelId="{FFDC2E9A-AE9B-4E02-AF3F-3EC630E8C742}" type="sibTrans" cxnId="{4F9D3666-C452-43E6-A768-A69FBDB7CBB8}">
      <dgm:prSet/>
      <dgm:spPr/>
      <dgm:t>
        <a:bodyPr/>
        <a:lstStyle/>
        <a:p>
          <a:endParaRPr lang="ru-RU"/>
        </a:p>
      </dgm:t>
    </dgm:pt>
    <dgm:pt modelId="{C3FB5C21-7B0C-4E2D-B513-A103902137C4}" type="pres">
      <dgm:prSet presAssocID="{F9D41DC7-44FF-4E48-95BD-13ADF7A0C9A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5ABBC2-9672-4291-9128-AC57D963B352}" type="pres">
      <dgm:prSet presAssocID="{EBDE9545-3752-4B2C-B129-5A23B2BC238E}" presName="node" presStyleLbl="node1" presStyleIdx="0" presStyleCnt="3" custScaleX="133952" custScaleY="90909" custLinFactNeighborX="-6817" custLinFactNeighborY="-62">
        <dgm:presLayoutVars>
          <dgm:bulletEnabled val="1"/>
        </dgm:presLayoutVars>
      </dgm:prSet>
      <dgm:spPr>
        <a:prstGeom prst="teardrop">
          <a:avLst/>
        </a:prstGeom>
      </dgm:spPr>
      <dgm:t>
        <a:bodyPr/>
        <a:lstStyle/>
        <a:p>
          <a:endParaRPr lang="ru-RU"/>
        </a:p>
      </dgm:t>
    </dgm:pt>
    <dgm:pt modelId="{DA582F56-0E0D-4438-B934-46E8E8660148}" type="pres">
      <dgm:prSet presAssocID="{5363D63E-7E96-4BD8-A201-216AAFBB9D47}" presName="sibTrans" presStyleCnt="0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ru-RU"/>
        </a:p>
      </dgm:t>
    </dgm:pt>
    <dgm:pt modelId="{B93EBE36-CE44-46F1-9550-031A16C702FF}" type="pres">
      <dgm:prSet presAssocID="{490F46F1-98D8-4B30-A3F5-5F5D1FBC0381}" presName="node" presStyleLbl="node1" presStyleIdx="1" presStyleCnt="3" custScaleX="90909" custScaleY="90909" custLinFactX="-10512" custLinFactY="7154" custLinFactNeighborX="-100000" custLinFactNeighborY="1000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6D89C80C-8A79-4FE7-8140-5D39767B3BFA}" type="pres">
      <dgm:prSet presAssocID="{3A3D11A6-12B7-4E18-A9B8-9CEE383A5E39}" presName="sibTrans" presStyleCnt="0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ru-RU"/>
        </a:p>
      </dgm:t>
    </dgm:pt>
    <dgm:pt modelId="{1794D8B4-A08E-4562-85E3-38D4A81C0F4F}" type="pres">
      <dgm:prSet presAssocID="{F4B87487-B184-4D12-B2FD-C975FE9E7A80}" presName="node" presStyleLbl="node1" presStyleIdx="2" presStyleCnt="3" custScaleX="90909" custScaleY="90909" custLinFactNeighborX="50049" custLinFactNeighborY="671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9359D90D-39C6-442E-AF68-4959847FF2F7}" srcId="{F9D41DC7-44FF-4E48-95BD-13ADF7A0C9A2}" destId="{EBDE9545-3752-4B2C-B129-5A23B2BC238E}" srcOrd="0" destOrd="0" parTransId="{60E27C9B-E6BB-4478-83E3-470529C4E744}" sibTransId="{5363D63E-7E96-4BD8-A201-216AAFBB9D47}"/>
    <dgm:cxn modelId="{D9F50D77-B473-4126-A5CC-B7094A543E3A}" type="presOf" srcId="{F9D41DC7-44FF-4E48-95BD-13ADF7A0C9A2}" destId="{C3FB5C21-7B0C-4E2D-B513-A103902137C4}" srcOrd="0" destOrd="0" presId="urn:microsoft.com/office/officeart/2005/8/layout/default"/>
    <dgm:cxn modelId="{4F9D3666-C452-43E6-A768-A69FBDB7CBB8}" srcId="{F9D41DC7-44FF-4E48-95BD-13ADF7A0C9A2}" destId="{F4B87487-B184-4D12-B2FD-C975FE9E7A80}" srcOrd="2" destOrd="0" parTransId="{B34B2C95-5E37-4B3C-A6A3-BB2F1DD975BA}" sibTransId="{FFDC2E9A-AE9B-4E02-AF3F-3EC630E8C742}"/>
    <dgm:cxn modelId="{B68FAF79-252D-41F3-ADB3-7935FDE12DCF}" type="presOf" srcId="{F4B87487-B184-4D12-B2FD-C975FE9E7A80}" destId="{1794D8B4-A08E-4562-85E3-38D4A81C0F4F}" srcOrd="0" destOrd="0" presId="urn:microsoft.com/office/officeart/2005/8/layout/default"/>
    <dgm:cxn modelId="{D09812B1-0C85-4846-A26E-0B209C97F5A0}" srcId="{F9D41DC7-44FF-4E48-95BD-13ADF7A0C9A2}" destId="{490F46F1-98D8-4B30-A3F5-5F5D1FBC0381}" srcOrd="1" destOrd="0" parTransId="{62B27032-4E45-462C-831F-67C8DA0970F4}" sibTransId="{3A3D11A6-12B7-4E18-A9B8-9CEE383A5E39}"/>
    <dgm:cxn modelId="{7984B705-4027-4827-A1B9-3C82F9E9D19A}" type="presOf" srcId="{EBDE9545-3752-4B2C-B129-5A23B2BC238E}" destId="{F45ABBC2-9672-4291-9128-AC57D963B352}" srcOrd="0" destOrd="0" presId="urn:microsoft.com/office/officeart/2005/8/layout/default"/>
    <dgm:cxn modelId="{50BCC6C5-95A8-4D45-87DF-059FEAE8EA6F}" type="presOf" srcId="{490F46F1-98D8-4B30-A3F5-5F5D1FBC0381}" destId="{B93EBE36-CE44-46F1-9550-031A16C702FF}" srcOrd="0" destOrd="0" presId="urn:microsoft.com/office/officeart/2005/8/layout/default"/>
    <dgm:cxn modelId="{68A3BE32-E7BA-4178-B597-7252FAE5B08B}" type="presParOf" srcId="{C3FB5C21-7B0C-4E2D-B513-A103902137C4}" destId="{F45ABBC2-9672-4291-9128-AC57D963B352}" srcOrd="0" destOrd="0" presId="urn:microsoft.com/office/officeart/2005/8/layout/default"/>
    <dgm:cxn modelId="{7F0D4BA4-716A-48FE-B35B-95B41F4E8975}" type="presParOf" srcId="{C3FB5C21-7B0C-4E2D-B513-A103902137C4}" destId="{DA582F56-0E0D-4438-B934-46E8E8660148}" srcOrd="1" destOrd="0" presId="urn:microsoft.com/office/officeart/2005/8/layout/default"/>
    <dgm:cxn modelId="{CB485332-01D3-4B5D-9161-34CF81B116E5}" type="presParOf" srcId="{C3FB5C21-7B0C-4E2D-B513-A103902137C4}" destId="{B93EBE36-CE44-46F1-9550-031A16C702FF}" srcOrd="2" destOrd="0" presId="urn:microsoft.com/office/officeart/2005/8/layout/default"/>
    <dgm:cxn modelId="{8778292A-F60E-406C-85B8-F5CFE2DAB013}" type="presParOf" srcId="{C3FB5C21-7B0C-4E2D-B513-A103902137C4}" destId="{6D89C80C-8A79-4FE7-8140-5D39767B3BFA}" srcOrd="3" destOrd="0" presId="urn:microsoft.com/office/officeart/2005/8/layout/default"/>
    <dgm:cxn modelId="{D947C460-DB30-4A50-8B78-38F20FD0E9F4}" type="presParOf" srcId="{C3FB5C21-7B0C-4E2D-B513-A103902137C4}" destId="{1794D8B4-A08E-4562-85E3-38D4A81C0F4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AE6459-0BFF-4295-ADB4-8B504320FF74}">
      <dsp:nvSpPr>
        <dsp:cNvPr id="0" name=""/>
        <dsp:cNvSpPr/>
      </dsp:nvSpPr>
      <dsp:spPr>
        <a:xfrm>
          <a:off x="1919761" y="-770896"/>
          <a:ext cx="5272986" cy="4713705"/>
        </a:xfrm>
        <a:prstGeom prst="circularArrow">
          <a:avLst>
            <a:gd name="adj1" fmla="val 5544"/>
            <a:gd name="adj2" fmla="val 330680"/>
            <a:gd name="adj3" fmla="val 12203489"/>
            <a:gd name="adj4" fmla="val 18435328"/>
            <a:gd name="adj5" fmla="val 5757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649B76E-D39C-4B14-A3BF-309009B098C8}">
      <dsp:nvSpPr>
        <dsp:cNvPr id="0" name=""/>
        <dsp:cNvSpPr/>
      </dsp:nvSpPr>
      <dsp:spPr>
        <a:xfrm>
          <a:off x="2816459" y="-130175"/>
          <a:ext cx="3479589" cy="111419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1. Формирует прогноз потребности в субсидиях на будущий год</a:t>
          </a:r>
          <a:endParaRPr lang="ru-RU" sz="1800" kern="1200" dirty="0">
            <a:latin typeface="+mj-lt"/>
          </a:endParaRPr>
        </a:p>
      </dsp:txBody>
      <dsp:txXfrm>
        <a:off x="2816459" y="-130175"/>
        <a:ext cx="3479589" cy="1114195"/>
      </dsp:txXfrm>
    </dsp:sp>
    <dsp:sp modelId="{05ABD0C6-214A-451E-9485-004C692EA727}">
      <dsp:nvSpPr>
        <dsp:cNvPr id="0" name=""/>
        <dsp:cNvSpPr/>
      </dsp:nvSpPr>
      <dsp:spPr>
        <a:xfrm>
          <a:off x="5213448" y="1206705"/>
          <a:ext cx="2815684" cy="133743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2. Устанавливает долю МФХ в Плане льготного кредитования</a:t>
          </a:r>
          <a:endParaRPr lang="ru-RU" sz="1900" kern="1200" dirty="0"/>
        </a:p>
      </dsp:txBody>
      <dsp:txXfrm>
        <a:off x="5213448" y="1206705"/>
        <a:ext cx="2815684" cy="1337436"/>
      </dsp:txXfrm>
    </dsp:sp>
    <dsp:sp modelId="{057931F7-A2A3-435A-9B76-B9F85432F48D}">
      <dsp:nvSpPr>
        <dsp:cNvPr id="0" name=""/>
        <dsp:cNvSpPr/>
      </dsp:nvSpPr>
      <dsp:spPr>
        <a:xfrm>
          <a:off x="5444144" y="2869534"/>
          <a:ext cx="3543432" cy="164231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3. Устанавливает максимальный размер кредита на одного заемщика по краткосрочному кредитованию</a:t>
          </a:r>
          <a:endParaRPr lang="ru-RU" sz="1900" kern="1200" dirty="0"/>
        </a:p>
      </dsp:txBody>
      <dsp:txXfrm>
        <a:off x="5444144" y="2869534"/>
        <a:ext cx="3543432" cy="1642313"/>
      </dsp:txXfrm>
    </dsp:sp>
    <dsp:sp modelId="{54FD930D-5D7C-4BC2-99EB-5EB90B7F4145}">
      <dsp:nvSpPr>
        <dsp:cNvPr id="0" name=""/>
        <dsp:cNvSpPr/>
      </dsp:nvSpPr>
      <dsp:spPr>
        <a:xfrm>
          <a:off x="511458" y="3170972"/>
          <a:ext cx="3219558" cy="111419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4. Определяет </a:t>
          </a:r>
          <a:r>
            <a:rPr lang="ru-RU" sz="1800" kern="1200" dirty="0" err="1" smtClean="0"/>
            <a:t>приоритизацию</a:t>
          </a:r>
          <a:r>
            <a:rPr lang="ru-RU" sz="1800" kern="1200" dirty="0" smtClean="0"/>
            <a:t> </a:t>
          </a:r>
          <a:r>
            <a:rPr lang="ru-RU" sz="1800" kern="1200" dirty="0" smtClean="0"/>
            <a:t>направлений в Плане льготного кредитования</a:t>
          </a:r>
          <a:endParaRPr lang="ru-RU" sz="1800" kern="1200" dirty="0"/>
        </a:p>
      </dsp:txBody>
      <dsp:txXfrm>
        <a:off x="511458" y="3170972"/>
        <a:ext cx="3219558" cy="1114195"/>
      </dsp:txXfrm>
    </dsp:sp>
    <dsp:sp modelId="{FE30CC4B-A26A-41E7-A91D-02BDE41D784C}">
      <dsp:nvSpPr>
        <dsp:cNvPr id="0" name=""/>
        <dsp:cNvSpPr/>
      </dsp:nvSpPr>
      <dsp:spPr>
        <a:xfrm>
          <a:off x="466730" y="1176788"/>
          <a:ext cx="2966457" cy="162092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5. Подтверждает соответствия направлений целевого использования льготных кредитов</a:t>
          </a:r>
          <a:endParaRPr lang="ru-RU" sz="1800" kern="1200" dirty="0"/>
        </a:p>
      </dsp:txBody>
      <dsp:txXfrm>
        <a:off x="466730" y="1176788"/>
        <a:ext cx="2966457" cy="162092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310D5B-2948-4A4C-A6D4-1711B5420537}">
      <dsp:nvSpPr>
        <dsp:cNvPr id="0" name=""/>
        <dsp:cNvSpPr/>
      </dsp:nvSpPr>
      <dsp:spPr>
        <a:xfrm>
          <a:off x="0" y="4734167"/>
          <a:ext cx="7752131" cy="621356"/>
        </a:xfrm>
        <a:prstGeom prst="rect">
          <a:avLst/>
        </a:prstGeom>
        <a:solidFill>
          <a:srgbClr val="33CC3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</a:rPr>
            <a:t>Приобретение техники (кредиты до 5 лет)</a:t>
          </a:r>
          <a:endParaRPr lang="ru-RU" sz="2200" kern="1200" dirty="0">
            <a:solidFill>
              <a:schemeClr val="tx1"/>
            </a:solidFill>
          </a:endParaRPr>
        </a:p>
      </dsp:txBody>
      <dsp:txXfrm>
        <a:off x="0" y="4734167"/>
        <a:ext cx="7752131" cy="621356"/>
      </dsp:txXfrm>
    </dsp:sp>
    <dsp:sp modelId="{95F2C9D9-45E5-4E6C-94B7-BD0149838514}">
      <dsp:nvSpPr>
        <dsp:cNvPr id="0" name=""/>
        <dsp:cNvSpPr/>
      </dsp:nvSpPr>
      <dsp:spPr>
        <a:xfrm rot="10800000">
          <a:off x="0" y="3787840"/>
          <a:ext cx="7752131" cy="955646"/>
        </a:xfrm>
        <a:prstGeom prst="upArrowCallout">
          <a:avLst/>
        </a:prstGeom>
        <a:solidFill>
          <a:srgbClr val="33CC3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+mj-lt"/>
            </a:rPr>
            <a:t>Производство и переработка продукции мясное КРС                             (кредиты до 15 лет)</a:t>
          </a:r>
          <a:endParaRPr lang="ru-RU" sz="2000" kern="1200" dirty="0">
            <a:solidFill>
              <a:schemeClr val="tx1"/>
            </a:solidFill>
            <a:latin typeface="+mj-lt"/>
          </a:endParaRPr>
        </a:p>
      </dsp:txBody>
      <dsp:txXfrm rot="10800000">
        <a:off x="0" y="3787840"/>
        <a:ext cx="7752131" cy="955646"/>
      </dsp:txXfrm>
    </dsp:sp>
    <dsp:sp modelId="{D6CA8A96-3BCF-402A-A61A-8B86FFF0961A}">
      <dsp:nvSpPr>
        <dsp:cNvPr id="0" name=""/>
        <dsp:cNvSpPr/>
      </dsp:nvSpPr>
      <dsp:spPr>
        <a:xfrm rot="10800000">
          <a:off x="0" y="2841514"/>
          <a:ext cx="7752131" cy="955646"/>
        </a:xfrm>
        <a:prstGeom prst="upArrowCallout">
          <a:avLst/>
        </a:prstGeom>
        <a:solidFill>
          <a:srgbClr val="33CC3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Производство и переработка продукции молочное КРС                      (кредиты до 15 лет)</a:t>
          </a:r>
          <a:endParaRPr lang="ru-RU" sz="2000" kern="1200" dirty="0">
            <a:solidFill>
              <a:schemeClr val="tx1"/>
            </a:solidFill>
          </a:endParaRPr>
        </a:p>
      </dsp:txBody>
      <dsp:txXfrm rot="10800000">
        <a:off x="0" y="2841514"/>
        <a:ext cx="7752131" cy="955646"/>
      </dsp:txXfrm>
    </dsp:sp>
    <dsp:sp modelId="{AE275ED9-78ED-4004-8043-12C43FF2FFAD}">
      <dsp:nvSpPr>
        <dsp:cNvPr id="0" name=""/>
        <dsp:cNvSpPr/>
      </dsp:nvSpPr>
      <dsp:spPr>
        <a:xfrm rot="10800000">
          <a:off x="0" y="1895187"/>
          <a:ext cx="7752131" cy="955646"/>
        </a:xfrm>
        <a:prstGeom prst="upArrowCallout">
          <a:avLst/>
        </a:prstGeom>
        <a:solidFill>
          <a:srgbClr val="33CC3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Переработка продукции растениеводства и животноводства (кредиты от 2 до 12 лет)</a:t>
          </a:r>
          <a:endParaRPr lang="ru-RU" sz="2000" kern="1200" dirty="0">
            <a:solidFill>
              <a:schemeClr val="tx1"/>
            </a:solidFill>
          </a:endParaRPr>
        </a:p>
      </dsp:txBody>
      <dsp:txXfrm rot="10800000">
        <a:off x="0" y="1895187"/>
        <a:ext cx="7752131" cy="955646"/>
      </dsp:txXfrm>
    </dsp:sp>
    <dsp:sp modelId="{44770429-FDAC-4CAB-B179-39F72B0E584B}">
      <dsp:nvSpPr>
        <dsp:cNvPr id="0" name=""/>
        <dsp:cNvSpPr/>
      </dsp:nvSpPr>
      <dsp:spPr>
        <a:xfrm rot="10800000">
          <a:off x="0" y="948861"/>
          <a:ext cx="7752131" cy="955646"/>
        </a:xfrm>
        <a:prstGeom prst="upArrowCallout">
          <a:avLst/>
        </a:prstGeom>
        <a:solidFill>
          <a:srgbClr val="33CC3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 </a:t>
          </a:r>
          <a:r>
            <a:rPr lang="ru-RU" sz="2000" kern="1200" dirty="0" smtClean="0">
              <a:solidFill>
                <a:schemeClr val="tx1"/>
              </a:solidFill>
            </a:rPr>
            <a:t>Производство продукции животноводства (кредиты от 2 до 12 лет)</a:t>
          </a:r>
          <a:endParaRPr lang="ru-RU" sz="2000" kern="1200" dirty="0">
            <a:solidFill>
              <a:schemeClr val="tx1"/>
            </a:solidFill>
          </a:endParaRPr>
        </a:p>
      </dsp:txBody>
      <dsp:txXfrm rot="10800000">
        <a:off x="0" y="948861"/>
        <a:ext cx="7752131" cy="955646"/>
      </dsp:txXfrm>
    </dsp:sp>
    <dsp:sp modelId="{6CEEACE2-748C-4DE6-9280-9410D3CCAD58}">
      <dsp:nvSpPr>
        <dsp:cNvPr id="0" name=""/>
        <dsp:cNvSpPr/>
      </dsp:nvSpPr>
      <dsp:spPr>
        <a:xfrm rot="10800000">
          <a:off x="0" y="2534"/>
          <a:ext cx="7752131" cy="955646"/>
        </a:xfrm>
        <a:prstGeom prst="upArrowCallout">
          <a:avLst/>
        </a:prstGeom>
        <a:solidFill>
          <a:srgbClr val="33CC3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Производство продукции растениеводства (кредиты от 2 до 12 лет)</a:t>
          </a:r>
          <a:endParaRPr lang="ru-RU" sz="2000" kern="1200" dirty="0">
            <a:solidFill>
              <a:schemeClr val="tx1"/>
            </a:solidFill>
          </a:endParaRPr>
        </a:p>
      </dsp:txBody>
      <dsp:txXfrm rot="10800000">
        <a:off x="0" y="2534"/>
        <a:ext cx="7752131" cy="95564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5ABBC2-9672-4291-9128-AC57D963B352}">
      <dsp:nvSpPr>
        <dsp:cNvPr id="0" name=""/>
        <dsp:cNvSpPr/>
      </dsp:nvSpPr>
      <dsp:spPr>
        <a:xfrm>
          <a:off x="1447327" y="4"/>
          <a:ext cx="5608632" cy="2283841"/>
        </a:xfrm>
        <a:prstGeom prst="teardrop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На инвестиционные цели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1447327" y="4"/>
        <a:ext cx="5608632" cy="2283841"/>
      </dsp:txXfrm>
    </dsp:sp>
    <dsp:sp modelId="{B93EBE36-CE44-46F1-9550-031A16C702FF}">
      <dsp:nvSpPr>
        <dsp:cNvPr id="0" name=""/>
        <dsp:cNvSpPr/>
      </dsp:nvSpPr>
      <dsp:spPr>
        <a:xfrm>
          <a:off x="0" y="2705670"/>
          <a:ext cx="3806402" cy="2283841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rgbClr val="008000"/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p3d extrusionH="57150">
            <a:bevelT w="69850" h="69850" prst="divot"/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На срок от 2 до 15 лет (строительство, реконструкция модернизация и техническое перевооружение)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0" y="2705670"/>
        <a:ext cx="3806402" cy="2283841"/>
      </dsp:txXfrm>
    </dsp:sp>
    <dsp:sp modelId="{1794D8B4-A08E-4562-85E3-38D4A81C0F4F}">
      <dsp:nvSpPr>
        <dsp:cNvPr id="0" name=""/>
        <dsp:cNvSpPr/>
      </dsp:nvSpPr>
      <dsp:spPr>
        <a:xfrm>
          <a:off x="5267747" y="2705670"/>
          <a:ext cx="3806402" cy="2283841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На срок до 5 лет (приобретение техники и оборудования)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5267747" y="2705670"/>
        <a:ext cx="3806402" cy="22838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19491" cy="493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3159" tIns="41579" rIns="83159" bIns="41579" numCol="1" anchor="t" anchorCtr="0" compatLnSpc="1">
            <a:prstTxWarp prst="textNoShape">
              <a:avLst/>
            </a:prstTxWarp>
          </a:bodyPr>
          <a:lstStyle>
            <a:lvl1pPr>
              <a:defRPr sz="1100" baseline="0"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858" y="1"/>
            <a:ext cx="2919491" cy="493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3159" tIns="41579" rIns="83159" bIns="41579" numCol="1" anchor="t" anchorCtr="0" compatLnSpc="1">
            <a:prstTxWarp prst="textNoShape">
              <a:avLst/>
            </a:prstTxWarp>
          </a:bodyPr>
          <a:lstStyle>
            <a:lvl1pPr algn="r">
              <a:defRPr sz="1100" baseline="0"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167"/>
            <a:ext cx="2919491" cy="493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3159" tIns="41579" rIns="83159" bIns="41579" numCol="1" anchor="b" anchorCtr="0" compatLnSpc="1">
            <a:prstTxWarp prst="textNoShape">
              <a:avLst/>
            </a:prstTxWarp>
          </a:bodyPr>
          <a:lstStyle>
            <a:lvl1pPr>
              <a:defRPr sz="1100" baseline="0"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858" y="9371167"/>
            <a:ext cx="2919491" cy="493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3159" tIns="41579" rIns="83159" bIns="41579" numCol="1" anchor="b" anchorCtr="0" compatLnSpc="1">
            <a:prstTxWarp prst="textNoShape">
              <a:avLst/>
            </a:prstTxWarp>
          </a:bodyPr>
          <a:lstStyle>
            <a:lvl1pPr algn="r">
              <a:defRPr sz="1100" baseline="0">
                <a:solidFill>
                  <a:srgbClr val="000000"/>
                </a:solidFill>
              </a:defRPr>
            </a:lvl1pPr>
          </a:lstStyle>
          <a:p>
            <a:fld id="{DC9F4436-F0B7-4EC8-A28E-4A2D340AB3C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8196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1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159" tIns="41579" rIns="83159" bIns="41579" anchor="ctr"/>
          <a:lstStyle/>
          <a:p>
            <a:pPr algn="ctr"/>
            <a:fld id="{89C30BA3-7952-4C2C-8526-40032677411B}" type="slidenum">
              <a:rPr lang="en-GB" sz="1300" baseline="0">
                <a:solidFill>
                  <a:srgbClr val="000000"/>
                </a:solidFill>
                <a:latin typeface="Times New Roman" pitchFamily="18" charset="0"/>
              </a:rPr>
              <a:pPr algn="ctr"/>
              <a:t>‹#›</a:t>
            </a:fld>
            <a:endParaRPr lang="ru-RU" sz="1300" baseline="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0113" y="749300"/>
            <a:ext cx="4930775" cy="369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73293" y="4686319"/>
            <a:ext cx="5386348" cy="4437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1"/>
            <a:ext cx="2920907" cy="492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tabLst>
                <a:tab pos="0" algn="l"/>
                <a:tab pos="407126" algn="l"/>
                <a:tab pos="815698" algn="l"/>
                <a:tab pos="1224268" algn="l"/>
                <a:tab pos="1632839" algn="l"/>
                <a:tab pos="2041408" algn="l"/>
                <a:tab pos="2449977" algn="l"/>
                <a:tab pos="2858549" algn="l"/>
                <a:tab pos="3267120" algn="l"/>
                <a:tab pos="3675689" algn="l"/>
                <a:tab pos="4084261" algn="l"/>
                <a:tab pos="4492832" algn="l"/>
                <a:tab pos="4901401" algn="l"/>
                <a:tab pos="5309971" algn="l"/>
                <a:tab pos="5718543" algn="l"/>
                <a:tab pos="6127112" algn="l"/>
                <a:tab pos="6535683" algn="l"/>
                <a:tab pos="6944253" algn="l"/>
                <a:tab pos="7352823" algn="l"/>
                <a:tab pos="7761394" algn="l"/>
                <a:tab pos="8169964" algn="l"/>
              </a:tabLst>
              <a:defRPr sz="1300" baseline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12030" y="1"/>
            <a:ext cx="2920906" cy="492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tabLst>
                <a:tab pos="0" algn="l"/>
                <a:tab pos="407126" algn="l"/>
                <a:tab pos="815698" algn="l"/>
                <a:tab pos="1224268" algn="l"/>
                <a:tab pos="1632839" algn="l"/>
                <a:tab pos="2041408" algn="l"/>
                <a:tab pos="2449977" algn="l"/>
                <a:tab pos="2858549" algn="l"/>
                <a:tab pos="3267120" algn="l"/>
                <a:tab pos="3675689" algn="l"/>
                <a:tab pos="4084261" algn="l"/>
                <a:tab pos="4492832" algn="l"/>
                <a:tab pos="4901401" algn="l"/>
                <a:tab pos="5309971" algn="l"/>
                <a:tab pos="5718543" algn="l"/>
                <a:tab pos="6127112" algn="l"/>
                <a:tab pos="6535683" algn="l"/>
                <a:tab pos="6944253" algn="l"/>
                <a:tab pos="7352823" algn="l"/>
                <a:tab pos="7761394" algn="l"/>
                <a:tab pos="8169964" algn="l"/>
              </a:tabLst>
              <a:defRPr sz="1300" baseline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372633"/>
            <a:ext cx="2920907" cy="492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tabLst>
                <a:tab pos="0" algn="l"/>
                <a:tab pos="407126" algn="l"/>
                <a:tab pos="815698" algn="l"/>
                <a:tab pos="1224268" algn="l"/>
                <a:tab pos="1632839" algn="l"/>
                <a:tab pos="2041408" algn="l"/>
                <a:tab pos="2449977" algn="l"/>
                <a:tab pos="2858549" algn="l"/>
                <a:tab pos="3267120" algn="l"/>
                <a:tab pos="3675689" algn="l"/>
                <a:tab pos="4084261" algn="l"/>
                <a:tab pos="4492832" algn="l"/>
                <a:tab pos="4901401" algn="l"/>
                <a:tab pos="5309971" algn="l"/>
                <a:tab pos="5718543" algn="l"/>
                <a:tab pos="6127112" algn="l"/>
                <a:tab pos="6535683" algn="l"/>
                <a:tab pos="6944253" algn="l"/>
                <a:tab pos="7352823" algn="l"/>
                <a:tab pos="7761394" algn="l"/>
                <a:tab pos="8169964" algn="l"/>
              </a:tabLst>
              <a:defRPr sz="1300" baseline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5691876" y="281269"/>
            <a:ext cx="790696" cy="493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tabLst>
                <a:tab pos="0" algn="l"/>
                <a:tab pos="407126" algn="l"/>
                <a:tab pos="815698" algn="l"/>
                <a:tab pos="1224268" algn="l"/>
                <a:tab pos="1632839" algn="l"/>
                <a:tab pos="2041408" algn="l"/>
                <a:tab pos="2449977" algn="l"/>
                <a:tab pos="2858549" algn="l"/>
                <a:tab pos="3267120" algn="l"/>
                <a:tab pos="3675689" algn="l"/>
                <a:tab pos="4084261" algn="l"/>
                <a:tab pos="4492832" algn="l"/>
                <a:tab pos="4901401" algn="l"/>
                <a:tab pos="5309971" algn="l"/>
                <a:tab pos="5718543" algn="l"/>
                <a:tab pos="6127112" algn="l"/>
                <a:tab pos="6535683" algn="l"/>
                <a:tab pos="6944253" algn="l"/>
                <a:tab pos="7352823" algn="l"/>
                <a:tab pos="7761394" algn="l"/>
                <a:tab pos="8169964" algn="l"/>
              </a:tabLst>
              <a:defRPr sz="1300" baseline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4CE7A0E6-35F7-4635-BAD6-5095CF7197D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208484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CE7A0E6-35F7-4635-BAD6-5095CF7197D8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CE7A0E6-35F7-4635-BAD6-5095CF7197D8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6047" y="2348401"/>
            <a:ext cx="8568531" cy="162043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094" y="4283817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4DD57-DE4F-48C3-A976-41D7D8240A76}" type="datetimeFigureOut">
              <a:rPr lang="ru-RU" smtClean="0"/>
              <a:pPr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D357-690B-435F-934B-E441A8084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4DD57-DE4F-48C3-A976-41D7D8240A76}" type="datetimeFigureOut">
              <a:rPr lang="ru-RU" smtClean="0"/>
              <a:pPr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D357-690B-435F-934B-E441A8084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454" y="302739"/>
            <a:ext cx="2268141" cy="645022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4031" y="302739"/>
            <a:ext cx="6636411" cy="645022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4DD57-DE4F-48C3-A976-41D7D8240A76}" type="datetimeFigureOut">
              <a:rPr lang="ru-RU" smtClean="0"/>
              <a:pPr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D357-690B-435F-934B-E441A8084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4DD57-DE4F-48C3-A976-41D7D8240A76}" type="datetimeFigureOut">
              <a:rPr lang="ru-RU" smtClean="0"/>
              <a:pPr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D357-690B-435F-934B-E441A8084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300" y="4857793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300" y="3204115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5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3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4DD57-DE4F-48C3-A976-41D7D8240A76}" type="datetimeFigureOut">
              <a:rPr lang="ru-RU" smtClean="0"/>
              <a:pPr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D357-690B-435F-934B-E441A8084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4031" y="1763926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24318" y="1763926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4DD57-DE4F-48C3-A976-41D7D8240A76}" type="datetimeFigureOut">
              <a:rPr lang="ru-RU" smtClean="0"/>
              <a:pPr/>
              <a:t>05.05.2021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D357-690B-435F-934B-E441A8084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4DD57-DE4F-48C3-A976-41D7D8240A76}" type="datetimeFigureOut">
              <a:rPr lang="ru-RU" smtClean="0"/>
              <a:pPr/>
              <a:t>05.05.2021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D357-690B-435F-934B-E441A8084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4DD57-DE4F-48C3-A976-41D7D8240A76}" type="datetimeFigureOut">
              <a:rPr lang="ru-RU" smtClean="0"/>
              <a:pPr/>
              <a:t>05.05.2021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D357-690B-435F-934B-E441A8084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2D1B-5CE0-442A-B20B-3E2C3F1C4FB4}" type="datetime1">
              <a:rPr lang="ru-RU" smtClean="0"/>
              <a:pPr/>
              <a:t>05.05.2021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6474-8992-4F26-B4F2-A18A2492E4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3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246" y="300989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033" y="1581934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4DD57-DE4F-48C3-A976-41D7D8240A76}" type="datetimeFigureOut">
              <a:rPr lang="ru-RU" smtClean="0"/>
              <a:pPr/>
              <a:t>05.05.2021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D357-690B-435F-934B-E441A8084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/>
          <a:lstStyle>
            <a:lvl1pPr marL="0" indent="0">
              <a:buNone/>
              <a:defRPr sz="3500"/>
            </a:lvl1pPr>
            <a:lvl2pPr marL="503920" indent="0">
              <a:buNone/>
              <a:defRPr sz="3100"/>
            </a:lvl2pPr>
            <a:lvl3pPr marL="1007838" indent="0">
              <a:buNone/>
              <a:defRPr sz="2600"/>
            </a:lvl3pPr>
            <a:lvl4pPr marL="1511758" indent="0">
              <a:buNone/>
              <a:defRPr sz="2200"/>
            </a:lvl4pPr>
            <a:lvl5pPr marL="2015677" indent="0">
              <a:buNone/>
              <a:defRPr sz="2200"/>
            </a:lvl5pPr>
            <a:lvl6pPr marL="2519597" indent="0">
              <a:buNone/>
              <a:defRPr sz="2200"/>
            </a:lvl6pPr>
            <a:lvl7pPr marL="3023515" indent="0">
              <a:buNone/>
              <a:defRPr sz="2200"/>
            </a:lvl7pPr>
            <a:lvl8pPr marL="3527435" indent="0">
              <a:buNone/>
              <a:defRPr sz="2200"/>
            </a:lvl8pPr>
            <a:lvl9pPr marL="4031354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4DD57-DE4F-48C3-A976-41D7D8240A76}" type="datetimeFigureOut">
              <a:rPr lang="ru-RU" smtClean="0"/>
              <a:pPr/>
              <a:t>05.05.2021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D357-690B-435F-934B-E441A8084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vert="horz" lIns="100783" tIns="50392" rIns="100783" bIns="5039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1763926"/>
            <a:ext cx="9072563" cy="4989036"/>
          </a:xfrm>
          <a:prstGeom prst="rect">
            <a:avLst/>
          </a:prstGeom>
        </p:spPr>
        <p:txBody>
          <a:bodyPr vert="horz" lIns="100783" tIns="50392" rIns="100783" bIns="5039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04031" y="7006700"/>
            <a:ext cx="2352146" cy="402483"/>
          </a:xfrm>
          <a:prstGeom prst="rect">
            <a:avLst/>
          </a:prstGeom>
        </p:spPr>
        <p:txBody>
          <a:bodyPr vert="horz" lIns="100783" tIns="50392" rIns="100783" bIns="5039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4DD57-DE4F-48C3-A976-41D7D8240A76}" type="datetimeFigureOut">
              <a:rPr lang="ru-RU" smtClean="0"/>
              <a:pPr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44214" y="7006700"/>
            <a:ext cx="3192198" cy="402483"/>
          </a:xfrm>
          <a:prstGeom prst="rect">
            <a:avLst/>
          </a:prstGeom>
        </p:spPr>
        <p:txBody>
          <a:bodyPr vert="horz" lIns="100783" tIns="50392" rIns="100783" bIns="5039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224448" y="7006700"/>
            <a:ext cx="2352146" cy="402483"/>
          </a:xfrm>
          <a:prstGeom prst="rect">
            <a:avLst/>
          </a:prstGeom>
        </p:spPr>
        <p:txBody>
          <a:bodyPr vert="horz" lIns="100783" tIns="50392" rIns="100783" bIns="5039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3D357-690B-435F-934B-E441A8084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1007838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40" indent="-377940" algn="l" defTabSz="1007838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869" indent="-314949" algn="l" defTabSz="1007838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9799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17" indent="-251960" algn="l" defTabSz="1007838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7637" indent="-251960" algn="l" defTabSz="1007838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557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476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395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314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3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5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67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59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1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3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354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BDE4EBF3189CFDED89AB199117EAB06BCAF2C8DEBFDC46D1609D476F28B2304833A17D589F1ECF37FAF544EBADD5161B1E15BB760E955237W7Q1H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47146" y="2247918"/>
            <a:ext cx="9504362" cy="1531088"/>
          </a:xfrm>
        </p:spPr>
        <p:txBody>
          <a:bodyPr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Направления</a:t>
            </a:r>
            <a:r>
              <a:rPr lang="ru-RU" sz="3200" dirty="0" smtClean="0"/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целевого</a:t>
            </a:r>
            <a:r>
              <a:rPr lang="ru-RU" sz="3200" dirty="0" smtClean="0"/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использования льготных инвестиционных кредитов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>
          <a:xfrm>
            <a:off x="733425" y="6551432"/>
            <a:ext cx="8207375" cy="658993"/>
          </a:xfrm>
        </p:spPr>
        <p:txBody>
          <a:bodyPr/>
          <a:lstStyle/>
          <a:p>
            <a:pPr algn="ctr">
              <a:lnSpc>
                <a:spcPct val="70000"/>
              </a:lnSpc>
              <a:spcBef>
                <a:spcPct val="10000"/>
              </a:spcBef>
              <a:spcAft>
                <a:spcPct val="10000"/>
              </a:spcAft>
              <a:buFont typeface="StarSymbol" pitchFamily="2" charset="0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2021 год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9380" name="Rectangle 4"/>
          <p:cNvSpPr>
            <a:spLocks noChangeArrowheads="1"/>
          </p:cNvSpPr>
          <p:nvPr/>
        </p:nvSpPr>
        <p:spPr bwMode="auto">
          <a:xfrm>
            <a:off x="138223" y="4348715"/>
            <a:ext cx="9942401" cy="1807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430213" indent="457200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</a:pPr>
            <a:endParaRPr lang="ru-RU" sz="2400" dirty="0" smtClean="0">
              <a:solidFill>
                <a:schemeClr val="tx1"/>
              </a:solidFill>
            </a:endParaRPr>
          </a:p>
          <a:p>
            <a:pPr marL="430213" indent="457200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baseline="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0576" y="1020726"/>
            <a:ext cx="7605823" cy="66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Министерство сельского хозяйства и продовольствия Кировской области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Лента лицом вниз 2"/>
          <p:cNvSpPr/>
          <p:nvPr/>
        </p:nvSpPr>
        <p:spPr bwMode="auto">
          <a:xfrm>
            <a:off x="0" y="901036"/>
            <a:ext cx="10080625" cy="665019"/>
          </a:xfrm>
          <a:prstGeom prst="ribbon">
            <a:avLst>
              <a:gd name="adj1" fmla="val 16667"/>
              <a:gd name="adj2" fmla="val 71440"/>
            </a:avLst>
          </a:prstGeom>
          <a:solidFill>
            <a:srgbClr val="FFC000"/>
          </a:solidFill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buNone/>
              <a:tabLst/>
            </a:pPr>
            <a:r>
              <a:rPr lang="ru-RU" b="1" baseline="0" dirty="0" smtClean="0">
                <a:solidFill>
                  <a:schemeClr val="tx1"/>
                </a:solidFill>
                <a:latin typeface="+mj-lt"/>
              </a:rPr>
              <a:t>Министерство сельского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хозяйства и продовольствия Кировской области</a:t>
            </a:r>
            <a:endParaRPr kumimoji="0" lang="ru-RU" b="1" i="0" u="none" strike="noStrike" cap="none" normalizeH="0" baseline="200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603044" y="1937891"/>
          <a:ext cx="9037122" cy="4754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49B76E-D39C-4B14-A3BF-309009B098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C649B76E-D39C-4B14-A3BF-309009B098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AE6459-0BFF-4295-ADB4-8B504320FF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49AE6459-0BFF-4295-ADB4-8B504320FF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ABD0C6-214A-451E-9485-004C692EA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05ABD0C6-214A-451E-9485-004C692EA7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7931F7-A2A3-435A-9B76-B9F85432F4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057931F7-A2A3-435A-9B76-B9F85432F4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FD930D-5D7C-4BC2-99EB-5EB90B7F41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54FD930D-5D7C-4BC2-99EB-5EB90B7F41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30CC4B-A26A-41E7-A91D-02BDE41D78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FE30CC4B-A26A-41E7-A91D-02BDE41D78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680104" y="1539697"/>
          <a:ext cx="7752131" cy="53580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679713" y="665922"/>
            <a:ext cx="7802217" cy="596348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b="1" baseline="0" dirty="0" smtClean="0">
                <a:solidFill>
                  <a:schemeClr val="tx1"/>
                </a:solidFill>
              </a:rPr>
              <a:t>Направление использования льготного инвестиционного кредита:</a:t>
            </a:r>
            <a:endParaRPr lang="ru-RU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EEACE2-748C-4DE6-9280-9410D3CCAD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6CEEACE2-748C-4DE6-9280-9410D3CCAD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770429-FDAC-4CAB-B179-39F72B0E58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44770429-FDAC-4CAB-B179-39F72B0E58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275ED9-78ED-4004-8043-12C43FF2FF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graphicEl>
                                              <a:dgm id="{AE275ED9-78ED-4004-8043-12C43FF2FF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CA8A96-3BCF-402A-A61A-8B86FFF096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graphicEl>
                                              <a:dgm id="{D6CA8A96-3BCF-402A-A61A-8B86FFF096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F2C9D9-45E5-4E6C-94B7-BD01498385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95F2C9D9-45E5-4E6C-94B7-BD01498385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310D5B-2948-4A4C-A6D4-1711B54205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graphicEl>
                                              <a:dgm id="{EE310D5B-2948-4A4C-A6D4-1711B54205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ru-RU" sz="2800" dirty="0" smtClean="0"/>
              <a:t>Кредиты предоставляются: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1763713"/>
          <a:ext cx="9074150" cy="4989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Стрелка вниз 6"/>
          <p:cNvSpPr/>
          <p:nvPr/>
        </p:nvSpPr>
        <p:spPr>
          <a:xfrm>
            <a:off x="4101549" y="4088295"/>
            <a:ext cx="2060712" cy="337931"/>
          </a:xfrm>
          <a:prstGeom prst="downArrow">
            <a:avLst>
              <a:gd name="adj1" fmla="val 31633"/>
              <a:gd name="adj2" fmla="val 50000"/>
            </a:avLst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5ABBC2-9672-4291-9128-AC57D963B3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45ABBC2-9672-4291-9128-AC57D963B3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3EBE36-CE44-46F1-9550-031A16C702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B93EBE36-CE44-46F1-9550-031A16C702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94D8B4-A08E-4562-85E3-38D4A81C0F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1794D8B4-A08E-4562-85E3-38D4A81C0F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788" y="350769"/>
            <a:ext cx="3835021" cy="723899"/>
          </a:xfr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Код направления использования кредита 02.10 «Производство продукции растениеводства»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 bwMode="auto">
          <a:xfrm>
            <a:off x="4591824" y="499934"/>
            <a:ext cx="978408" cy="484632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buNone/>
              <a:tabLst/>
            </a:pPr>
            <a:endParaRPr kumimoji="0" lang="ru-RU" sz="1800" b="0" i="0" u="none" strike="noStrike" cap="none" normalizeH="0" baseline="2000" dirty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6127845" y="1487604"/>
            <a:ext cx="3207224" cy="114641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buNone/>
              <a:tabLst/>
            </a:pPr>
            <a:endParaRPr kumimoji="0" lang="ru-RU" sz="1800" b="0" i="0" u="none" strike="noStrike" cap="none" normalizeH="0" baseline="200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5796403" y="381000"/>
            <a:ext cx="3848669" cy="6953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just" defTabSz="449263" rtl="0" eaLnBrk="1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buNone/>
              <a:tabLst/>
            </a:pPr>
            <a:r>
              <a:rPr kumimoji="0" lang="ru-RU" sz="2000" b="1" i="0" u="none" strike="noStrike" cap="none" normalizeH="0" baseline="2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Строительство, реконструкция и модернизация (хранилищ овощей и плодов, объектов малой энергетики – котельных, очистных сооружений, тепличных комплексов и т.д.)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397373" y="1611383"/>
            <a:ext cx="3835021" cy="771524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Код направления использования кредита 02.20 «Производство продукции животноводства»</a:t>
            </a:r>
            <a:endParaRPr kumimoji="0" lang="ru-RU" sz="2400" b="1" i="0" u="none" strike="noStrike" cap="none" normalizeH="0" baseline="2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 bwMode="auto">
          <a:xfrm>
            <a:off x="4560532" y="3280069"/>
            <a:ext cx="978408" cy="484632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buNone/>
              <a:tabLst/>
            </a:pPr>
            <a:endParaRPr kumimoji="0" lang="ru-RU" sz="1800" b="0" i="0" u="none" strike="noStrike" cap="none" normalizeH="0" baseline="2000" dirty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928728" y="1426210"/>
            <a:ext cx="3835021" cy="1142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just" defTabSz="449263" rtl="0" eaLnBrk="1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buNone/>
              <a:tabLst/>
            </a:pPr>
            <a:r>
              <a:rPr kumimoji="0" lang="ru-RU" sz="2000" b="1" i="0" u="none" strike="noStrike" cap="none" normalizeH="0" baseline="2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Строительство реконструкция и модернизация комплексов (ферм), мясохладобоен, цехов и участков по переработке молока,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комбикормовых предприятий, птицеводческих комплексов</a:t>
            </a:r>
            <a:endParaRPr kumimoji="0" lang="ru-RU" sz="1400" b="1" i="0" u="none" strike="noStrike" cap="none" normalizeH="0" baseline="2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408969" y="2912166"/>
            <a:ext cx="3835021" cy="93345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Код направления использования кредита 02.30 «Переработка продукции растениеводства и животноводства»</a:t>
            </a: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5841575" y="2927073"/>
            <a:ext cx="3835021" cy="9620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Строительство, реконструкция и модернизация предприятий мукомольно-крупяной, хлебопекарной, кондитерской, крахмалопаточной  промышленности, утилизационных заводов (цехов), сооружений и очистных сооружений, приобретение и внедрение программных продуктов</a:t>
            </a:r>
            <a:endParaRPr kumimoji="0" lang="ru-RU" b="1" i="0" u="none" strike="noStrike" cap="none" normalizeH="0" baseline="2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 bwMode="auto">
          <a:xfrm>
            <a:off x="4612970" y="1862582"/>
            <a:ext cx="978408" cy="484632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buNone/>
              <a:tabLst/>
            </a:pPr>
            <a:endParaRPr kumimoji="0" lang="ru-RU" sz="1800" b="0" i="0" u="none" strike="noStrike" cap="none" normalizeH="0" baseline="2000" dirty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445827" y="5597388"/>
            <a:ext cx="3835021" cy="53340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Код направления использования кредита 02.50 «Производство и переработка продукции мясное КРС»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5889200" y="5187951"/>
            <a:ext cx="3835021" cy="113664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Строительство, реконструкция и модернизация и техническое перевооружение комплексов (ферм).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племенной продукции (материала) крупного рогатого скота мясных пород </a:t>
            </a:r>
            <a:endParaRPr kumimoji="0" lang="ru-RU" sz="1400" b="1" i="0" u="none" strike="noStrike" cap="none" normalizeH="0" baseline="2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трелка вправо 19"/>
          <p:cNvSpPr/>
          <p:nvPr/>
        </p:nvSpPr>
        <p:spPr bwMode="auto">
          <a:xfrm>
            <a:off x="4551423" y="4465311"/>
            <a:ext cx="978408" cy="484632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buNone/>
              <a:tabLst/>
            </a:pPr>
            <a:endParaRPr kumimoji="0" lang="ru-RU" sz="1800" b="0" i="0" u="none" strike="noStrike" cap="none" normalizeH="0" baseline="2000" dirty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401929" y="4446104"/>
            <a:ext cx="3835021" cy="804906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Код направления использования кредита 02.40 «Производство и переработка продукции молочное КРС»</a:t>
            </a:r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5861868" y="4065007"/>
            <a:ext cx="3835021" cy="102304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00000"/>
              </a:lnSpc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Строительство, реконструкция и модернизация и техническое перевооружение комплексов (ферм), пунктов по приемке молока, комбикормовых предприятий</a:t>
            </a:r>
            <a:r>
              <a:rPr lang="ru-RU" b="1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(цехов). Приобретение племенной продукции КРС молочных пород</a:t>
            </a:r>
            <a:endParaRPr kumimoji="0" lang="ru-RU" sz="1200" b="1" i="0" u="none" strike="noStrike" cap="none" normalizeH="0" baseline="2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трелка вправо 21"/>
          <p:cNvSpPr/>
          <p:nvPr/>
        </p:nvSpPr>
        <p:spPr bwMode="auto">
          <a:xfrm>
            <a:off x="4587867" y="5539565"/>
            <a:ext cx="978408" cy="484632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buNone/>
              <a:tabLst/>
            </a:pPr>
            <a:endParaRPr kumimoji="0" lang="ru-RU" sz="1800" b="0" i="0" u="none" strike="noStrike" cap="none" normalizeH="0" baseline="2000" dirty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488896" y="6525087"/>
            <a:ext cx="3835021" cy="78183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Код направления использования кредита 02.60 «Приобретение техники»</a:t>
            </a:r>
          </a:p>
          <a:p>
            <a:pPr marL="0" marR="0" lvl="0" indent="0" algn="ctr" defTabSz="449263" rtl="0" eaLnBrk="1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buNone/>
              <a:tabLst/>
              <a:defRPr/>
            </a:pP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5883965" y="6400800"/>
            <a:ext cx="3816626" cy="11588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Тракторы,</a:t>
            </a:r>
            <a:r>
              <a:rPr lang="ru-RU" sz="1100" b="1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плуги, бороны, культиваторы, рыхлители, сеялки, косилки, комбайны, прицепы и полуприцепы, погрузчики, загрузчики, опрокидыватели, резервуары, цистерны, воздухонагреватели, огнетушители, насосы, компрессоры, доильные установки, дробилки кормов, фильтры, принтеры, сканеры, видеокамеры, оборудование холодильное и морозильное, мебель для офисов и т.д.</a:t>
            </a:r>
            <a:endParaRPr kumimoji="0" lang="ru-RU" sz="1100" b="1" i="0" u="none" strike="noStrike" cap="none" normalizeH="0" baseline="2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трелка вправо 25"/>
          <p:cNvSpPr/>
          <p:nvPr/>
        </p:nvSpPr>
        <p:spPr bwMode="auto">
          <a:xfrm>
            <a:off x="4571301" y="6616303"/>
            <a:ext cx="978408" cy="484632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buNone/>
              <a:tabLst/>
            </a:pPr>
            <a:endParaRPr kumimoji="0" lang="ru-RU" sz="1800" b="0" i="0" u="none" strike="noStrike" cap="none" normalizeH="0" baseline="2000" dirty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 bwMode="auto">
          <a:xfrm>
            <a:off x="2859727" y="2819400"/>
            <a:ext cx="4774004" cy="150457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rgbClr val="00B050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buNone/>
              <a:tabLst/>
            </a:pPr>
            <a:r>
              <a:rPr lang="ru-RU" sz="2000" b="1" baseline="0" dirty="0" smtClean="0">
                <a:solidFill>
                  <a:schemeClr val="tx1"/>
                </a:solidFill>
                <a:latin typeface="+mj-lt"/>
              </a:rPr>
              <a:t>Организации АПК, СХТ (за исключением ЛПХ и СКПК)</a:t>
            </a:r>
            <a:endParaRPr kumimoji="0" lang="ru-RU" sz="2000" b="1" i="0" u="none" strike="noStrike" cap="none" normalizeH="0" baseline="2000" dirty="0" smtClean="0">
              <a:ln>
                <a:noFill/>
              </a:ln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1000125" y="944954"/>
            <a:ext cx="3886199" cy="1175660"/>
          </a:xfrm>
          <a:prstGeom prst="roundRect">
            <a:avLst/>
          </a:prstGeom>
          <a:gradFill flip="none" rotWithShape="1">
            <a:gsLst>
              <a:gs pos="0">
                <a:schemeClr val="accent4">
                  <a:tint val="50000"/>
                  <a:satMod val="300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buNone/>
              <a:tabLst/>
            </a:pPr>
            <a:r>
              <a:rPr lang="ru-RU" sz="1600" b="1" baseline="0" dirty="0" smtClean="0">
                <a:solidFill>
                  <a:schemeClr val="tx1"/>
                </a:solidFill>
                <a:latin typeface="+mj-lt"/>
              </a:rPr>
              <a:t>Запрашивает у поставщика спецификацию, сертификат на приобретение техники и оборудования для определения кода ОКПД 2</a:t>
            </a: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771525" y="5158839"/>
            <a:ext cx="3867150" cy="1177637"/>
          </a:xfrm>
          <a:prstGeom prst="roundRect">
            <a:avLst/>
          </a:prstGeom>
          <a:gradFill flip="none" rotWithShape="1">
            <a:gsLst>
              <a:gs pos="0">
                <a:schemeClr val="accent4">
                  <a:tint val="50000"/>
                  <a:satMod val="300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buNone/>
              <a:tabLst/>
            </a:pPr>
            <a:r>
              <a:rPr lang="ru-RU" sz="1600" b="1" baseline="0" dirty="0" smtClean="0">
                <a:solidFill>
                  <a:schemeClr val="tx1"/>
                </a:solidFill>
                <a:latin typeface="+mj-lt"/>
              </a:rPr>
              <a:t>Предоставляет информацию о сумме предполагаемого кредита и уполномоченном банке для включения в план льготного кредитования</a:t>
            </a: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5534026" y="5165766"/>
            <a:ext cx="4067174" cy="116378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tint val="50000"/>
                  <a:satMod val="300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600" b="1" baseline="0" dirty="0" smtClean="0">
                <a:solidFill>
                  <a:schemeClr val="tx1"/>
                </a:solidFill>
                <a:latin typeface="+mj-lt"/>
              </a:rPr>
              <a:t>Гарантирует целевое использование льготного кредита</a:t>
            </a: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5819776" y="1072368"/>
            <a:ext cx="3390900" cy="118753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tint val="50000"/>
                  <a:satMod val="300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eaLnBrk="1" latinLnBrk="0">
              <a:buFont typeface="StarSymbol" pitchFamily="2" charset="0"/>
              <a:buNone/>
              <a:tabLst/>
            </a:pPr>
            <a:r>
              <a:rPr lang="ru-RU" sz="1600" b="1" baseline="0" dirty="0" smtClean="0">
                <a:solidFill>
                  <a:schemeClr val="tx1"/>
                </a:solidFill>
                <a:latin typeface="+mj-lt"/>
              </a:rPr>
              <a:t>Направляет заявку на кредит с установленным пакетом документов для получения кредита в уполномоченный банк</a:t>
            </a: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485775" y="2897579"/>
            <a:ext cx="2019300" cy="1175660"/>
          </a:xfrm>
          <a:prstGeom prst="roundRect">
            <a:avLst/>
          </a:prstGeom>
          <a:gradFill flip="none" rotWithShape="1">
            <a:gsLst>
              <a:gs pos="0">
                <a:schemeClr val="accent4">
                  <a:tint val="50000"/>
                  <a:satMod val="300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buNone/>
              <a:tabLst/>
            </a:pPr>
            <a:r>
              <a:rPr lang="ru-RU" sz="1600" b="1" baseline="0" dirty="0" smtClean="0">
                <a:solidFill>
                  <a:schemeClr val="tx1"/>
                </a:solidFill>
                <a:latin typeface="+mj-lt"/>
              </a:rPr>
              <a:t>Разрабатывает инвестиционный проект</a:t>
            </a:r>
          </a:p>
        </p:txBody>
      </p:sp>
      <p:sp>
        <p:nvSpPr>
          <p:cNvPr id="23" name="Скругленный прямоугольник 22"/>
          <p:cNvSpPr/>
          <p:nvPr/>
        </p:nvSpPr>
        <p:spPr bwMode="auto">
          <a:xfrm>
            <a:off x="7867650" y="2905125"/>
            <a:ext cx="2019300" cy="1885950"/>
          </a:xfrm>
          <a:prstGeom prst="roundRect">
            <a:avLst/>
          </a:prstGeom>
          <a:gradFill flip="none" rotWithShape="1">
            <a:gsLst>
              <a:gs pos="0">
                <a:schemeClr val="accent4">
                  <a:tint val="50000"/>
                  <a:satMod val="300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600" b="1" baseline="0" dirty="0" smtClean="0">
                <a:solidFill>
                  <a:schemeClr val="tx1"/>
                </a:solidFill>
                <a:latin typeface="+mj-lt"/>
              </a:rPr>
              <a:t>Удовлетворяет требованиям Постановления Правительства РФ от 29.12.2016 № 1528</a:t>
            </a:r>
          </a:p>
        </p:txBody>
      </p:sp>
      <p:cxnSp>
        <p:nvCxnSpPr>
          <p:cNvPr id="25" name="Прямая со стрелкой 24"/>
          <p:cNvCxnSpPr/>
          <p:nvPr/>
        </p:nvCxnSpPr>
        <p:spPr bwMode="auto">
          <a:xfrm flipH="1">
            <a:off x="2842591" y="4272083"/>
            <a:ext cx="955746" cy="866447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Прямая со стрелкой 26"/>
          <p:cNvCxnSpPr/>
          <p:nvPr/>
        </p:nvCxnSpPr>
        <p:spPr bwMode="auto">
          <a:xfrm>
            <a:off x="6733693" y="4235639"/>
            <a:ext cx="501994" cy="972465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Прямая со стрелкой 28"/>
          <p:cNvCxnSpPr>
            <a:stCxn id="2" idx="2"/>
          </p:cNvCxnSpPr>
          <p:nvPr/>
        </p:nvCxnSpPr>
        <p:spPr bwMode="auto">
          <a:xfrm flipH="1">
            <a:off x="2464904" y="3571690"/>
            <a:ext cx="394823" cy="36214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Прямая со стрелкой 32"/>
          <p:cNvCxnSpPr/>
          <p:nvPr/>
        </p:nvCxnSpPr>
        <p:spPr bwMode="auto">
          <a:xfrm>
            <a:off x="7702827" y="3707296"/>
            <a:ext cx="308112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Прямая со стрелкой 36"/>
          <p:cNvCxnSpPr/>
          <p:nvPr/>
        </p:nvCxnSpPr>
        <p:spPr bwMode="auto">
          <a:xfrm flipH="1" flipV="1">
            <a:off x="3796748" y="2126974"/>
            <a:ext cx="288236" cy="626165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Прямая со стрелкой 40"/>
          <p:cNvCxnSpPr/>
          <p:nvPr/>
        </p:nvCxnSpPr>
        <p:spPr bwMode="auto">
          <a:xfrm flipV="1">
            <a:off x="6728791" y="2305878"/>
            <a:ext cx="278296" cy="59634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 bwMode="auto">
          <a:xfrm>
            <a:off x="800100" y="268357"/>
            <a:ext cx="8639175" cy="904460"/>
          </a:xfrm>
          <a:prstGeom prst="round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kumimoji="0" lang="ru-RU" sz="2800" b="1" i="0" u="none" strike="noStrike" cap="none" normalizeH="0" baseline="2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Приказ Минсельхоза России № </a:t>
            </a:r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396</a:t>
            </a:r>
            <a:r>
              <a:rPr kumimoji="0" lang="ru-RU" sz="2800" b="1" i="0" u="none" strike="noStrike" cap="none" normalizeH="0" baseline="2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от 11.08.2017                                                                  </a:t>
            </a:r>
            <a:r>
              <a:rPr kumimoji="0" lang="ru-RU" sz="2800" b="1" i="0" u="none" strike="noStrike" cap="none" normalizeH="0" baseline="2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«О</a:t>
            </a:r>
            <a:r>
              <a:rPr lang="ru-RU" sz="28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б утверждении </a:t>
            </a:r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плана льготного кредитования заемщиков на очередной финансовый год</a:t>
            </a:r>
            <a:r>
              <a:rPr lang="ru-RU" sz="28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»</a:t>
            </a:r>
          </a:p>
          <a:p>
            <a:pPr marL="0" marR="0" indent="0" algn="ctr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buNone/>
              <a:tabLst/>
            </a:pPr>
            <a:endParaRPr kumimoji="0" lang="ru-RU" sz="2800" b="1" i="0" u="none" strike="noStrike" cap="none" normalizeH="0" baseline="200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" name="Блок-схема: задержка 11"/>
          <p:cNvSpPr/>
          <p:nvPr/>
        </p:nvSpPr>
        <p:spPr bwMode="auto">
          <a:xfrm>
            <a:off x="1049404" y="2743201"/>
            <a:ext cx="4208395" cy="2067338"/>
          </a:xfrm>
          <a:prstGeom prst="flowChartDelay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приоритетного финансового обеспечения принятых обязательств по государственной поддержке льготных краткосрочных кредитов и льготных инвестиционных кредитов заемщиков, включенных в реестр заемщиков </a:t>
            </a:r>
            <a:endParaRPr lang="ru-RU" sz="2400" b="1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Прямоугольник с двумя скругленными соседними углами 13"/>
          <p:cNvSpPr/>
          <p:nvPr/>
        </p:nvSpPr>
        <p:spPr bwMode="auto">
          <a:xfrm>
            <a:off x="993913" y="1610139"/>
            <a:ext cx="8517835" cy="765314"/>
          </a:xfrm>
          <a:prstGeom prst="round2Same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формируется по рекомендуемому образцу по субъектам Российской Федерации с учетом сроков кредитных соглашений (договоров) по направлениям кредитования на основании:</a:t>
            </a:r>
            <a:endParaRPr lang="ru-RU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лок-схема: задержка 14"/>
          <p:cNvSpPr/>
          <p:nvPr/>
        </p:nvSpPr>
        <p:spPr bwMode="auto">
          <a:xfrm>
            <a:off x="5374586" y="2792894"/>
            <a:ext cx="4306128" cy="1977889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расчета суммарного размера субсидий, предоставляемых уполномоченным банкам по планируемым к выдаче льготным краткосрочным кредитам на территории каждого субъекта РФ с использованием установленных показателей</a:t>
            </a:r>
            <a:endParaRPr kumimoji="0" lang="ru-RU" sz="2400" b="1" u="none" strike="noStrike" cap="none" normalizeH="0" baseline="200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8" name="Стрелка вправо 17"/>
          <p:cNvSpPr/>
          <p:nvPr/>
        </p:nvSpPr>
        <p:spPr bwMode="auto">
          <a:xfrm rot="5400000">
            <a:off x="4951353" y="1136800"/>
            <a:ext cx="342467" cy="504827"/>
          </a:xfrm>
          <a:prstGeom prst="rightArrow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buNone/>
              <a:tabLst/>
            </a:pPr>
            <a:endParaRPr kumimoji="0" lang="ru-RU" sz="1800" b="0" i="0" u="none" strike="noStrike" cap="none" normalizeH="0" baseline="2000" dirty="0" smtClean="0">
              <a:ln>
                <a:noFill/>
              </a:ln>
              <a:solidFill>
                <a:srgbClr val="92D050"/>
              </a:solidFill>
              <a:effectLst/>
              <a:latin typeface="Arial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6172199" y="2435087"/>
            <a:ext cx="258418" cy="2782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3458818" y="2458279"/>
            <a:ext cx="371062" cy="2650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с двумя скругленными соседними углами 8"/>
          <p:cNvSpPr/>
          <p:nvPr/>
        </p:nvSpPr>
        <p:spPr bwMode="auto">
          <a:xfrm>
            <a:off x="954157" y="5088834"/>
            <a:ext cx="8806069" cy="566531"/>
          </a:xfrm>
          <a:prstGeom prst="round2Same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sz="1600" baseline="0" dirty="0" smtClean="0">
                <a:solidFill>
                  <a:schemeClr val="tx1"/>
                </a:solidFill>
                <a:latin typeface="+mj-lt"/>
              </a:rPr>
              <a:t>План утверждается Министром сельского хозяйства РФ ежегодно до 1 сентября текущего финансового года</a:t>
            </a:r>
          </a:p>
        </p:txBody>
      </p:sp>
      <p:sp>
        <p:nvSpPr>
          <p:cNvPr id="13" name="Прямоугольник с двумя скругленными соседними углами 12"/>
          <p:cNvSpPr/>
          <p:nvPr/>
        </p:nvSpPr>
        <p:spPr bwMode="auto">
          <a:xfrm>
            <a:off x="924339" y="6473687"/>
            <a:ext cx="8839200" cy="785192"/>
          </a:xfrm>
          <a:prstGeom prst="round2Same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sz="1600" baseline="0" dirty="0" smtClean="0">
                <a:solidFill>
                  <a:schemeClr val="tx1"/>
                </a:solidFill>
                <a:latin typeface="+mj-lt"/>
              </a:rPr>
              <a:t>В соответствии с ППРФ 1528 Предложения в Прогноз кредитования заемщиков на очередной финансовый год субъектами РФ представляются в Министерство сельского хозяйства РФ ежегодно до 1 июня текущего финансового года</a:t>
            </a:r>
          </a:p>
        </p:txBody>
      </p:sp>
      <p:sp>
        <p:nvSpPr>
          <p:cNvPr id="16" name="Прямоугольник с двумя скругленными соседними углами 15"/>
          <p:cNvSpPr/>
          <p:nvPr/>
        </p:nvSpPr>
        <p:spPr bwMode="auto">
          <a:xfrm>
            <a:off x="940904" y="5768008"/>
            <a:ext cx="8829261" cy="566531"/>
          </a:xfrm>
          <a:prstGeom prst="round2Same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sz="1600" baseline="0" dirty="0" smtClean="0">
                <a:solidFill>
                  <a:schemeClr val="tx1"/>
                </a:solidFill>
                <a:latin typeface="+mj-lt"/>
              </a:rPr>
              <a:t>В соответствии с ППРФ 1528 Министерство сельского хозяйства РФ ежегодно до 1 июля текущего финансового года формирует прогноз кредитования заемщиков на очередной финансовый год по субъектам РФ</a:t>
            </a:r>
            <a:endParaRPr lang="ru-RU" sz="1600" b="1" baseline="0" dirty="0" smtClean="0">
              <a:latin typeface="+mj-lt"/>
              <a:hlinkClick r:id="rId2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альтернативный процесс 2"/>
          <p:cNvSpPr/>
          <p:nvPr/>
        </p:nvSpPr>
        <p:spPr bwMode="auto">
          <a:xfrm>
            <a:off x="1328738" y="371475"/>
            <a:ext cx="7896225" cy="714376"/>
          </a:xfrm>
          <a:prstGeom prst="flowChartAlternateProcess">
            <a:avLst/>
          </a:prstGeom>
          <a:solidFill>
            <a:srgbClr val="FFFF00"/>
          </a:solidFill>
          <a:ln>
            <a:solidFill>
              <a:srgbClr val="92D05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buNone/>
              <a:tabLst/>
            </a:pPr>
            <a:r>
              <a:rPr kumimoji="0" lang="ru-RU" sz="3600" b="1" i="0" u="none" strike="noStrike" cap="none" normalizeH="0" baseline="2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ТРЕБОВАНИЯ К ЗАЕМЩИКУ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 bwMode="auto">
          <a:xfrm>
            <a:off x="1066800" y="1401417"/>
            <a:ext cx="8667750" cy="5513733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100000"/>
              </a:lnSpc>
              <a:buFont typeface="Wingdings" pitchFamily="2" charset="2"/>
              <a:buChar char="q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 иметь в течение периода, равного 30 </a:t>
            </a: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календарным дням,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предшествующего дате заключения КД просроченной задолженности по налогам, сборам и иным платежам в бюджеты </a:t>
            </a: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бюджетной системы РФ,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превышающей 50 тыс. рублей</a:t>
            </a:r>
          </a:p>
          <a:p>
            <a:pPr marL="342900" marR="0" indent="-342900" defTabSz="449263" rtl="0" eaLnBrk="1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q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indent="-342900" defTabSz="449263" rtl="0" eaLnBrk="1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q"/>
              <a:tabLst/>
            </a:pPr>
            <a:r>
              <a:rPr lang="ru-RU" sz="24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Быть зарегистрированным на территории РФ в установленном порядке </a:t>
            </a:r>
          </a:p>
          <a:p>
            <a:pPr marL="342900" marR="0" indent="-342900" defTabSz="449263" rtl="0" eaLnBrk="1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q"/>
              <a:tabLst/>
            </a:pPr>
            <a:endParaRPr lang="ru-RU" sz="2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indent="-342900" defTabSz="449263" rtl="0" eaLnBrk="1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q"/>
              <a:tabLst/>
            </a:pPr>
            <a:r>
              <a:rPr lang="ru-RU" sz="24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Обладать статусом налогового резидента РФ</a:t>
            </a:r>
          </a:p>
          <a:p>
            <a:pPr marL="342900" indent="-342900">
              <a:buFont typeface="Wingdings" pitchFamily="2" charset="2"/>
              <a:buChar char="q"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indent="-342900" defTabSz="449263" rtl="0" eaLnBrk="1" fontAlgn="base" latinLnBrk="0" hangingPunct="0">
              <a:lnSpc>
                <a:spcPct val="87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 charset="2"/>
              <a:buChar char="q"/>
              <a:tabLst/>
            </a:pPr>
            <a:r>
              <a:rPr lang="ru-RU" sz="24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отношении заемщика не возбуждено производство по делу о несостоятельности (банкротстве)</a:t>
            </a:r>
          </a:p>
          <a:p>
            <a:pPr marL="342900" marR="0" indent="-342900" defTabSz="449263" rtl="0" eaLnBrk="1" fontAlgn="base" latinLnBrk="0" hangingPunct="0">
              <a:lnSpc>
                <a:spcPct val="87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 charset="2"/>
              <a:buChar char="q"/>
              <a:tabLst/>
            </a:pPr>
            <a:endParaRPr lang="ru-RU" sz="2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indent="-342900" defTabSz="449263" rtl="0" eaLnBrk="1" fontAlgn="base" latinLnBrk="0" hangingPunct="0">
              <a:lnSpc>
                <a:spcPct val="87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q"/>
              <a:tabLst/>
            </a:pPr>
            <a:r>
              <a:rPr lang="ru-RU" sz="24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находиться в процессе реорганизации, ликвидации</a:t>
            </a:r>
          </a:p>
          <a:p>
            <a:pPr marL="342900" marR="0" indent="-342900" defTabSz="449263" rtl="0" eaLnBrk="1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q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342900" marR="0" indent="-342900" algn="l" defTabSz="449263" rtl="0" eaLnBrk="1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q"/>
              <a:tabLst/>
            </a:pPr>
            <a:endParaRPr kumimoji="0" lang="ru-RU" sz="1800" b="0" i="0" u="none" strike="noStrike" cap="none" normalizeH="0" baseline="200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0375" y="3189267"/>
            <a:ext cx="9446675" cy="793755"/>
          </a:xfrm>
        </p:spPr>
        <p:txBody>
          <a:bodyPr lIns="100794" tIns="50397" rIns="100794" bIns="50397">
            <a:norm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936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20466</TotalTime>
  <Words>742</Words>
  <Application>Microsoft Office PowerPoint</Application>
  <PresentationFormat>Произвольный</PresentationFormat>
  <Paragraphs>61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Направления целевого использования льготных инвестиционных кредитов</vt:lpstr>
      <vt:lpstr>Слайд 2</vt:lpstr>
      <vt:lpstr>Слайд 3</vt:lpstr>
      <vt:lpstr>Кредиты предоставляются:</vt:lpstr>
      <vt:lpstr>Код направления использования кредита 02.10 «Производство продукции растениеводства»</vt:lpstr>
      <vt:lpstr>Слайд 6</vt:lpstr>
      <vt:lpstr>Слайд 7</vt:lpstr>
      <vt:lpstr>Слайд 8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Малый бизнес  Кировской области: приглашение к сотрудничеству  Шаров Сергей Иванович  начальник управления  развития народных промыслов и ремесел  23 марта 2006 г. г. Киров</dc:title>
  <dc:creator>dep4-1</dc:creator>
  <cp:lastModifiedBy>OF5</cp:lastModifiedBy>
  <cp:revision>1383</cp:revision>
  <cp:lastPrinted>2013-07-01T13:33:31Z</cp:lastPrinted>
  <dcterms:modified xsi:type="dcterms:W3CDTF">2021-05-05T06:26:54Z</dcterms:modified>
</cp:coreProperties>
</file>