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_" ContentType="image/jpe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34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300" r:id="rId25"/>
    <p:sldId id="302" r:id="rId26"/>
    <p:sldId id="304" r:id="rId27"/>
    <p:sldId id="305" r:id="rId28"/>
    <p:sldId id="307" r:id="rId29"/>
    <p:sldId id="310" r:id="rId30"/>
    <p:sldId id="314" r:id="rId31"/>
    <p:sldId id="315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5E9D0-2C06-4ED4-AAA6-941FB2459D0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583E4-C312-4783-A9F8-1236CAD12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2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583E4-C312-4783-A9F8-1236CAD122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43E7-0A92-4E9F-86C4-604153D177BE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F4F-459A-4741-BCBB-AD3A05B4311E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FF95-AD2E-481D-97B9-CF6EAB671C71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96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2E1C-59F0-46F5-B97D-2F5C7E8CA513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3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D83B-6A7E-49EC-900B-F8CBA7687CC9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44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321-9ABF-4EAF-A486-D3A9C47DBEA5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B650-C804-4CCD-A263-91BAC5F0D9B2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34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4961-A638-4E44-B8FE-CD2BAAD7912F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9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69C2-B2D0-4558-8030-DC61830F8383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1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B05A-3214-4C90-88A9-710FB3D23C25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0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CC5-32C2-42C0-84A8-5918E6ECC53A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F9DD-6646-47C7-9B0F-2FD89CCAA85E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4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8DEB-5A68-46DA-94BA-4315359D02C8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0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D3C-9D01-4C6B-9988-5936917F41E0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C986-3762-45BE-858B-3D3766A7D6A1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0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DEB1-697F-4289-AF8B-8882C07ED790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2F59-B408-41BC-B37F-4B540D4D5CE2}" type="datetime1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7.xls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8.xls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0.xls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4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7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28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29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30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31.xls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32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34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35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36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Excel_Worksheet3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37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_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7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8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0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9" y="484832"/>
            <a:ext cx="2677297" cy="3269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4280" y="3476368"/>
            <a:ext cx="8825658" cy="27035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Методические </a:t>
            </a:r>
            <a:r>
              <a:rPr lang="ru-RU" sz="4400" dirty="0"/>
              <a:t>рекомендации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 </a:t>
            </a:r>
            <a:r>
              <a:rPr lang="ru-RU" sz="4400" dirty="0"/>
              <a:t>заполнению </a:t>
            </a:r>
            <a:r>
              <a:rPr lang="ru-RU" sz="4400" dirty="0" smtClean="0"/>
              <a:t>годовых форм бухгалтерской отчётности</a:t>
            </a:r>
            <a:br>
              <a:rPr lang="ru-RU" sz="4400" dirty="0" smtClean="0"/>
            </a:br>
            <a:r>
              <a:rPr lang="ru-RU" sz="4400" dirty="0" smtClean="0"/>
              <a:t>за 2019 год</a:t>
            </a:r>
            <a:endParaRPr lang="ru-RU" sz="4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77175" y="6179873"/>
            <a:ext cx="4314825" cy="67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 smtClean="0"/>
              <a:t>Главный специалист-эксперт</a:t>
            </a:r>
          </a:p>
          <a:p>
            <a:r>
              <a:rPr lang="ru-RU" sz="1200" dirty="0" smtClean="0"/>
              <a:t>отдела бухгалтерского учёта и ревизионной работы Иззатов Э.А.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1218" y="115672"/>
            <a:ext cx="912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</a:t>
            </a:r>
            <a:r>
              <a:rPr lang="ru-RU" dirty="0"/>
              <a:t>сельского хозяйства и продовольствия Кировской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51" y="115501"/>
            <a:ext cx="948003" cy="6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97274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84889"/>
              </p:ext>
            </p:extLst>
          </p:nvPr>
        </p:nvGraphicFramePr>
        <p:xfrm>
          <a:off x="2858532" y="970344"/>
          <a:ext cx="8748582" cy="568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Worksheet" r:id="rId4" imgW="13763543" imgH="10410930" progId="Excel.Sheet.12">
                  <p:embed/>
                </p:oleObj>
              </mc:Choice>
              <mc:Fallback>
                <p:oleObj name="Worksheet" r:id="rId4" imgW="13763543" imgH="10410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8532" y="970344"/>
                        <a:ext cx="8748582" cy="568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255579" y="2168997"/>
            <a:ext cx="2701601" cy="621957"/>
          </a:xfrm>
          <a:prstGeom prst="wedgeRectCallout">
            <a:avLst>
              <a:gd name="adj1" fmla="val 81884"/>
              <a:gd name="adj2" fmla="val 12368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5220 </a:t>
            </a:r>
            <a:r>
              <a:rPr lang="ru-RU" sz="900" dirty="0"/>
              <a:t>и </a:t>
            </a:r>
            <a:r>
              <a:rPr lang="ru-RU" sz="900" dirty="0" smtClean="0"/>
              <a:t>5230 </a:t>
            </a:r>
            <a:r>
              <a:rPr lang="ru-RU" sz="900" dirty="0"/>
              <a:t>Первоначальная стоимость за вычетом накопленной амортизации = </a:t>
            </a:r>
            <a:r>
              <a:rPr lang="ru-RU" sz="900" dirty="0" smtClean="0"/>
              <a:t>стр. 1160 «Бухгалтерского баланса»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668001" y="4029076"/>
            <a:ext cx="1523999" cy="390524"/>
          </a:xfrm>
          <a:prstGeom prst="wedgeRectCallout">
            <a:avLst>
              <a:gd name="adj1" fmla="val -86714"/>
              <a:gd name="adj2" fmla="val -625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=гр.3 стр. 1190 «Бухгалтерского баланса»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650068" y="3381375"/>
            <a:ext cx="2701601" cy="285812"/>
          </a:xfrm>
          <a:prstGeom prst="wedgeRectCallout">
            <a:avLst>
              <a:gd name="adj1" fmla="val -71513"/>
              <a:gd name="adj2" fmla="val 23869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=гр.5 стр. 68210 6АПК</a:t>
            </a:r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992975" y="5915025"/>
            <a:ext cx="1341275" cy="287049"/>
          </a:xfrm>
          <a:prstGeom prst="wedgeRectCallout">
            <a:avLst>
              <a:gd name="adj1" fmla="val -76096"/>
              <a:gd name="adj2" fmla="val 1874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=стр. 62210 6АПК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33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97274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81056"/>
              </p:ext>
            </p:extLst>
          </p:nvPr>
        </p:nvGraphicFramePr>
        <p:xfrm>
          <a:off x="2476930" y="970344"/>
          <a:ext cx="9511785" cy="570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Worksheet" r:id="rId4" imgW="14639855" imgH="10496520" progId="Excel.Sheet.12">
                  <p:embed/>
                </p:oleObj>
              </mc:Choice>
              <mc:Fallback>
                <p:oleObj name="Worksheet" r:id="rId4" imgW="14639855" imgH="10496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930" y="970344"/>
                        <a:ext cx="9511785" cy="570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133351" y="2487826"/>
            <a:ext cx="2280336" cy="766119"/>
          </a:xfrm>
          <a:prstGeom prst="wedgeRectCallout">
            <a:avLst>
              <a:gd name="adj1" fmla="val 60552"/>
              <a:gd name="adj2" fmla="val -3778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5300 </a:t>
            </a:r>
            <a:r>
              <a:rPr lang="ru-RU" sz="900" dirty="0"/>
              <a:t>и </a:t>
            </a:r>
            <a:r>
              <a:rPr lang="ru-RU" sz="900" dirty="0" smtClean="0"/>
              <a:t>5310 </a:t>
            </a:r>
            <a:r>
              <a:rPr lang="ru-RU" sz="900" dirty="0"/>
              <a:t>Первоначальная стоимость за вычетом накопленной амортизации = </a:t>
            </a:r>
            <a:r>
              <a:rPr lang="ru-RU" sz="900" dirty="0" smtClean="0"/>
              <a:t>стр. 1170 + стр. 1240 «Бухгалтерского баланса»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8668" y="3764692"/>
            <a:ext cx="2701601" cy="663927"/>
          </a:xfrm>
          <a:prstGeom prst="wedgeRectCallout">
            <a:avLst>
              <a:gd name="adj1" fmla="val 80969"/>
              <a:gd name="adj2" fmla="val 10047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5400 </a:t>
            </a:r>
            <a:r>
              <a:rPr lang="ru-RU" sz="900" dirty="0"/>
              <a:t>и </a:t>
            </a:r>
            <a:r>
              <a:rPr lang="ru-RU" sz="900" dirty="0" smtClean="0"/>
              <a:t>5420 Себестоимость </a:t>
            </a:r>
            <a:r>
              <a:rPr lang="ru-RU" sz="900" dirty="0"/>
              <a:t>за вычетом </a:t>
            </a:r>
            <a:r>
              <a:rPr lang="ru-RU" sz="900" dirty="0" smtClean="0"/>
              <a:t>резерва под снижение стоимости </a:t>
            </a:r>
            <a:r>
              <a:rPr lang="ru-RU" sz="900" dirty="0"/>
              <a:t>= </a:t>
            </a:r>
            <a:r>
              <a:rPr lang="ru-RU" sz="900" dirty="0" smtClean="0"/>
              <a:t>стр. 1210 «Бухгалтерского баланса»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290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49616"/>
              </p:ext>
            </p:extLst>
          </p:nvPr>
        </p:nvGraphicFramePr>
        <p:xfrm>
          <a:off x="2667624" y="970344"/>
          <a:ext cx="9130398" cy="565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Worksheet" r:id="rId4" imgW="13763543" imgH="10163070" progId="Excel.Sheet.12">
                  <p:embed/>
                </p:oleObj>
              </mc:Choice>
              <mc:Fallback>
                <p:oleObj name="Worksheet" r:id="rId4" imgW="13763543" imgH="10163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624" y="970344"/>
                        <a:ext cx="9130398" cy="565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181232" y="4053016"/>
            <a:ext cx="2481147" cy="840260"/>
          </a:xfrm>
          <a:prstGeom prst="wedgeRectCallout">
            <a:avLst>
              <a:gd name="adj1" fmla="val 83408"/>
              <a:gd name="adj2" fmla="val 10047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5500 </a:t>
            </a:r>
            <a:r>
              <a:rPr lang="ru-RU" sz="900" dirty="0"/>
              <a:t>и </a:t>
            </a:r>
            <a:r>
              <a:rPr lang="ru-RU" sz="900" dirty="0" smtClean="0"/>
              <a:t>5520 Учтённая по договорам </a:t>
            </a:r>
            <a:r>
              <a:rPr lang="ru-RU" sz="900" dirty="0"/>
              <a:t>за вычетом резерва </a:t>
            </a:r>
            <a:r>
              <a:rPr lang="ru-RU" sz="900" dirty="0" smtClean="0"/>
              <a:t>по сомнительным долгам = стр. 1230 «Бухгалтерского баланса»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355044" y="5372100"/>
            <a:ext cx="1512982" cy="285750"/>
          </a:xfrm>
          <a:prstGeom prst="wedgeRectCallout">
            <a:avLst>
              <a:gd name="adj1" fmla="val -65746"/>
              <a:gd name="adj2" fmla="val -10454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≤ гр.3 стр. 62240 6АПК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5202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58163"/>
              </p:ext>
            </p:extLst>
          </p:nvPr>
        </p:nvGraphicFramePr>
        <p:xfrm>
          <a:off x="3445476" y="906163"/>
          <a:ext cx="7574693" cy="59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Worksheet" r:id="rId4" imgW="11087066" imgH="10372860" progId="Excel.Sheet.12">
                  <p:embed/>
                </p:oleObj>
              </mc:Choice>
              <mc:Fallback>
                <p:oleObj name="Worksheet" r:id="rId4" imgW="11087066" imgH="10372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5476" y="906163"/>
                        <a:ext cx="7574693" cy="59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1877905" y="3038475"/>
            <a:ext cx="1333500" cy="285750"/>
          </a:xfrm>
          <a:prstGeom prst="wedgeRectCallout">
            <a:avLst>
              <a:gd name="adj1" fmla="val 183821"/>
              <a:gd name="adj2" fmla="val 9212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стр.5561 и 5581= стр. 62161 6АПК</a:t>
            </a:r>
            <a:endParaRPr lang="ru-RU" sz="9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729090" y="3856485"/>
            <a:ext cx="1298875" cy="285750"/>
          </a:xfrm>
          <a:prstGeom prst="wedgeRectCallout">
            <a:avLst>
              <a:gd name="adj1" fmla="val 105560"/>
              <a:gd name="adj2" fmla="val -1562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стр.5563 и 5583 </a:t>
            </a:r>
            <a:r>
              <a:rPr lang="ru-RU" sz="900" dirty="0"/>
              <a:t>= </a:t>
            </a:r>
            <a:r>
              <a:rPr lang="ru-RU" sz="900" dirty="0" smtClean="0"/>
              <a:t>стр. 62164 6АПК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00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77023"/>
              </p:ext>
            </p:extLst>
          </p:nvPr>
        </p:nvGraphicFramePr>
        <p:xfrm>
          <a:off x="2427415" y="912680"/>
          <a:ext cx="9410357" cy="57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Worksheet" r:id="rId4" imgW="13763543" imgH="8391600" progId="Excel.Sheet.12">
                  <p:embed/>
                </p:oleObj>
              </mc:Choice>
              <mc:Fallback>
                <p:oleObj name="Worksheet" r:id="rId4" imgW="13763543" imgH="8391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7415" y="912680"/>
                        <a:ext cx="9410357" cy="573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21673" y="3990913"/>
            <a:ext cx="3295649" cy="285812"/>
          </a:xfrm>
          <a:prstGeom prst="wedgeRectCallout">
            <a:avLst>
              <a:gd name="adj1" fmla="val 69583"/>
              <a:gd name="adj2" fmla="val -101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</a:t>
            </a:r>
            <a:r>
              <a:rPr lang="ru-RU" sz="900" dirty="0" smtClean="0"/>
              <a:t>тр. 5700= стр. 1430 + стр. 1540 «Бухгалтерского баланса»</a:t>
            </a:r>
            <a:endParaRPr lang="ru-RU" sz="9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21674" y="2278418"/>
            <a:ext cx="2054802" cy="436398"/>
          </a:xfrm>
          <a:prstGeom prst="wedgeRectCallout">
            <a:avLst>
              <a:gd name="adj1" fmla="val 62060"/>
              <a:gd name="adj2" fmla="val 120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</a:t>
            </a:r>
            <a:r>
              <a:rPr lang="ru-RU" sz="900" dirty="0" smtClean="0"/>
              <a:t>тр. 5670 или стр. 5680=</a:t>
            </a:r>
          </a:p>
          <a:p>
            <a:pPr algn="ctr"/>
            <a:r>
              <a:rPr lang="ru-RU" sz="900" dirty="0" smtClean="0"/>
              <a:t>гр. </a:t>
            </a:r>
            <a:r>
              <a:rPr lang="ru-RU" sz="900" dirty="0"/>
              <a:t>10 - 4 по стр. 5403, стр. 5404, стр. 5406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010650" y="1152906"/>
            <a:ext cx="2695575" cy="409193"/>
          </a:xfrm>
          <a:prstGeom prst="wedgeRectCallout">
            <a:avLst>
              <a:gd name="adj1" fmla="val -97387"/>
              <a:gd name="adj2" fmla="val -859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Пока отражаем все затраты. Если понадобится уравнять с «Отчёт о финансовых результатах», мы сообщим</a:t>
            </a:r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16692" y="5674895"/>
            <a:ext cx="1460297" cy="236307"/>
          </a:xfrm>
          <a:prstGeom prst="wedgeRectCallout">
            <a:avLst>
              <a:gd name="adj1" fmla="val 85938"/>
              <a:gd name="adj2" fmla="val 387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стр. 5811.1 = стр. 5286</a:t>
            </a:r>
            <a:endParaRPr lang="ru-RU" sz="9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16692" y="5989220"/>
            <a:ext cx="1460297" cy="236307"/>
          </a:xfrm>
          <a:prstGeom prst="wedgeRectCallout">
            <a:avLst>
              <a:gd name="adj1" fmla="val 85938"/>
              <a:gd name="adj2" fmla="val 387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5812.1 </a:t>
            </a:r>
            <a:r>
              <a:rPr lang="ru-RU" sz="900" dirty="0"/>
              <a:t>= </a:t>
            </a:r>
            <a:r>
              <a:rPr lang="ru-RU" sz="900" dirty="0" smtClean="0"/>
              <a:t>стр. 5320</a:t>
            </a:r>
            <a:endParaRPr lang="ru-RU" sz="9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16692" y="6374380"/>
            <a:ext cx="1460297" cy="236307"/>
          </a:xfrm>
          <a:prstGeom prst="wedgeRectCallout">
            <a:avLst>
              <a:gd name="adj1" fmla="val 85938"/>
              <a:gd name="adj2" fmla="val 185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5812.1 </a:t>
            </a:r>
            <a:r>
              <a:rPr lang="ru-RU" sz="900" dirty="0"/>
              <a:t>= </a:t>
            </a:r>
            <a:r>
              <a:rPr lang="ru-RU" sz="900" dirty="0" smtClean="0"/>
              <a:t>стр. 5445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258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58949"/>
              </p:ext>
            </p:extLst>
          </p:nvPr>
        </p:nvGraphicFramePr>
        <p:xfrm>
          <a:off x="2843789" y="906163"/>
          <a:ext cx="8778068" cy="570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Worksheet" r:id="rId4" imgW="12839689" imgH="8763120" progId="Excel.Sheet.12">
                  <p:embed/>
                </p:oleObj>
              </mc:Choice>
              <mc:Fallback>
                <p:oleObj name="Worksheet" r:id="rId4" imgW="12839689" imgH="8763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789" y="906163"/>
                        <a:ext cx="8778068" cy="570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381000" y="1428751"/>
            <a:ext cx="2012139" cy="590550"/>
          </a:xfrm>
          <a:prstGeom prst="wedgeRectCallout">
            <a:avLst>
              <a:gd name="adj1" fmla="val 84521"/>
              <a:gd name="adj2" fmla="val -8314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Увязывайте с 10АПК соответственно по направлениям с 5 знаками после запятой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835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Отчет об отраслевых показателях деятельности организаций агропромышленного комплекса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76524"/>
              </p:ext>
            </p:extLst>
          </p:nvPr>
        </p:nvGraphicFramePr>
        <p:xfrm>
          <a:off x="1795849" y="970344"/>
          <a:ext cx="4893276" cy="555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Worksheet" r:id="rId4" imgW="8677210" imgH="6781860" progId="Excel.Sheet.12">
                  <p:embed/>
                </p:oleObj>
              </mc:Choice>
              <mc:Fallback>
                <p:oleObj name="Worksheet" r:id="rId4" imgW="8677210" imgH="6781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849" y="970344"/>
                        <a:ext cx="4893276" cy="5551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4337"/>
              </p:ext>
            </p:extLst>
          </p:nvPr>
        </p:nvGraphicFramePr>
        <p:xfrm>
          <a:off x="6862119" y="970344"/>
          <a:ext cx="5162422" cy="555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Worksheet" r:id="rId7" imgW="8677210" imgH="6353100" progId="Excel.Sheet.12">
                  <p:embed/>
                </p:oleObj>
              </mc:Choice>
              <mc:Fallback>
                <p:oleObj name="Worksheet" r:id="rId7" imgW="8677210" imgH="635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2119" y="970344"/>
                        <a:ext cx="5162422" cy="5551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4983068" y="3603074"/>
            <a:ext cx="1879051" cy="285812"/>
          </a:xfrm>
          <a:prstGeom prst="wedgeRectCallout">
            <a:avLst>
              <a:gd name="adj1" fmla="val -14007"/>
              <a:gd name="adj2" fmla="val 40866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1310 «Бухгалтерского баланса»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9443330" y="4165049"/>
            <a:ext cx="1879051" cy="285812"/>
          </a:xfrm>
          <a:prstGeom prst="wedgeRectCallout">
            <a:avLst>
              <a:gd name="adj1" fmla="val -98660"/>
              <a:gd name="adj2" fmla="val 39866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1190 «Бухгалтерского баланса»</a:t>
            </a:r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024626" y="6442892"/>
            <a:ext cx="1879051" cy="285812"/>
          </a:xfrm>
          <a:prstGeom prst="wedgeRectCallout">
            <a:avLst>
              <a:gd name="adj1" fmla="val -106770"/>
              <a:gd name="adj2" fmla="val -20120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1230 «Бухгалтерского баланса»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2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Отчет об отраслевых показателях деятельности организаций агропромышленного комплекса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84373"/>
              </p:ext>
            </p:extLst>
          </p:nvPr>
        </p:nvGraphicFramePr>
        <p:xfrm>
          <a:off x="2277119" y="906163"/>
          <a:ext cx="4420243" cy="565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Worksheet" r:id="rId4" imgW="8286868" imgH="7353180" progId="Excel.Sheet.12">
                  <p:embed/>
                </p:oleObj>
              </mc:Choice>
              <mc:Fallback>
                <p:oleObj name="Worksheet" r:id="rId4" imgW="8286868" imgH="7353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7119" y="906163"/>
                        <a:ext cx="4420243" cy="565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43992"/>
              </p:ext>
            </p:extLst>
          </p:nvPr>
        </p:nvGraphicFramePr>
        <p:xfrm>
          <a:off x="6781488" y="906163"/>
          <a:ext cx="5122189" cy="565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Worksheet" r:id="rId7" imgW="8286868" imgH="7229520" progId="Excel.Sheet.12">
                  <p:embed/>
                </p:oleObj>
              </mc:Choice>
              <mc:Fallback>
                <p:oleObj name="Worksheet" r:id="rId7" imgW="8286868" imgH="7229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488" y="906163"/>
                        <a:ext cx="5122189" cy="565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398068" y="1615909"/>
            <a:ext cx="1879051" cy="285812"/>
          </a:xfrm>
          <a:prstGeom prst="wedgeRectCallout">
            <a:avLst>
              <a:gd name="adj1" fmla="val 138571"/>
              <a:gd name="adj2" fmla="val -10122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1520 «Бухгалтерского баланса»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8068" y="4024088"/>
            <a:ext cx="1463152" cy="400049"/>
          </a:xfrm>
          <a:prstGeom prst="wedgeRectCallout">
            <a:avLst>
              <a:gd name="adj1" fmla="val 81675"/>
              <a:gd name="adj2" fmla="val -289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8068" y="4033614"/>
            <a:ext cx="1463152" cy="400049"/>
          </a:xfrm>
          <a:prstGeom prst="wedgeRectCallout">
            <a:avLst>
              <a:gd name="adj1" fmla="val 81675"/>
              <a:gd name="adj2" fmla="val 1154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Сверить с 6-5 разделом 6АПК</a:t>
            </a:r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608867" y="4224112"/>
            <a:ext cx="1463152" cy="1048104"/>
          </a:xfrm>
          <a:prstGeom prst="wedgeRectCallout">
            <a:avLst>
              <a:gd name="adj1" fmla="val -72029"/>
              <a:gd name="adj2" fmla="val -849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608867" y="4224112"/>
            <a:ext cx="1463152" cy="1048104"/>
          </a:xfrm>
          <a:prstGeom prst="wedgeRectCallout">
            <a:avLst>
              <a:gd name="adj1" fmla="val -73155"/>
              <a:gd name="adj2" fmla="val -371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Указывайте только </a:t>
            </a:r>
            <a:r>
              <a:rPr lang="ru-RU" sz="900" dirty="0"/>
              <a:t>льготные кредиты одобренные Минсельхозом </a:t>
            </a:r>
            <a:r>
              <a:rPr lang="ru-RU" sz="900" dirty="0" smtClean="0"/>
              <a:t>России.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697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Отчет об отраслевых показателях деятельности организаций агропромышленного комплекса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12812"/>
              </p:ext>
            </p:extLst>
          </p:nvPr>
        </p:nvGraphicFramePr>
        <p:xfrm>
          <a:off x="1955376" y="970344"/>
          <a:ext cx="4816127" cy="571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Worksheet" r:id="rId4" imgW="8667756" imgH="6715170" progId="Excel.Sheet.12">
                  <p:embed/>
                </p:oleObj>
              </mc:Choice>
              <mc:Fallback>
                <p:oleObj name="Worksheet" r:id="rId4" imgW="8667756" imgH="67151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376" y="970344"/>
                        <a:ext cx="4816127" cy="571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92914"/>
              </p:ext>
            </p:extLst>
          </p:nvPr>
        </p:nvGraphicFramePr>
        <p:xfrm>
          <a:off x="6977449" y="970344"/>
          <a:ext cx="4860324" cy="571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Worksheet" r:id="rId7" imgW="8667756" imgH="7391520" progId="Excel.Sheet.12">
                  <p:embed/>
                </p:oleObj>
              </mc:Choice>
              <mc:Fallback>
                <p:oleObj name="Worksheet" r:id="rId7" imgW="8667756" imgH="7391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77449" y="970344"/>
                        <a:ext cx="4860324" cy="571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283768" y="1293856"/>
            <a:ext cx="1465662" cy="542924"/>
          </a:xfrm>
          <a:prstGeom prst="wedgeRectCallout">
            <a:avLst>
              <a:gd name="adj1" fmla="val 71458"/>
              <a:gd name="adj2" fmla="val 3006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2110 «Отчёта о финансовых результатах»</a:t>
            </a:r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90065" y="2641396"/>
            <a:ext cx="1465662" cy="542924"/>
          </a:xfrm>
          <a:prstGeom prst="wedgeRectCallout">
            <a:avLst>
              <a:gd name="adj1" fmla="val 89444"/>
              <a:gd name="adj2" fmla="val 3917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2120 «Отчёта о финансовых результатах»</a:t>
            </a:r>
            <a:endParaRPr lang="ru-RU" sz="9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88864" y="3908441"/>
            <a:ext cx="1465662" cy="542924"/>
          </a:xfrm>
          <a:prstGeom prst="wedgeRectCallout">
            <a:avLst>
              <a:gd name="adj1" fmla="val 80082"/>
              <a:gd name="adj2" fmla="val 794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2340 «Отчёта о финансовых результатах»</a:t>
            </a:r>
            <a:endParaRPr lang="ru-RU" sz="9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88864" y="5654230"/>
            <a:ext cx="1465662" cy="542924"/>
          </a:xfrm>
          <a:prstGeom prst="wedgeRectCallout">
            <a:avLst>
              <a:gd name="adj1" fmla="val 153518"/>
              <a:gd name="adj2" fmla="val -5035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2350 «Отчёта о финансовых результатах»</a:t>
            </a:r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88864" y="4711017"/>
            <a:ext cx="1465662" cy="542924"/>
          </a:xfrm>
          <a:prstGeom prst="wedgeRectCallout">
            <a:avLst>
              <a:gd name="adj1" fmla="val 75533"/>
              <a:gd name="adj2" fmla="val -649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Увяжите с 10АПК округлить до тысяч</a:t>
            </a:r>
            <a:endParaRPr lang="ru-RU" sz="9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694814" y="5654230"/>
            <a:ext cx="1465662" cy="542924"/>
          </a:xfrm>
          <a:prstGeom prst="wedgeRectCallout">
            <a:avLst>
              <a:gd name="adj1" fmla="val -49893"/>
              <a:gd name="adj2" fmla="val 7596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694814" y="5654423"/>
            <a:ext cx="1465662" cy="542924"/>
          </a:xfrm>
          <a:prstGeom prst="wedgeRectCallout">
            <a:avLst>
              <a:gd name="adj1" fmla="val -1802"/>
              <a:gd name="adj2" fmla="val 72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Увяжите стр. 2300 «Отчёта о финансовых результатах»</a:t>
            </a:r>
            <a:endParaRPr lang="ru-RU" sz="900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606691" y="6216819"/>
            <a:ext cx="1465662" cy="542924"/>
          </a:xfrm>
          <a:prstGeom prst="wedgeRectCallout">
            <a:avLst>
              <a:gd name="adj1" fmla="val 4714"/>
              <a:gd name="adj2" fmla="val -24015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Субсидии по ЧС за 2018 год с 5 знаками после запятой</a:t>
            </a:r>
            <a:endParaRPr lang="ru-RU" sz="900" dirty="0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83768" y="1917275"/>
            <a:ext cx="1465662" cy="542924"/>
          </a:xfrm>
          <a:prstGeom prst="wedgeRectCallout">
            <a:avLst>
              <a:gd name="adj1" fmla="val 67523"/>
              <a:gd name="adj2" fmla="val 209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Отразите лес и пиломатериалы в промышленной продукции</a:t>
            </a:r>
            <a:endParaRPr lang="ru-RU" sz="9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83768" y="1917275"/>
            <a:ext cx="1465662" cy="542924"/>
          </a:xfrm>
          <a:prstGeom prst="wedgeRectCallout">
            <a:avLst>
              <a:gd name="adj1" fmla="val 187804"/>
              <a:gd name="adj2" fmla="val 29256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Отразите лес и пиломатериалы в промышленной продукции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81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Отчет об отраслевых показателях деятельности организаций агропромышленного комплекса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93633"/>
              </p:ext>
            </p:extLst>
          </p:nvPr>
        </p:nvGraphicFramePr>
        <p:xfrm>
          <a:off x="2099662" y="962107"/>
          <a:ext cx="9663970" cy="562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Worksheet" r:id="rId4" imgW="12706243" imgH="8648640" progId="Excel.Sheet.12">
                  <p:embed/>
                </p:oleObj>
              </mc:Choice>
              <mc:Fallback>
                <p:oleObj name="Worksheet" r:id="rId4" imgW="12706243" imgH="8648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9662" y="962107"/>
                        <a:ext cx="9663970" cy="5624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2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034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46421"/>
            <a:ext cx="8915400" cy="426385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Бухгалтерский баланс</a:t>
            </a:r>
          </a:p>
          <a:p>
            <a:r>
              <a:rPr lang="ru-RU" sz="2000" dirty="0"/>
              <a:t>Отчёт о финансовых </a:t>
            </a:r>
            <a:r>
              <a:rPr lang="ru-RU" sz="2000" dirty="0" smtClean="0"/>
              <a:t>результатах</a:t>
            </a:r>
          </a:p>
          <a:p>
            <a:r>
              <a:rPr lang="ru-RU" sz="2000" dirty="0"/>
              <a:t>Отчёт об изменениях </a:t>
            </a:r>
            <a:r>
              <a:rPr lang="ru-RU" sz="2000" dirty="0" smtClean="0"/>
              <a:t>капитала</a:t>
            </a:r>
          </a:p>
          <a:p>
            <a:r>
              <a:rPr lang="ru-RU" sz="2000" dirty="0"/>
              <a:t>Отчёт о движении денежных </a:t>
            </a:r>
            <a:r>
              <a:rPr lang="ru-RU" sz="2000" dirty="0" smtClean="0"/>
              <a:t>средств</a:t>
            </a:r>
          </a:p>
          <a:p>
            <a:r>
              <a:rPr lang="ru-RU" sz="2000" dirty="0"/>
              <a:t>Пояснения к бухгалтерскому балансу и отчету о финансовых результатах</a:t>
            </a:r>
            <a:endParaRPr lang="ru-RU" sz="2000" dirty="0" smtClean="0"/>
          </a:p>
          <a:p>
            <a:r>
              <a:rPr lang="ru-RU" sz="2000" dirty="0"/>
              <a:t>Отчет об отраслевых показателях деятельности организаций агропромышленного </a:t>
            </a:r>
            <a:r>
              <a:rPr lang="ru-RU" sz="2000" dirty="0" smtClean="0"/>
              <a:t>комплекса</a:t>
            </a:r>
          </a:p>
          <a:p>
            <a:r>
              <a:rPr lang="ru-RU" sz="2000" dirty="0"/>
              <a:t>Отчет </a:t>
            </a:r>
            <a:r>
              <a:rPr lang="ru-RU" sz="2000" dirty="0" smtClean="0"/>
              <a:t>о средствах </a:t>
            </a:r>
            <a:r>
              <a:rPr lang="ru-RU" sz="2000" dirty="0"/>
              <a:t>целевого финансирования за </a:t>
            </a:r>
            <a:r>
              <a:rPr lang="ru-RU" sz="2000" dirty="0" smtClean="0"/>
              <a:t>2019 год</a:t>
            </a:r>
          </a:p>
          <a:p>
            <a:r>
              <a:rPr lang="ru-RU" sz="2000" dirty="0" smtClean="0"/>
              <a:t>Отдельные вопросы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72561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Отчет об отраслевых показателях деятельности организаций агропромышленного комплекса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69473"/>
              </p:ext>
            </p:extLst>
          </p:nvPr>
        </p:nvGraphicFramePr>
        <p:xfrm>
          <a:off x="2109915" y="906163"/>
          <a:ext cx="4768679" cy="575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Worksheet" r:id="rId4" imgW="8029702" imgH="11201490" progId="Excel.Sheet.12">
                  <p:embed/>
                </p:oleObj>
              </mc:Choice>
              <mc:Fallback>
                <p:oleObj name="Worksheet" r:id="rId4" imgW="8029702" imgH="1120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9915" y="906163"/>
                        <a:ext cx="4768679" cy="575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63130"/>
              </p:ext>
            </p:extLst>
          </p:nvPr>
        </p:nvGraphicFramePr>
        <p:xfrm>
          <a:off x="7232823" y="906163"/>
          <a:ext cx="4349577" cy="575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Worksheet" r:id="rId7" imgW="8401134" imgH="12925440" progId="Excel.Sheet.12">
                  <p:embed/>
                </p:oleObj>
              </mc:Choice>
              <mc:Fallback>
                <p:oleObj name="Worksheet" r:id="rId7" imgW="8401134" imgH="12925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2823" y="906163"/>
                        <a:ext cx="4349577" cy="575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6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1835"/>
              </p:ext>
            </p:extLst>
          </p:nvPr>
        </p:nvGraphicFramePr>
        <p:xfrm>
          <a:off x="2514429" y="746593"/>
          <a:ext cx="9469738" cy="595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Worksheet" r:id="rId4" imgW="15459168" imgH="10534590" progId="Excel.Sheet.12">
                  <p:embed/>
                </p:oleObj>
              </mc:Choice>
              <mc:Fallback>
                <p:oleObj name="Worksheet" r:id="rId4" imgW="15459168" imgH="105345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429" y="746593"/>
                        <a:ext cx="9469738" cy="595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8244865" y="1924050"/>
            <a:ext cx="2413609" cy="542924"/>
          </a:xfrm>
          <a:prstGeom prst="wedgeRectCallout">
            <a:avLst>
              <a:gd name="adj1" fmla="val -100583"/>
              <a:gd name="adj2" fmla="val 2157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Ставим единицы только у </a:t>
            </a:r>
            <a:r>
              <a:rPr lang="ru-RU" sz="900" dirty="0"/>
              <a:t>хозяйств, которые получали государственную поддержку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785044" y="4216445"/>
            <a:ext cx="1746860" cy="542924"/>
          </a:xfrm>
          <a:prstGeom prst="wedgeRectCallout">
            <a:avLst>
              <a:gd name="adj1" fmla="val -96147"/>
              <a:gd name="adj2" fmla="val -661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Сверяем с формами, где есть государственная поддержка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38149" y="2466974"/>
            <a:ext cx="1746860" cy="1708240"/>
          </a:xfrm>
          <a:prstGeom prst="wedgeRectCallout">
            <a:avLst>
              <a:gd name="adj1" fmla="val 70159"/>
              <a:gd name="adj2" fmla="val -447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Раздел заполняется автоматически на основании сумм, заполненных в других </a:t>
            </a:r>
            <a:r>
              <a:rPr lang="ru-RU" sz="1200" smtClean="0"/>
              <a:t>разделах формы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71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18281"/>
              </p:ext>
            </p:extLst>
          </p:nvPr>
        </p:nvGraphicFramePr>
        <p:xfrm>
          <a:off x="2204994" y="746593"/>
          <a:ext cx="9715158" cy="586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Worksheet" r:id="rId4" imgW="15097190" imgH="10020240" progId="Excel.Sheet.12">
                  <p:embed/>
                </p:oleObj>
              </mc:Choice>
              <mc:Fallback>
                <p:oleObj name="Worksheet" r:id="rId4" imgW="15097190" imgH="10020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4994" y="746593"/>
                        <a:ext cx="9715158" cy="586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19074" y="1969695"/>
            <a:ext cx="1746860" cy="1708240"/>
          </a:xfrm>
          <a:prstGeom prst="wedgeRectCallout">
            <a:avLst>
              <a:gd name="adj1" fmla="val 70159"/>
              <a:gd name="adj2" fmla="val -4477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Раздел заполняется автоматически на основании сумм, заполненных в других разделах форм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416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85481"/>
              </p:ext>
            </p:extLst>
          </p:nvPr>
        </p:nvGraphicFramePr>
        <p:xfrm>
          <a:off x="2397125" y="669711"/>
          <a:ext cx="9457124" cy="595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Worksheet" r:id="rId4" imgW="14887567" imgH="10906110" progId="Excel.Sheet.12">
                  <p:embed/>
                </p:oleObj>
              </mc:Choice>
              <mc:Fallback>
                <p:oleObj name="Worksheet" r:id="rId4" imgW="14887567" imgH="1090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25" y="669711"/>
                        <a:ext cx="9457124" cy="595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578444" y="1047750"/>
            <a:ext cx="1746860" cy="1287934"/>
          </a:xfrm>
          <a:prstGeom prst="wedgeRectCallout">
            <a:avLst>
              <a:gd name="adj1" fmla="val 136682"/>
              <a:gd name="adj2" fmla="val 736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Развитие элитного семеноводства в строках </a:t>
            </a:r>
            <a:r>
              <a:rPr lang="ru-RU" sz="1000" b="1" dirty="0"/>
              <a:t>102110-102160 гр.4</a:t>
            </a:r>
            <a:r>
              <a:rPr lang="ru-RU" sz="1000" dirty="0"/>
              <a:t> в разрезе культур делим по площадям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09600" y="2886074"/>
            <a:ext cx="1787525" cy="2493234"/>
          </a:xfrm>
          <a:prstGeom prst="wedgeRectCallout">
            <a:avLst>
              <a:gd name="adj1" fmla="val 279996"/>
              <a:gd name="adj2" fmla="val -51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Возмещение </a:t>
            </a:r>
            <a:r>
              <a:rPr lang="ru-RU" sz="1000" dirty="0"/>
              <a:t>части затрат на закладку и уход за многолетними плодовыми и ягодными насаждениями в строках </a:t>
            </a:r>
            <a:r>
              <a:rPr lang="ru-RU" sz="1000" b="1" dirty="0"/>
              <a:t>102170-102191 гр.5</a:t>
            </a:r>
            <a:r>
              <a:rPr lang="ru-RU" sz="1000" dirty="0"/>
              <a:t> в разрезе многолетних насаждений делим по </a:t>
            </a:r>
            <a:r>
              <a:rPr lang="ru-RU" sz="1000" dirty="0" smtClean="0"/>
              <a:t>площадям.</a:t>
            </a:r>
          </a:p>
          <a:p>
            <a:pPr algn="ctr"/>
            <a:r>
              <a:rPr lang="ru-RU" sz="1000" dirty="0" smtClean="0"/>
              <a:t>Также по </a:t>
            </a:r>
            <a:r>
              <a:rPr lang="ru-RU" sz="1000" b="1" dirty="0" smtClean="0"/>
              <a:t>гр.5 стр. 102190 отражаем государственную поддержку по культур техническим мероприятиям.</a:t>
            </a:r>
            <a:endParaRPr lang="ru-RU" sz="1000" b="1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63548" y="3314700"/>
            <a:ext cx="1746860" cy="1287934"/>
          </a:xfrm>
          <a:prstGeom prst="wedgeRectCallout">
            <a:avLst>
              <a:gd name="adj1" fmla="val -89603"/>
              <a:gd name="adj2" fmla="val -860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Оказание несвязанной поддержки в области растениеводства в строках </a:t>
            </a:r>
            <a:r>
              <a:rPr lang="ru-RU" sz="1000" b="1" dirty="0"/>
              <a:t>102110-102191 гр. 9</a:t>
            </a:r>
            <a:r>
              <a:rPr lang="ru-RU" sz="1000" dirty="0"/>
              <a:t> в разрезе культур делим по площадям</a:t>
            </a:r>
          </a:p>
        </p:txBody>
      </p:sp>
    </p:spTree>
    <p:extLst>
      <p:ext uri="{BB962C8B-B14F-4D97-AF65-F5344CB8AC3E}">
        <p14:creationId xmlns:p14="http://schemas.microsoft.com/office/powerpoint/2010/main" val="961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13320"/>
              </p:ext>
            </p:extLst>
          </p:nvPr>
        </p:nvGraphicFramePr>
        <p:xfrm>
          <a:off x="2212546" y="746593"/>
          <a:ext cx="9707606" cy="583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Worksheet" r:id="rId4" imgW="14754121" imgH="11487150" progId="Excel.Sheet.12">
                  <p:embed/>
                </p:oleObj>
              </mc:Choice>
              <mc:Fallback>
                <p:oleObj name="Worksheet" r:id="rId4" imgW="14754121" imgH="1148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2546" y="746593"/>
                        <a:ext cx="9707606" cy="583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498079" y="1594484"/>
            <a:ext cx="1746860" cy="954559"/>
          </a:xfrm>
          <a:prstGeom prst="wedgeRectCallout">
            <a:avLst>
              <a:gd name="adj1" fmla="val 253914"/>
              <a:gd name="adj2" fmla="val 4337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рамках мероприятий по поддержке племенного животноводства в строках </a:t>
            </a:r>
            <a:r>
              <a:rPr lang="ru-RU" sz="1000" b="1" dirty="0"/>
              <a:t>103110-103199 гр.4</a:t>
            </a:r>
            <a:r>
              <a:rPr lang="ru-RU" sz="1000" dirty="0"/>
              <a:t> по видам животных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19240" y="2905042"/>
            <a:ext cx="1746860" cy="983783"/>
          </a:xfrm>
          <a:prstGeom prst="wedgeRectCallout">
            <a:avLst>
              <a:gd name="adj1" fmla="val 339411"/>
              <a:gd name="adj2" fmla="val -913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рамках мероприятий по поддержке страхования в строках </a:t>
            </a:r>
            <a:r>
              <a:rPr lang="ru-RU" sz="1000" b="1" dirty="0"/>
              <a:t>103110-103199 гр.6</a:t>
            </a:r>
            <a:r>
              <a:rPr lang="ru-RU" sz="1000" dirty="0"/>
              <a:t> по видам животных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78788" y="4145280"/>
            <a:ext cx="1746860" cy="1653540"/>
          </a:xfrm>
          <a:prstGeom prst="wedgeRectCallout">
            <a:avLst>
              <a:gd name="adj1" fmla="val -92656"/>
              <a:gd name="adj2" fmla="val -7637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078788" y="4145280"/>
            <a:ext cx="1746860" cy="1653540"/>
          </a:xfrm>
          <a:prstGeom prst="wedgeRectCallout">
            <a:avLst>
              <a:gd name="adj1" fmla="val -93528"/>
              <a:gd name="adj2" fmla="val 3020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/>
              <a:t>При отгрузке молока на собственную переработку сумма субсидий по объему молока указывается по поголовью – по строке </a:t>
            </a:r>
            <a:r>
              <a:rPr lang="ru-RU" sz="1000" b="1" dirty="0"/>
              <a:t>103111 гр9.</a:t>
            </a:r>
            <a:r>
              <a:rPr lang="ru-RU" sz="1000" dirty="0"/>
              <a:t> (молоко сырое коровье) и/или </a:t>
            </a:r>
            <a:r>
              <a:rPr lang="ru-RU" sz="1000" b="1" dirty="0"/>
              <a:t>103134</a:t>
            </a:r>
            <a:r>
              <a:rPr lang="ru-RU" sz="1000" dirty="0"/>
              <a:t> </a:t>
            </a:r>
            <a:r>
              <a:rPr lang="ru-RU" sz="1000" b="1" dirty="0"/>
              <a:t>гр9.</a:t>
            </a:r>
            <a:r>
              <a:rPr lang="ru-RU" sz="1000" dirty="0"/>
              <a:t> (молоко сырое козье);</a:t>
            </a:r>
          </a:p>
        </p:txBody>
      </p:sp>
    </p:spTree>
    <p:extLst>
      <p:ext uri="{BB962C8B-B14F-4D97-AF65-F5344CB8AC3E}">
        <p14:creationId xmlns:p14="http://schemas.microsoft.com/office/powerpoint/2010/main" val="29793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77952"/>
              </p:ext>
            </p:extLst>
          </p:nvPr>
        </p:nvGraphicFramePr>
        <p:xfrm>
          <a:off x="2166938" y="746593"/>
          <a:ext cx="9753214" cy="596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Worksheet" r:id="rId4" imgW="14754121" imgH="10172790" progId="Excel.Sheet.12">
                  <p:embed/>
                </p:oleObj>
              </mc:Choice>
              <mc:Fallback>
                <p:oleObj name="Worksheet" r:id="rId4" imgW="14754121" imgH="101727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6938" y="746593"/>
                        <a:ext cx="9753214" cy="596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10126040" y="4712042"/>
            <a:ext cx="1746860" cy="1086778"/>
          </a:xfrm>
          <a:prstGeom prst="wedgeRectCallout">
            <a:avLst>
              <a:gd name="adj1" fmla="val -94542"/>
              <a:gd name="adj2" fmla="val 297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078788" y="4712042"/>
            <a:ext cx="1746860" cy="1086777"/>
          </a:xfrm>
          <a:prstGeom prst="wedgeRectCallout">
            <a:avLst>
              <a:gd name="adj1" fmla="val -88812"/>
              <a:gd name="adj2" fmla="val 4612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/>
              <a:t>При реализации молока сторонним покупателям – </a:t>
            </a:r>
            <a:r>
              <a:rPr lang="ru-RU" sz="1000" b="1" dirty="0"/>
              <a:t>по коду 103211</a:t>
            </a:r>
            <a:r>
              <a:rPr lang="ru-RU" sz="1000" dirty="0"/>
              <a:t> </a:t>
            </a:r>
            <a:r>
              <a:rPr lang="ru-RU" sz="1000" b="1" dirty="0"/>
              <a:t>гр9.</a:t>
            </a:r>
            <a:r>
              <a:rPr lang="ru-RU" sz="1000" dirty="0"/>
              <a:t>  (молоко сырое коровье) и/или </a:t>
            </a:r>
            <a:r>
              <a:rPr lang="ru-RU" sz="1000" b="1" dirty="0"/>
              <a:t>103212</a:t>
            </a:r>
            <a:r>
              <a:rPr lang="ru-RU" sz="1000" dirty="0"/>
              <a:t> </a:t>
            </a:r>
            <a:r>
              <a:rPr lang="ru-RU" sz="1000" b="1" dirty="0"/>
              <a:t>гр9.</a:t>
            </a:r>
            <a:r>
              <a:rPr lang="ru-RU" sz="1000" dirty="0"/>
              <a:t>  (молоко сырое козье).</a:t>
            </a:r>
          </a:p>
        </p:txBody>
      </p:sp>
    </p:spTree>
    <p:extLst>
      <p:ext uri="{BB962C8B-B14F-4D97-AF65-F5344CB8AC3E}">
        <p14:creationId xmlns:p14="http://schemas.microsoft.com/office/powerpoint/2010/main" val="18624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30742"/>
              </p:ext>
            </p:extLst>
          </p:nvPr>
        </p:nvGraphicFramePr>
        <p:xfrm>
          <a:off x="1998684" y="746593"/>
          <a:ext cx="4912862" cy="602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Worksheet" r:id="rId4" imgW="7972433" imgH="8267670" progId="Excel.Sheet.12">
                  <p:embed/>
                </p:oleObj>
              </mc:Choice>
              <mc:Fallback>
                <p:oleObj name="Worksheet" r:id="rId4" imgW="7972433" imgH="8267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8684" y="746593"/>
                        <a:ext cx="4912862" cy="6027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17195"/>
              </p:ext>
            </p:extLst>
          </p:nvPr>
        </p:nvGraphicFramePr>
        <p:xfrm>
          <a:off x="7076303" y="1400042"/>
          <a:ext cx="4966514" cy="496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Worksheet" r:id="rId7" imgW="7972433" imgH="5677020" progId="Excel.Sheet.12">
                  <p:embed/>
                </p:oleObj>
              </mc:Choice>
              <mc:Fallback>
                <p:oleObj name="Worksheet" r:id="rId7" imgW="7972433" imgH="5677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6303" y="1400042"/>
                        <a:ext cx="4966514" cy="496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244024" y="2339546"/>
            <a:ext cx="1675392" cy="2455489"/>
          </a:xfrm>
          <a:prstGeom prst="wedgeRectCallout">
            <a:avLst>
              <a:gd name="adj1" fmla="val 62103"/>
              <a:gd name="adj2" fmla="val 640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44023" y="2339546"/>
            <a:ext cx="1675393" cy="2455489"/>
          </a:xfrm>
          <a:prstGeom prst="wedgeRectCallout">
            <a:avLst>
              <a:gd name="adj1" fmla="val 56229"/>
              <a:gd name="adj2" fmla="val 924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разделе 10.4 Государственная поддержка краткосрочного кредитования, предоставляемая гражданам, ведущим личное подсобное хозяйство</a:t>
            </a:r>
            <a:r>
              <a:rPr lang="ru-RU" sz="1000" dirty="0" smtClean="0"/>
              <a:t>, а также крестьянским (фермерским) хозяйствам </a:t>
            </a:r>
            <a:r>
              <a:rPr lang="ru-RU" sz="1000" dirty="0"/>
              <a:t>ставим в </a:t>
            </a:r>
            <a:r>
              <a:rPr lang="ru-RU" sz="1000" dirty="0" smtClean="0"/>
              <a:t>строках </a:t>
            </a:r>
            <a:r>
              <a:rPr lang="ru-RU" sz="1000" b="1" dirty="0" smtClean="0"/>
              <a:t>104410 и 104420 гр.3 соответственно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797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92261"/>
              </p:ext>
            </p:extLst>
          </p:nvPr>
        </p:nvGraphicFramePr>
        <p:xfrm>
          <a:off x="2361513" y="746593"/>
          <a:ext cx="9484497" cy="587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Worksheet" r:id="rId4" imgW="15240090" imgH="9801270" progId="Excel.Sheet.12">
                  <p:embed/>
                </p:oleObj>
              </mc:Choice>
              <mc:Fallback>
                <p:oleObj name="Worksheet" r:id="rId4" imgW="15240090" imgH="9801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1513" y="746593"/>
                        <a:ext cx="9484497" cy="587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1771135" y="746593"/>
            <a:ext cx="1779593" cy="954559"/>
          </a:xfrm>
          <a:prstGeom prst="wedgeRectCallout">
            <a:avLst>
              <a:gd name="adj1" fmla="val 233636"/>
              <a:gd name="adj2" fmla="val 7789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Государственная поддержка в рамках мероприятий по поддержке начинающих фермеров указывается </a:t>
            </a:r>
            <a:r>
              <a:rPr lang="ru-RU" sz="1000" b="1" dirty="0" smtClean="0"/>
              <a:t>по гр. 4 раздела 10-5</a:t>
            </a:r>
            <a:endParaRPr lang="ru-RU" sz="10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4653" y="1936450"/>
            <a:ext cx="1746860" cy="1243356"/>
          </a:xfrm>
          <a:prstGeom prst="wedgeRectCallout">
            <a:avLst>
              <a:gd name="adj1" fmla="val 323377"/>
              <a:gd name="adj2" fmla="val 1580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Государственная поддержка в рамках мероприятий </a:t>
            </a:r>
            <a:r>
              <a:rPr lang="ru-RU" sz="1000" dirty="0" smtClean="0"/>
              <a:t>по развитию семейных животноводческих ферм </a:t>
            </a:r>
            <a:r>
              <a:rPr lang="ru-RU" sz="1000" dirty="0"/>
              <a:t>указывается </a:t>
            </a:r>
            <a:r>
              <a:rPr lang="ru-RU" sz="1000" b="1" dirty="0"/>
              <a:t>по гр. </a:t>
            </a:r>
            <a:r>
              <a:rPr lang="ru-RU" sz="1000" b="1" dirty="0" smtClean="0"/>
              <a:t>5 </a:t>
            </a:r>
            <a:r>
              <a:rPr lang="ru-RU" sz="1000" b="1" dirty="0"/>
              <a:t>раздела 10-5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055214" y="3481044"/>
            <a:ext cx="1746860" cy="1243356"/>
          </a:xfrm>
          <a:prstGeom prst="wedgeRectCallout">
            <a:avLst>
              <a:gd name="adj1" fmla="val -84734"/>
              <a:gd name="adj2" fmla="val -10683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Государственная поддержка </a:t>
            </a:r>
            <a:r>
              <a:rPr lang="ru-RU" sz="1000" dirty="0" smtClean="0"/>
              <a:t>фермеров – гран «Агростартап» указывается </a:t>
            </a:r>
            <a:r>
              <a:rPr lang="ru-RU" sz="1000" b="1" dirty="0"/>
              <a:t>по гр. </a:t>
            </a:r>
            <a:r>
              <a:rPr lang="ru-RU" sz="1000" b="1" dirty="0" smtClean="0"/>
              <a:t>8 </a:t>
            </a:r>
            <a:r>
              <a:rPr lang="ru-RU" sz="1000" b="1" dirty="0"/>
              <a:t>раздела 10-5</a:t>
            </a:r>
          </a:p>
        </p:txBody>
      </p:sp>
    </p:spTree>
    <p:extLst>
      <p:ext uri="{BB962C8B-B14F-4D97-AF65-F5344CB8AC3E}">
        <p14:creationId xmlns:p14="http://schemas.microsoft.com/office/powerpoint/2010/main" val="37270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1352"/>
              </p:ext>
            </p:extLst>
          </p:nvPr>
        </p:nvGraphicFramePr>
        <p:xfrm>
          <a:off x="2271712" y="719138"/>
          <a:ext cx="9648439" cy="597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Worksheet" r:id="rId4" imgW="13525556" imgH="9582030" progId="Excel.Sheet.12">
                  <p:embed/>
                </p:oleObj>
              </mc:Choice>
              <mc:Fallback>
                <p:oleObj name="Worksheet" r:id="rId4" imgW="13525556" imgH="9582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712" y="719138"/>
                        <a:ext cx="9648439" cy="5971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71848" y="1776323"/>
            <a:ext cx="1779593" cy="1156347"/>
          </a:xfrm>
          <a:prstGeom prst="wedgeRectCallout">
            <a:avLst>
              <a:gd name="adj1" fmla="val 213268"/>
              <a:gd name="adj2" fmla="val 5082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Государственная сельскохозяйственных потребительских кооперативов указывается </a:t>
            </a:r>
            <a:r>
              <a:rPr lang="ru-RU" sz="1000" b="1" dirty="0" smtClean="0"/>
              <a:t>со строк 105200 по гр.3 и гр. </a:t>
            </a:r>
            <a:r>
              <a:rPr lang="ru-RU" sz="1000" b="1" dirty="0"/>
              <a:t>6</a:t>
            </a:r>
            <a:r>
              <a:rPr lang="ru-RU" sz="1000" b="1" dirty="0" smtClean="0"/>
              <a:t> раздела 10-5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706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049483"/>
              </p:ext>
            </p:extLst>
          </p:nvPr>
        </p:nvGraphicFramePr>
        <p:xfrm>
          <a:off x="3006673" y="746593"/>
          <a:ext cx="8485249" cy="589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Worksheet" r:id="rId4" imgW="10820445" imgH="7601040" progId="Excel.Sheet.12">
                  <p:embed/>
                </p:oleObj>
              </mc:Choice>
              <mc:Fallback>
                <p:oleObj name="Worksheet" r:id="rId4" imgW="10820445" imgH="7601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6673" y="746593"/>
                        <a:ext cx="8485249" cy="589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798850" y="1433383"/>
            <a:ext cx="1779593" cy="3682313"/>
          </a:xfrm>
          <a:prstGeom prst="wedgeRectCallout">
            <a:avLst>
              <a:gd name="adj1" fmla="val 88283"/>
              <a:gd name="adj2" fmla="val -90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/>
              <a:t>Возмещение части процентной ставки по инвестиционным кредитам (займам) по направлениям: </a:t>
            </a:r>
          </a:p>
          <a:p>
            <a:r>
              <a:rPr lang="ru-RU" sz="1000" dirty="0" smtClean="0"/>
              <a:t>а. На </a:t>
            </a:r>
            <a:r>
              <a:rPr lang="ru-RU" sz="1000" dirty="0"/>
              <a:t>Растениеводство в агропромышленном комплексе в строках </a:t>
            </a:r>
            <a:r>
              <a:rPr lang="ru-RU" sz="1000" b="1" dirty="0"/>
              <a:t>106110-106119 </a:t>
            </a:r>
            <a:r>
              <a:rPr lang="ru-RU" sz="1000" b="1" dirty="0" smtClean="0"/>
              <a:t>гр.3</a:t>
            </a:r>
          </a:p>
          <a:p>
            <a:r>
              <a:rPr lang="ru-RU" sz="1000" dirty="0" smtClean="0"/>
              <a:t>б. Возмещение </a:t>
            </a:r>
            <a:r>
              <a:rPr lang="ru-RU" sz="1000" dirty="0"/>
              <a:t>части процентной ставки по инвестиционным кредитам (займам) в агропромышленном комплексе на животноводство отражаем в строках </a:t>
            </a:r>
            <a:r>
              <a:rPr lang="ru-RU" sz="1000" b="1" dirty="0"/>
              <a:t>106121-106122.3, 106124-106125 гр.3</a:t>
            </a:r>
            <a:r>
              <a:rPr lang="ru-RU" sz="1000" dirty="0"/>
              <a:t> по направлениям молочное либо мясное скотоводство, техника, стройка, племскот.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5944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9" y="43887"/>
            <a:ext cx="3945925" cy="479375"/>
          </a:xfrm>
        </p:spPr>
        <p:txBody>
          <a:bodyPr>
            <a:normAutofit/>
          </a:bodyPr>
          <a:lstStyle/>
          <a:p>
            <a:r>
              <a:rPr lang="ru-RU" sz="2400" dirty="0"/>
              <a:t>Бухгалтерский баланс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54435"/>
              </p:ext>
            </p:extLst>
          </p:nvPr>
        </p:nvGraphicFramePr>
        <p:xfrm>
          <a:off x="2591572" y="523262"/>
          <a:ext cx="4319974" cy="611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Worksheet" r:id="rId4" imgW="8019977" imgH="11353770" progId="Excel.Sheet.12">
                  <p:embed/>
                </p:oleObj>
              </mc:Choice>
              <mc:Fallback>
                <p:oleObj name="Worksheet" r:id="rId4" imgW="8019977" imgH="11353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1572" y="523262"/>
                        <a:ext cx="4319974" cy="611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04727"/>
              </p:ext>
            </p:extLst>
          </p:nvPr>
        </p:nvGraphicFramePr>
        <p:xfrm>
          <a:off x="7448636" y="523262"/>
          <a:ext cx="4362230" cy="603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Worksheet" r:id="rId7" imgW="8019977" imgH="11096730" progId="Excel.Sheet.12">
                  <p:embed/>
                </p:oleObj>
              </mc:Choice>
              <mc:Fallback>
                <p:oleObj name="Worksheet" r:id="rId7" imgW="8019977" imgH="11096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8636" y="523262"/>
                        <a:ext cx="4362230" cy="603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31812" y="1500827"/>
            <a:ext cx="1491869" cy="602020"/>
          </a:xfrm>
          <a:prstGeom prst="wedgeRectCallout">
            <a:avLst>
              <a:gd name="adj1" fmla="val 91822"/>
              <a:gd name="adj2" fmla="val 36201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Укажите </a:t>
            </a:r>
            <a:r>
              <a:rPr lang="ru-RU" sz="900" dirty="0"/>
              <a:t>остаточную стоимость ОС + незавершенное строительство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56521" y="2397710"/>
            <a:ext cx="1425825" cy="994879"/>
          </a:xfrm>
          <a:prstGeom prst="wedgeRectCallout">
            <a:avLst>
              <a:gd name="adj1" fmla="val 109134"/>
              <a:gd name="adj2" fmla="val 14427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Укажите </a:t>
            </a:r>
            <a:r>
              <a:rPr lang="ru-RU" sz="900" dirty="0"/>
              <a:t>акции и доли в УК других организаций, а также векселя и займы со сроком погашения после 31.12.2020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47275" y="3548368"/>
            <a:ext cx="1776406" cy="1269178"/>
          </a:xfrm>
          <a:prstGeom prst="wedgeRectCallout">
            <a:avLst>
              <a:gd name="adj1" fmla="val 85239"/>
              <a:gd name="adj2" fmla="val 792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Сложите </a:t>
            </a:r>
            <a:r>
              <a:rPr lang="ru-RU" sz="900" dirty="0"/>
              <a:t>сальдо по счетам учета МПЗ - 10, 41, 43, 45 и затрат - 20, 44. Эту сумму уменьшите на кредитовое сальдо счетов 14 «Резервы под снижение стоимости материальных ценностей»  и 42 «Торговая наценка»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78076" y="4973325"/>
            <a:ext cx="1776406" cy="787632"/>
          </a:xfrm>
          <a:prstGeom prst="wedgeRectCallout">
            <a:avLst>
              <a:gd name="adj1" fmla="val 81993"/>
              <a:gd name="adj2" fmla="val 262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Сложите </a:t>
            </a:r>
            <a:r>
              <a:rPr lang="ru-RU" sz="900" dirty="0"/>
              <a:t>дебетовое сальдо всех субсчетов по счетам 60, 62, 68, 69, 70, 71, 73, 75, 76, результат уменьшите на кредитовое сальдо по счету 63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47275" y="5916736"/>
            <a:ext cx="1776406" cy="787632"/>
          </a:xfrm>
          <a:prstGeom prst="wedgeRectCallout">
            <a:avLst>
              <a:gd name="adj1" fmla="val 87558"/>
              <a:gd name="adj2" fmla="val -626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Укажите векселя </a:t>
            </a:r>
            <a:r>
              <a:rPr lang="ru-RU" sz="900" dirty="0"/>
              <a:t>и займы, которые будут погашены в 2020 г. </a:t>
            </a:r>
            <a:r>
              <a:rPr lang="ru-RU" sz="900" dirty="0" smtClean="0"/>
              <a:t> </a:t>
            </a:r>
            <a:r>
              <a:rPr lang="ru-RU" sz="900" dirty="0"/>
              <a:t>Не </a:t>
            </a:r>
            <a:r>
              <a:rPr lang="ru-RU" sz="900" dirty="0" smtClean="0"/>
              <a:t>указывать здесь стоимость </a:t>
            </a:r>
            <a:r>
              <a:rPr lang="ru-RU" sz="900" dirty="0"/>
              <a:t>денежных </a:t>
            </a:r>
            <a:r>
              <a:rPr lang="ru-RU" sz="900" dirty="0" smtClean="0"/>
              <a:t>эквивалентов.</a:t>
            </a:r>
            <a:endParaRPr lang="ru-RU" sz="900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0301288" y="2189520"/>
            <a:ext cx="1819275" cy="1203069"/>
          </a:xfrm>
          <a:prstGeom prst="wedgeRectCallout">
            <a:avLst>
              <a:gd name="adj1" fmla="val -37850"/>
              <a:gd name="adj2" fmla="val -7408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Должно </a:t>
            </a:r>
            <a:r>
              <a:rPr lang="ru-RU" sz="900" dirty="0"/>
              <a:t>быть меньше либо </a:t>
            </a:r>
            <a:r>
              <a:rPr lang="ru-RU" sz="900" dirty="0" smtClean="0"/>
              <a:t>равно сумме </a:t>
            </a:r>
            <a:r>
              <a:rPr lang="ru-RU" sz="900" dirty="0"/>
              <a:t>строк 1370 за предыдущий год и строки 2400 «Чистая </a:t>
            </a:r>
            <a:r>
              <a:rPr lang="ru-RU" sz="900" dirty="0" smtClean="0"/>
              <a:t>прибыль» </a:t>
            </a:r>
            <a:r>
              <a:rPr lang="ru-RU" sz="900" dirty="0"/>
              <a:t>за 2019 год «Отчёта о финансовых результатах», если она не равна нужно дать пояснение по </a:t>
            </a:r>
            <a:r>
              <a:rPr lang="ru-RU" sz="900" dirty="0" smtClean="0"/>
              <a:t>разнице.</a:t>
            </a:r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034088" y="672393"/>
            <a:ext cx="1214008" cy="115389"/>
          </a:xfrm>
          <a:prstGeom prst="wedgeRectCallout">
            <a:avLst>
              <a:gd name="adj1" fmla="val 73160"/>
              <a:gd name="adj2" fmla="val 2265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61000 6АПК </a:t>
            </a:r>
            <a:endParaRPr lang="ru-RU" sz="9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034088" y="4619626"/>
            <a:ext cx="1214008" cy="126894"/>
          </a:xfrm>
          <a:prstGeom prst="wedgeRectCallout">
            <a:avLst>
              <a:gd name="adj1" fmla="val -92993"/>
              <a:gd name="adj2" fmla="val -48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62110 6АПК </a:t>
            </a:r>
            <a:endParaRPr lang="ru-RU" sz="9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034088" y="5565663"/>
            <a:ext cx="1214008" cy="126894"/>
          </a:xfrm>
          <a:prstGeom prst="wedgeRectCallout">
            <a:avLst>
              <a:gd name="adj1" fmla="val -92993"/>
              <a:gd name="adj2" fmla="val -48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62134 6АПК </a:t>
            </a:r>
            <a:endParaRPr lang="ru-RU" sz="900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0797398" y="3540750"/>
            <a:ext cx="1214008" cy="126894"/>
          </a:xfrm>
          <a:prstGeom prst="wedgeRectCallout">
            <a:avLst>
              <a:gd name="adj1" fmla="val -90247"/>
              <a:gd name="adj2" fmla="val 1387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62160 6АПК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465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8444" y="168365"/>
            <a:ext cx="9341708" cy="578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Отчет о средствах целевого финансирования за 2019 год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45253"/>
              </p:ext>
            </p:extLst>
          </p:nvPr>
        </p:nvGraphicFramePr>
        <p:xfrm>
          <a:off x="1938080" y="743543"/>
          <a:ext cx="5031131" cy="587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Worksheet" r:id="rId4" imgW="9296355" imgH="9134370" progId="Excel.Sheet.12">
                  <p:embed/>
                </p:oleObj>
              </mc:Choice>
              <mc:Fallback>
                <p:oleObj name="Worksheet" r:id="rId4" imgW="9296355" imgH="9134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8080" y="743543"/>
                        <a:ext cx="5031131" cy="587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32010"/>
              </p:ext>
            </p:extLst>
          </p:nvPr>
        </p:nvGraphicFramePr>
        <p:xfrm>
          <a:off x="7105009" y="753306"/>
          <a:ext cx="4988138" cy="321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Worksheet" r:id="rId7" imgW="9296355" imgH="4609980" progId="Excel.Sheet.12">
                  <p:embed/>
                </p:oleObj>
              </mc:Choice>
              <mc:Fallback>
                <p:oleObj name="Worksheet" r:id="rId7" imgW="9296355" imgH="4609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5009" y="753306"/>
                        <a:ext cx="4988138" cy="3212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8031891" y="4601901"/>
            <a:ext cx="1779593" cy="497321"/>
          </a:xfrm>
          <a:prstGeom prst="wedgeRectCallout">
            <a:avLst>
              <a:gd name="adj1" fmla="val 53103"/>
              <a:gd name="adj2" fmla="val -26789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Областная субсидия на технику </a:t>
            </a:r>
            <a:r>
              <a:rPr lang="ru-RU" sz="1000" b="1" dirty="0"/>
              <a:t>по строке 107590 гр.3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13038" y="1886465"/>
            <a:ext cx="1888337" cy="1165656"/>
          </a:xfrm>
          <a:prstGeom prst="wedgeRectCallout">
            <a:avLst>
              <a:gd name="adj1" fmla="val 39982"/>
              <a:gd name="adj2" fmla="val 13151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Государственная поддержка </a:t>
            </a:r>
            <a:r>
              <a:rPr lang="ru-RU" sz="1000" dirty="0" smtClean="0"/>
              <a:t>по программе «Развитие мелиоративного комплекса России» указывается </a:t>
            </a:r>
            <a:r>
              <a:rPr lang="ru-RU" sz="1000" b="1" dirty="0"/>
              <a:t>по гр. </a:t>
            </a:r>
            <a:r>
              <a:rPr lang="ru-RU" sz="1000" b="1" dirty="0" smtClean="0"/>
              <a:t>3  стр. 107100 раздела 10-7</a:t>
            </a:r>
            <a:endParaRPr lang="ru-RU" sz="1000" b="1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64757" y="3933565"/>
            <a:ext cx="1637525" cy="1280985"/>
          </a:xfrm>
          <a:prstGeom prst="wedgeRectCallout">
            <a:avLst>
              <a:gd name="adj1" fmla="val 60485"/>
              <a:gd name="adj2" fmla="val -2113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Государственная поддержка </a:t>
            </a:r>
            <a:r>
              <a:rPr lang="ru-RU" sz="1000" dirty="0" smtClean="0"/>
              <a:t>по программе «Устойчивое развитие сельских территорий» указывается </a:t>
            </a:r>
            <a:r>
              <a:rPr lang="ru-RU" sz="1000" b="1" dirty="0"/>
              <a:t>по гр. </a:t>
            </a:r>
            <a:r>
              <a:rPr lang="ru-RU" sz="1000" b="1" dirty="0" smtClean="0"/>
              <a:t>3  стр. 107200 раздела 10-7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721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962" y="255588"/>
            <a:ext cx="8911687" cy="5321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Отдельные вопросы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0161" y="787782"/>
            <a:ext cx="9288463" cy="5822568"/>
          </a:xfrm>
        </p:spPr>
        <p:txBody>
          <a:bodyPr>
            <a:normAutofit/>
          </a:bodyPr>
          <a:lstStyle/>
          <a:p>
            <a:r>
              <a:rPr lang="ru-RU" dirty="0" smtClean="0"/>
              <a:t>На бумажном носителе хозяйства предоставляют одни суммы, в программе другие суммы, просим перепроверять.</a:t>
            </a:r>
          </a:p>
          <a:p>
            <a:r>
              <a:rPr lang="ru-RU" dirty="0" smtClean="0"/>
              <a:t>После ввода в программу отчётности организаций, формируйте свод следующим образом, нажимаем кнопку «Рассчитать своды», выбираем букву «б», выбираем сводную организацию –  район и направление (СХ, ПР, ПК, КФХ и т.д.), выбираем период и нажимаем создать формы.</a:t>
            </a:r>
          </a:p>
          <a:p>
            <a:r>
              <a:rPr lang="ru-RU" dirty="0" smtClean="0"/>
              <a:t>Перед сдачей отчётности в Минсельхозпрод, каждую форму необходимо принять и проверить, если выходят ошибки, нужно выяснить почему они возникли, проверить контрольные соотношения, запросить пояснения с хозяйств при необходимости.</a:t>
            </a:r>
          </a:p>
          <a:p>
            <a:r>
              <a:rPr lang="ru-RU" dirty="0" smtClean="0"/>
              <a:t>В целях упрощения заполнения форм, где требуется указать господдержку, сначала заполните 10АПК для того, чтобы заполнить правильно округлённую цифру.</a:t>
            </a:r>
          </a:p>
          <a:p>
            <a:r>
              <a:rPr lang="ru-RU" dirty="0" smtClean="0"/>
              <a:t>Все суммы за предыдущие периоды необходимо сверять с уже сданными и принятыми МСХ РФ отчётами.</a:t>
            </a:r>
          </a:p>
          <a:p>
            <a:r>
              <a:rPr lang="ru-RU" dirty="0" smtClean="0"/>
              <a:t>При возникновении вопросов, просим обращаться сразу к нам, сдавайте отчётность, пожалуйста, в соответствии с графиком.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312" y="3542270"/>
            <a:ext cx="8825658" cy="17129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03" y="844941"/>
            <a:ext cx="5495076" cy="36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02446" y="97274"/>
            <a:ext cx="5325117" cy="47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Отчёт о финансовых результатах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51109"/>
              </p:ext>
            </p:extLst>
          </p:nvPr>
        </p:nvGraphicFramePr>
        <p:xfrm>
          <a:off x="1948894" y="576649"/>
          <a:ext cx="4867275" cy="584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Worksheet" r:id="rId4" imgW="8067790" imgH="8982090" progId="Excel.Sheet.12">
                  <p:embed/>
                </p:oleObj>
              </mc:Choice>
              <mc:Fallback>
                <p:oleObj name="Worksheet" r:id="rId4" imgW="8067790" imgH="8982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894" y="576649"/>
                        <a:ext cx="4867275" cy="584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03173"/>
              </p:ext>
            </p:extLst>
          </p:nvPr>
        </p:nvGraphicFramePr>
        <p:xfrm>
          <a:off x="6913840" y="576649"/>
          <a:ext cx="5113403" cy="584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Worksheet" r:id="rId7" imgW="8067790" imgH="8134290" progId="Excel.Sheet.12">
                  <p:embed/>
                </p:oleObj>
              </mc:Choice>
              <mc:Fallback>
                <p:oleObj name="Worksheet" r:id="rId7" imgW="8067790" imgH="8134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3840" y="576649"/>
                        <a:ext cx="5113403" cy="584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5825893" y="3496961"/>
            <a:ext cx="1214008" cy="126894"/>
          </a:xfrm>
          <a:prstGeom prst="wedgeRectCallout">
            <a:avLst>
              <a:gd name="adj1" fmla="val -80779"/>
              <a:gd name="adj2" fmla="val -48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63100 6АПК </a:t>
            </a:r>
            <a:endParaRPr lang="ru-RU" sz="9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825893" y="3772928"/>
            <a:ext cx="1214008" cy="126894"/>
          </a:xfrm>
          <a:prstGeom prst="wedgeRectCallout">
            <a:avLst>
              <a:gd name="adj1" fmla="val -80779"/>
              <a:gd name="adj2" fmla="val -48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63200 6АПК 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33379" y="5712939"/>
            <a:ext cx="1214008" cy="126894"/>
          </a:xfrm>
          <a:prstGeom prst="wedgeRectCallout">
            <a:avLst>
              <a:gd name="adj1" fmla="val -76708"/>
              <a:gd name="adj2" fmla="val 80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63300 6АПК 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833379" y="5988906"/>
            <a:ext cx="1214008" cy="126894"/>
          </a:xfrm>
          <a:prstGeom prst="wedgeRectCallout">
            <a:avLst>
              <a:gd name="adj1" fmla="val -76708"/>
              <a:gd name="adj2" fmla="val 1458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63400 6АПК </a:t>
            </a:r>
            <a:endParaRPr lang="ru-RU" sz="9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833379" y="5203377"/>
            <a:ext cx="1681847" cy="173832"/>
          </a:xfrm>
          <a:prstGeom prst="wedgeRectCallout">
            <a:avLst>
              <a:gd name="adj1" fmla="val -68779"/>
              <a:gd name="adj2" fmla="val 154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≤ стр. 62400+62600 6АПК </a:t>
            </a:r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0642600" y="2036460"/>
            <a:ext cx="1432851" cy="414640"/>
          </a:xfrm>
          <a:prstGeom prst="wedgeRectCallout">
            <a:avLst>
              <a:gd name="adj1" fmla="val -58620"/>
              <a:gd name="adj2" fmla="val -2786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гр.4-гр. 6 стр. 64000 6АПК </a:t>
            </a:r>
            <a:endParaRPr lang="ru-RU" sz="9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0977992" y="660888"/>
            <a:ext cx="1214008" cy="126894"/>
          </a:xfrm>
          <a:prstGeom prst="wedgeRectCallout">
            <a:avLst>
              <a:gd name="adj1" fmla="val -77118"/>
              <a:gd name="adj2" fmla="val -48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65110 6АПК </a:t>
            </a:r>
            <a:endParaRPr lang="ru-RU" sz="9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642600" y="935871"/>
            <a:ext cx="1432851" cy="952500"/>
          </a:xfrm>
          <a:prstGeom prst="wedgeRectCallout">
            <a:avLst>
              <a:gd name="adj1" fmla="val -67483"/>
              <a:gd name="adj2" fmla="val 446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≥ по гр. 5 стр. 65160+ стр. 65170 + по гр. 6 стр. 65000 –  по гр. 6 стр.65160 </a:t>
            </a:r>
            <a:r>
              <a:rPr lang="ru-RU" sz="900" dirty="0"/>
              <a:t>– </a:t>
            </a:r>
            <a:r>
              <a:rPr lang="ru-RU" sz="900" dirty="0" smtClean="0"/>
              <a:t>65170 + , по гр. 6 стр. 65400 + 65500 6АПК</a:t>
            </a:r>
            <a:endParaRPr lang="ru-RU" sz="900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8699157" y="3772928"/>
            <a:ext cx="3052925" cy="1430449"/>
          </a:xfrm>
          <a:prstGeom prst="wedgeRectCallout">
            <a:avLst>
              <a:gd name="adj1" fmla="val 5345"/>
              <a:gd name="adj2" fmla="val -14951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 строке 2510 необходимо показывать только сумму по переоцененным в текущем отчетном периоде, то есть на конец года, объектам (основным средствам или нематериальным активам), которые еще не выбыли с баланса (согласно п. 15 ПБУ 6/01, п 21 ПБУ 14/2007). Отражать по этой строке сокращение размера добавочного капитала в части переоценки при списании объектов основных средств, которые ранее были </a:t>
            </a:r>
            <a:r>
              <a:rPr lang="ru-RU" sz="900" dirty="0" err="1"/>
              <a:t>дооценены</a:t>
            </a:r>
            <a:r>
              <a:rPr lang="ru-RU" sz="900" dirty="0"/>
              <a:t>, не нужно</a:t>
            </a:r>
          </a:p>
        </p:txBody>
      </p:sp>
    </p:spTree>
    <p:extLst>
      <p:ext uri="{BB962C8B-B14F-4D97-AF65-F5344CB8AC3E}">
        <p14:creationId xmlns:p14="http://schemas.microsoft.com/office/powerpoint/2010/main" val="2196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02408" y="97274"/>
            <a:ext cx="4979128" cy="47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Отчёт об изменениях капитала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26163"/>
              </p:ext>
            </p:extLst>
          </p:nvPr>
        </p:nvGraphicFramePr>
        <p:xfrm>
          <a:off x="1588401" y="576649"/>
          <a:ext cx="4804161" cy="606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Worksheet" r:id="rId4" imgW="8439223" imgH="8458290" progId="Excel.Sheet.12">
                  <p:embed/>
                </p:oleObj>
              </mc:Choice>
              <mc:Fallback>
                <p:oleObj name="Worksheet" r:id="rId4" imgW="8439223" imgH="845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401" y="576649"/>
                        <a:ext cx="4804161" cy="6063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32277"/>
              </p:ext>
            </p:extLst>
          </p:nvPr>
        </p:nvGraphicFramePr>
        <p:xfrm>
          <a:off x="6669384" y="576649"/>
          <a:ext cx="5005387" cy="6063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Worksheet" r:id="rId7" imgW="8439223" imgH="9134370" progId="Excel.Sheet.12">
                  <p:embed/>
                </p:oleObj>
              </mc:Choice>
              <mc:Fallback>
                <p:oleObj name="Worksheet" r:id="rId7" imgW="8439223" imgH="9134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9384" y="576649"/>
                        <a:ext cx="5005387" cy="6063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10639167" y="1259763"/>
            <a:ext cx="1705489" cy="598937"/>
          </a:xfrm>
          <a:prstGeom prst="wedgeRectCallout">
            <a:avLst>
              <a:gd name="adj1" fmla="val -40901"/>
              <a:gd name="adj2" fmla="val 3343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0639167" y="1259763"/>
            <a:ext cx="1819275" cy="726818"/>
          </a:xfrm>
          <a:prstGeom prst="wedgeRectCallout">
            <a:avLst>
              <a:gd name="adj1" fmla="val -50685"/>
              <a:gd name="adj2" fmla="val 6851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Необходимо </a:t>
            </a:r>
            <a:r>
              <a:rPr lang="ru-RU" sz="900" dirty="0"/>
              <a:t>увязывать с финансовым результатом по строке 2400 </a:t>
            </a:r>
            <a:r>
              <a:rPr lang="ru-RU" sz="900" dirty="0" smtClean="0"/>
              <a:t>гр. 3 формы </a:t>
            </a:r>
            <a:r>
              <a:rPr lang="ru-RU" sz="900" dirty="0"/>
              <a:t>«Отчёт о финансовых результатах» 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582275" y="4926671"/>
            <a:ext cx="1609725" cy="559729"/>
          </a:xfrm>
          <a:prstGeom prst="wedgeRectCallout">
            <a:avLst>
              <a:gd name="adj1" fmla="val -40449"/>
              <a:gd name="adj2" fmla="val -1004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</a:t>
            </a:r>
            <a:r>
              <a:rPr lang="ru-RU" sz="900" dirty="0"/>
              <a:t>. </a:t>
            </a:r>
            <a:r>
              <a:rPr lang="ru-RU" sz="900" dirty="0" smtClean="0"/>
              <a:t>4322 гр. 3 «Отчёта о движении денежных средств» 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962261" y="896354"/>
            <a:ext cx="1819275" cy="726818"/>
          </a:xfrm>
          <a:prstGeom prst="wedgeRectCallout">
            <a:avLst>
              <a:gd name="adj1" fmla="val 153532"/>
              <a:gd name="adj2" fmla="val 14558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962260" y="897935"/>
            <a:ext cx="1819275" cy="726818"/>
          </a:xfrm>
          <a:prstGeom prst="wedgeRectCallout">
            <a:avLst>
              <a:gd name="adj1" fmla="val 105535"/>
              <a:gd name="adj2" fmla="val 34166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Необходимо </a:t>
            </a:r>
            <a:r>
              <a:rPr lang="ru-RU" sz="900" dirty="0"/>
              <a:t>увязывать с переоценкой по строке </a:t>
            </a:r>
            <a:r>
              <a:rPr lang="ru-RU" sz="900" dirty="0" smtClean="0"/>
              <a:t>2510 гр. </a:t>
            </a:r>
            <a:r>
              <a:rPr lang="ru-RU" sz="900" dirty="0"/>
              <a:t>3формы «Отчёт о финансовых результатах» 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199141" y="2881355"/>
            <a:ext cx="1819275" cy="726818"/>
          </a:xfrm>
          <a:prstGeom prst="wedgeRectCallout">
            <a:avLst>
              <a:gd name="adj1" fmla="val 187493"/>
              <a:gd name="adj2" fmla="val 18072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199141" y="2881355"/>
            <a:ext cx="1819275" cy="726818"/>
          </a:xfrm>
          <a:prstGeom prst="wedgeRectCallout">
            <a:avLst>
              <a:gd name="adj1" fmla="val 138137"/>
              <a:gd name="adj2" fmla="val 3949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Необходимо </a:t>
            </a:r>
            <a:r>
              <a:rPr lang="ru-RU" sz="900" dirty="0"/>
              <a:t>увязывать с </a:t>
            </a:r>
            <a:r>
              <a:rPr lang="ru-RU" sz="900" dirty="0" smtClean="0"/>
              <a:t>переоценкой </a:t>
            </a:r>
            <a:r>
              <a:rPr lang="ru-RU" sz="900" dirty="0"/>
              <a:t>по строке </a:t>
            </a:r>
            <a:r>
              <a:rPr lang="ru-RU" sz="900" dirty="0" smtClean="0"/>
              <a:t>2510 гр. 4 формы </a:t>
            </a:r>
            <a:r>
              <a:rPr lang="ru-RU" sz="900" dirty="0"/>
              <a:t>«Отчёт о финансовых результатах» </a:t>
            </a:r>
          </a:p>
        </p:txBody>
      </p:sp>
    </p:spTree>
    <p:extLst>
      <p:ext uri="{BB962C8B-B14F-4D97-AF65-F5344CB8AC3E}">
        <p14:creationId xmlns:p14="http://schemas.microsoft.com/office/powerpoint/2010/main" val="3900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8251" y="97274"/>
            <a:ext cx="5242738" cy="47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Отчёт об изменениях капитала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97068"/>
              </p:ext>
            </p:extLst>
          </p:nvPr>
        </p:nvGraphicFramePr>
        <p:xfrm>
          <a:off x="3626108" y="576649"/>
          <a:ext cx="5547025" cy="609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Worksheet" r:id="rId4" imgW="8439223" imgH="9182160" progId="Excel.Sheet.12">
                  <p:embed/>
                </p:oleObj>
              </mc:Choice>
              <mc:Fallback>
                <p:oleObj name="Worksheet" r:id="rId4" imgW="8439223" imgH="9182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6108" y="576649"/>
                        <a:ext cx="5547025" cy="609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8651876" y="2162175"/>
            <a:ext cx="2740024" cy="795337"/>
          </a:xfrm>
          <a:prstGeom prst="wedgeRectCallout">
            <a:avLst>
              <a:gd name="adj1" fmla="val -79429"/>
              <a:gd name="adj2" fmla="val 4546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Заполняется, </a:t>
            </a:r>
            <a:r>
              <a:rPr lang="ru-RU" sz="1400" dirty="0"/>
              <a:t>только если в отчетном году </a:t>
            </a:r>
            <a:r>
              <a:rPr lang="ru-RU" sz="1400" dirty="0" smtClean="0"/>
              <a:t>делались </a:t>
            </a:r>
            <a:r>
              <a:rPr lang="ru-RU" sz="1400" dirty="0"/>
              <a:t>корректировки по счету </a:t>
            </a:r>
            <a:r>
              <a:rPr lang="ru-RU" sz="1400" dirty="0" smtClean="0"/>
              <a:t>84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8325" y="1400175"/>
            <a:ext cx="2171700" cy="3095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04201" y="4543038"/>
            <a:ext cx="2854324" cy="795337"/>
          </a:xfrm>
          <a:prstGeom prst="wedgeRectCallout">
            <a:avLst>
              <a:gd name="adj1" fmla="val -129139"/>
              <a:gd name="adj2" fmla="val 3947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=По гр.3 стр. 1300 + стр. 1530 «Бухгалтерского баланса»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95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1775" y="97274"/>
            <a:ext cx="5884733" cy="561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Отчёт о движении денежных средств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54111"/>
              </p:ext>
            </p:extLst>
          </p:nvPr>
        </p:nvGraphicFramePr>
        <p:xfrm>
          <a:off x="1616379" y="650786"/>
          <a:ext cx="499633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Worksheet" r:id="rId4" imgW="8381955" imgH="7734420" progId="Excel.Sheet.12">
                  <p:embed/>
                </p:oleObj>
              </mc:Choice>
              <mc:Fallback>
                <p:oleObj name="Worksheet" r:id="rId4" imgW="8381955" imgH="7734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6379" y="650786"/>
                        <a:ext cx="499633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86595"/>
              </p:ext>
            </p:extLst>
          </p:nvPr>
        </p:nvGraphicFramePr>
        <p:xfrm>
          <a:off x="6779475" y="675501"/>
          <a:ext cx="5297195" cy="443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Worksheet" r:id="rId7" imgW="8381955" imgH="6191370" progId="Excel.Sheet.12">
                  <p:embed/>
                </p:oleObj>
              </mc:Choice>
              <mc:Fallback>
                <p:oleObj name="Worksheet" r:id="rId7" imgW="8381955" imgH="6191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79475" y="675501"/>
                        <a:ext cx="5297195" cy="443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5307789" y="4540451"/>
            <a:ext cx="1609725" cy="374449"/>
          </a:xfrm>
          <a:prstGeom prst="wedgeRectCallout">
            <a:avLst>
              <a:gd name="adj1" fmla="val -40449"/>
              <a:gd name="adj2" fmla="val -1004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101000 гр.6 10АПК Округляем до целых 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74464" y="6085399"/>
            <a:ext cx="2226486" cy="372552"/>
          </a:xfrm>
          <a:prstGeom prst="wedgeRectCallout">
            <a:avLst>
              <a:gd name="adj1" fmla="val -40877"/>
              <a:gd name="adj2" fmla="val -16181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65110 гр.7 – гр.8 гр. 6 6АПК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917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1775" y="97274"/>
            <a:ext cx="5884733" cy="561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Отчёт о движении денежных средств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28523"/>
              </p:ext>
            </p:extLst>
          </p:nvPr>
        </p:nvGraphicFramePr>
        <p:xfrm>
          <a:off x="3443588" y="738354"/>
          <a:ext cx="6515958" cy="59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Worksheet" r:id="rId4" imgW="8381955" imgH="7658010" progId="Excel.Sheet.12">
                  <p:embed/>
                </p:oleObj>
              </mc:Choice>
              <mc:Fallback>
                <p:oleObj name="Worksheet" r:id="rId4" imgW="8381955" imgH="7658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3588" y="738354"/>
                        <a:ext cx="6515958" cy="595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9511870" y="1609819"/>
            <a:ext cx="2680129" cy="431599"/>
          </a:xfrm>
          <a:prstGeom prst="wedgeRectCallout">
            <a:avLst>
              <a:gd name="adj1" fmla="val -87222"/>
              <a:gd name="adj2" fmla="val -45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= </a:t>
            </a:r>
            <a:r>
              <a:rPr lang="ru-RU" sz="900" dirty="0"/>
              <a:t>по гр. 5 стр. 5552 + 5553 + 5564 + </a:t>
            </a:r>
            <a:r>
              <a:rPr lang="ru-RU" sz="900" dirty="0" smtClean="0"/>
              <a:t>5565 </a:t>
            </a:r>
          </a:p>
          <a:p>
            <a:r>
              <a:rPr lang="ru-RU" sz="900" dirty="0" smtClean="0"/>
              <a:t>«Пояснений к бухгалтерскому балансу и отчёту о финансовых результатах»</a:t>
            </a:r>
            <a:endParaRPr lang="ru-RU" sz="9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511871" y="3498860"/>
            <a:ext cx="2680129" cy="431599"/>
          </a:xfrm>
          <a:prstGeom prst="wedgeRectCallout">
            <a:avLst>
              <a:gd name="adj1" fmla="val -84379"/>
              <a:gd name="adj2" fmla="val 86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= </a:t>
            </a:r>
            <a:r>
              <a:rPr lang="ru-RU" sz="900" dirty="0"/>
              <a:t>по гр. </a:t>
            </a:r>
            <a:r>
              <a:rPr lang="ru-RU" sz="900" dirty="0" smtClean="0"/>
              <a:t>7 </a:t>
            </a:r>
            <a:r>
              <a:rPr lang="ru-RU" sz="900" dirty="0"/>
              <a:t>стр. 5552 + 5553 + 5564 + </a:t>
            </a:r>
            <a:r>
              <a:rPr lang="ru-RU" sz="900" dirty="0" smtClean="0"/>
              <a:t>5565 </a:t>
            </a:r>
          </a:p>
          <a:p>
            <a:r>
              <a:rPr lang="ru-RU" sz="900" dirty="0" smtClean="0"/>
              <a:t>«Пояснений к бухгалтерскому балансу и отчёту о финансовых результатах»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511870" y="4731914"/>
            <a:ext cx="1937181" cy="285812"/>
          </a:xfrm>
          <a:prstGeom prst="wedgeRectCallout">
            <a:avLst>
              <a:gd name="adj1" fmla="val -94710"/>
              <a:gd name="adj2" fmla="val -2457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 стр. 1250 гр.3 </a:t>
            </a:r>
          </a:p>
          <a:p>
            <a:pPr algn="ctr"/>
            <a:r>
              <a:rPr lang="ru-RU" sz="900" dirty="0" smtClean="0"/>
              <a:t>«Бухгалтерского баланса»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86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61969" y="97274"/>
            <a:ext cx="9341708" cy="83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Пояснения к бухгалтерскому балансу и отчету о финансовых результатах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663895"/>
              </p:ext>
            </p:extLst>
          </p:nvPr>
        </p:nvGraphicFramePr>
        <p:xfrm>
          <a:off x="2438400" y="930876"/>
          <a:ext cx="9465277" cy="57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Worksheet" r:id="rId4" imgW="14639855" imgH="10391760" progId="Excel.Sheet.12">
                  <p:embed/>
                </p:oleObj>
              </mc:Choice>
              <mc:Fallback>
                <p:oleObj name="Worksheet" r:id="rId4" imgW="14639855" imgH="10391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930876"/>
                        <a:ext cx="9465277" cy="578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88531" y="2161461"/>
            <a:ext cx="2701601" cy="745524"/>
          </a:xfrm>
          <a:prstGeom prst="wedgeRectCallout">
            <a:avLst>
              <a:gd name="adj1" fmla="val 100770"/>
              <a:gd name="adj2" fmla="val 1293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стр. </a:t>
            </a:r>
            <a:r>
              <a:rPr lang="ru-RU" sz="900" dirty="0" smtClean="0"/>
              <a:t>5100 </a:t>
            </a:r>
            <a:r>
              <a:rPr lang="ru-RU" sz="900" dirty="0"/>
              <a:t>и </a:t>
            </a:r>
            <a:r>
              <a:rPr lang="ru-RU" sz="900" dirty="0" smtClean="0"/>
              <a:t>5110 </a:t>
            </a:r>
            <a:r>
              <a:rPr lang="ru-RU" sz="900" dirty="0"/>
              <a:t>Первоначальная стоимость за вычетом накопленной амортизации = </a:t>
            </a:r>
            <a:r>
              <a:rPr lang="ru-RU" sz="900" dirty="0" smtClean="0"/>
              <a:t>стр. 1110 «Бухгалтерского баланса»</a:t>
            </a:r>
            <a:endParaRPr lang="ru-RU" sz="9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916768" y="3679451"/>
            <a:ext cx="2701601" cy="285812"/>
          </a:xfrm>
          <a:prstGeom prst="wedgeRectCallout">
            <a:avLst>
              <a:gd name="adj1" fmla="val -82795"/>
              <a:gd name="adj2" fmla="val -1378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=гр.6 стр. 68220 6АПК</a:t>
            </a:r>
            <a:endParaRPr lang="ru-RU" sz="9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42551" y="3679451"/>
            <a:ext cx="2803493" cy="428718"/>
          </a:xfrm>
          <a:prstGeom prst="wedgeRectCallout">
            <a:avLst>
              <a:gd name="adj1" fmla="val 85791"/>
              <a:gd name="adj2" fmla="val 18837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стр. 5200 и 5210 Первоначальная стоимость за вычетом накопленной амортизации= стр. 1150 «Бухгалтерского баланса»</a:t>
            </a:r>
            <a:endParaRPr lang="ru-RU" sz="9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374846" y="4655959"/>
            <a:ext cx="1083844" cy="285812"/>
          </a:xfrm>
          <a:prstGeom prst="wedgeRectCallout">
            <a:avLst>
              <a:gd name="adj1" fmla="val -82795"/>
              <a:gd name="adj2" fmla="val -5457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=гр.7 стр. 5240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022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819</TotalTime>
  <Words>1753</Words>
  <Application>Microsoft Office PowerPoint</Application>
  <PresentationFormat>Широкоэкранный</PresentationFormat>
  <Paragraphs>173</Paragraphs>
  <Slides>32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Легкий дым</vt:lpstr>
      <vt:lpstr>Worksheet</vt:lpstr>
      <vt:lpstr>Методические рекомендации  по заполнению годовых форм бухгалтерской отчётности за 2019 год</vt:lpstr>
      <vt:lpstr>Содержание</vt:lpstr>
      <vt:lpstr>Бухгалтерский баланс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Отдельные вопросы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заполнению годовых форм бухгалтерской отчётности 6-АПК и 10-АПК за 2018 год</dc:title>
  <dc:creator>Иззатов Эльшан Али-заде</dc:creator>
  <cp:lastModifiedBy>Иззатов Эльшан Али-заде</cp:lastModifiedBy>
  <cp:revision>80</cp:revision>
  <cp:lastPrinted>2020-01-14T12:29:08Z</cp:lastPrinted>
  <dcterms:created xsi:type="dcterms:W3CDTF">2019-01-23T12:49:05Z</dcterms:created>
  <dcterms:modified xsi:type="dcterms:W3CDTF">2020-01-15T11:53:59Z</dcterms:modified>
</cp:coreProperties>
</file>