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0" r:id="rId2"/>
  </p:sldMasterIdLst>
  <p:notesMasterIdLst>
    <p:notesMasterId r:id="rId13"/>
  </p:notesMasterIdLst>
  <p:sldIdLst>
    <p:sldId id="256" r:id="rId3"/>
    <p:sldId id="257" r:id="rId4"/>
    <p:sldId id="260" r:id="rId5"/>
    <p:sldId id="259" r:id="rId6"/>
    <p:sldId id="261" r:id="rId7"/>
    <p:sldId id="262" r:id="rId8"/>
    <p:sldId id="263" r:id="rId9"/>
    <p:sldId id="258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4" autoAdjust="0"/>
  </p:normalViewPr>
  <p:slideViewPr>
    <p:cSldViewPr>
      <p:cViewPr varScale="1">
        <p:scale>
          <a:sx n="89" d="100"/>
          <a:sy n="89" d="100"/>
        </p:scale>
        <p:origin x="131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9CC1921-DF74-4DB5-8516-FEE78A013266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D24B878-6DFB-4618-B68C-9AE072238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2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4B878-6DFB-4618-B68C-9AE072238B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5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38F5-DBD3-482C-9794-27EAE43883C8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E6B9-2731-41C9-9C4F-C9A4170AA5ED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8980-D06B-4FF0-8132-1E98CD083517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03F1-7F67-4E9F-B849-371AD3674197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F9F9-105C-47B3-BA88-77E1CEE1A9A7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8E3-ED86-4F4A-A1C3-561628E8B904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200" y="1316037"/>
            <a:ext cx="42703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40D3-3BF1-4B10-B794-487524ABF5CB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3835-2454-4D06-AA81-87E950A1A5C0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EB44-2731-4DA4-8E84-F5E1A2E3C4D4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BEA7-A5AD-49B8-BDBD-1E52B5CAC416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8E1F-D2BE-4CA7-BA2E-3B84DFA84AD9}" type="datetime2">
              <a:rPr lang="en-US" smtClean="0"/>
              <a:t>Thursday, December 08,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24363836-192C-45DA-8773-A2910556ECFC}" type="datetime2">
              <a:rPr lang="en-US" smtClean="0"/>
              <a:t>Thursday, December 08, 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458200" cy="3528392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4400" kern="1200" cap="all" baseline="0" noProof="0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Бухгалтерская</a:t>
            </a:r>
            <a:r>
              <a:rPr lang="ru-RU" sz="4400" kern="1200" cap="all" noProof="0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4400" kern="1200" cap="all" baseline="0" noProof="0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Отчетность </a:t>
            </a:r>
            <a:r>
              <a:rPr lang="ru-RU" sz="4800" b="1" kern="1200" cap="all" baseline="0" noProof="0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с</a:t>
            </a:r>
            <a:r>
              <a:rPr lang="ru-RU" sz="4400" kern="1200" cap="all" baseline="0" noProof="0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ельскохозяйственных</a:t>
            </a:r>
            <a:r>
              <a:rPr lang="ru-RU" sz="4400" dirty="0" smtClean="0">
                <a:solidFill>
                  <a:srgbClr val="00B050"/>
                </a:solidFill>
              </a:rPr>
              <a:t> </a:t>
            </a:r>
            <a:r>
              <a:rPr lang="ru-RU" sz="4800" b="1" dirty="0">
                <a:solidFill>
                  <a:srgbClr val="00B050"/>
                </a:solidFill>
              </a:rPr>
              <a:t>к</a:t>
            </a:r>
            <a:r>
              <a:rPr lang="ru-RU" sz="4400" dirty="0">
                <a:solidFill>
                  <a:srgbClr val="00B050"/>
                </a:solidFill>
              </a:rPr>
              <a:t>редитных </a:t>
            </a:r>
            <a:br>
              <a:rPr lang="ru-RU" sz="4400" dirty="0">
                <a:solidFill>
                  <a:srgbClr val="00B050"/>
                </a:solidFill>
              </a:rPr>
            </a:br>
            <a:r>
              <a:rPr lang="ru-RU" sz="4800" b="1" dirty="0">
                <a:solidFill>
                  <a:srgbClr val="00B050"/>
                </a:solidFill>
              </a:rPr>
              <a:t>п</a:t>
            </a:r>
            <a:r>
              <a:rPr lang="ru-RU" sz="4400" dirty="0">
                <a:solidFill>
                  <a:srgbClr val="00B050"/>
                </a:solidFill>
              </a:rPr>
              <a:t>отребительских </a:t>
            </a:r>
            <a:r>
              <a:rPr lang="ru-RU" sz="4800" b="1" dirty="0">
                <a:solidFill>
                  <a:srgbClr val="00B050"/>
                </a:solidFill>
              </a:rPr>
              <a:t>к</a:t>
            </a:r>
            <a:r>
              <a:rPr lang="ru-RU" sz="4400" dirty="0">
                <a:solidFill>
                  <a:srgbClr val="00B050"/>
                </a:solidFill>
              </a:rPr>
              <a:t>ооперативов</a:t>
            </a:r>
            <a:endParaRPr lang="ru-RU" sz="4400" noProof="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46232" cy="504056"/>
          </a:xfrm>
        </p:spPr>
        <p:txBody>
          <a:bodyPr>
            <a:noAutofit/>
          </a:bodyPr>
          <a:lstStyle/>
          <a:p>
            <a:pPr algn="ctr"/>
            <a:r>
              <a:rPr lang="ru-RU" sz="1700" b="1" i="1" kern="1200" noProof="0" dirty="0" smtClean="0">
                <a:solidFill>
                  <a:srgbClr val="008000"/>
                </a:solidFill>
              </a:rPr>
              <a:t>Министерство сельского хозяйства и продовольствия Кировской области</a:t>
            </a:r>
            <a:endParaRPr lang="ru-RU" sz="1700" b="1" i="1" noProof="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272169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8000"/>
                </a:solidFill>
              </a:rPr>
              <a:t>Спасибо за внимание!</a:t>
            </a:r>
            <a:endParaRPr lang="ru-RU" sz="5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179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58075"/>
              </p:ext>
            </p:extLst>
          </p:nvPr>
        </p:nvGraphicFramePr>
        <p:xfrm>
          <a:off x="179513" y="1556792"/>
          <a:ext cx="4464494" cy="3578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2960"/>
                <a:gridCol w="408740"/>
                <a:gridCol w="27619"/>
                <a:gridCol w="438522"/>
                <a:gridCol w="200467"/>
                <a:gridCol w="194202"/>
                <a:gridCol w="112763"/>
                <a:gridCol w="93968"/>
                <a:gridCol w="212996"/>
                <a:gridCol w="212996"/>
                <a:gridCol w="219261"/>
              </a:tblGrid>
              <a:tr h="528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Коды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 1 июля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2016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 31 декабря 2015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 31 декабря 2014 г.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ПАССИВ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3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III. </a:t>
                      </a:r>
                      <a:r>
                        <a:rPr lang="ru-RU" sz="1100" u="none" strike="noStrike">
                          <a:effectLst/>
                        </a:rPr>
                        <a:t>КАПИТАЛ И РЕЗЕРВЫ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0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Уставный капитал (складочный капитал, уставный фонд, вклады товарищей)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1310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120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120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113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Собственные акции, выкупленные у акционеров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1320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Переоценка внеооборотных активов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Добавочный капитал (без переоценки)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1350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Резервный капитал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1360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345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276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Нераспределенная прибыль (непокрытый убыток)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1370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(747)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149214"/>
              </p:ext>
            </p:extLst>
          </p:nvPr>
        </p:nvGraphicFramePr>
        <p:xfrm>
          <a:off x="899592" y="5682952"/>
          <a:ext cx="7704856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Строка 1370 столбец 3 увязывается </a:t>
                      </a:r>
                      <a:r>
                        <a:rPr lang="ru-RU" sz="2000" u="none" strike="noStrike" dirty="0">
                          <a:effectLst/>
                        </a:rPr>
                        <a:t>с формой 2 строка 2400 </a:t>
                      </a:r>
                      <a:endParaRPr lang="ru-RU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(строка </a:t>
                      </a:r>
                      <a:r>
                        <a:rPr lang="ru-RU" sz="2000" u="none" strike="noStrike" dirty="0">
                          <a:effectLst/>
                        </a:rPr>
                        <a:t>1370 столбец 3 = </a:t>
                      </a:r>
                      <a:r>
                        <a:rPr lang="ru-RU" sz="2000" u="none" strike="noStrike" dirty="0" smtClean="0">
                          <a:effectLst/>
                        </a:rPr>
                        <a:t>строка </a:t>
                      </a:r>
                      <a:r>
                        <a:rPr lang="ru-RU" sz="2000" u="none" strike="noStrike" dirty="0">
                          <a:effectLst/>
                        </a:rPr>
                        <a:t>1370 столбец 4 + строка 2400 ф2 столбец 3)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4394"/>
              </p:ext>
            </p:extLst>
          </p:nvPr>
        </p:nvGraphicFramePr>
        <p:xfrm>
          <a:off x="4788023" y="1556793"/>
          <a:ext cx="4176466" cy="3575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1"/>
                <a:gridCol w="496792"/>
                <a:gridCol w="795328"/>
                <a:gridCol w="724105"/>
              </a:tblGrid>
              <a:tr h="2727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за I полугодие 2016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за I полугодие 2015 г.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8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Прибыль (убыток) до налогообложения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75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(665)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744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3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Текущий налог на </a:t>
                      </a:r>
                      <a:r>
                        <a:rPr lang="ru-RU" sz="1100" u="none" strike="noStrike" dirty="0" smtClean="0">
                          <a:effectLst/>
                        </a:rPr>
                        <a:t>прибыль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  в том числе постоянные налоговые обязательства (активы)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2421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Изменение отложенных </a:t>
                      </a:r>
                      <a:r>
                        <a:rPr lang="ru-RU" sz="1100" u="none" strike="noStrike" dirty="0" smtClean="0">
                          <a:effectLst/>
                        </a:rPr>
                        <a:t>налоговых обязательств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2430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Изменение отложенных налоговых </a:t>
                      </a:r>
                      <a:r>
                        <a:rPr lang="ru-RU" sz="1100" u="none" strike="noStrike" dirty="0" smtClean="0">
                          <a:effectLst/>
                        </a:rPr>
                        <a:t>активов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2450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Прочее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2460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(82)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(473)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3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Чистая прибыль (убыток)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2400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(747)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>
            <a:off x="6386513" y="7391400"/>
            <a:ext cx="17208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300192" y="5229201"/>
            <a:ext cx="1368152" cy="4505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0"/>
          </p:cNvCxnSpPr>
          <p:nvPr/>
        </p:nvCxnSpPr>
        <p:spPr>
          <a:xfrm flipH="1" flipV="1">
            <a:off x="3275856" y="5229200"/>
            <a:ext cx="1476164" cy="45375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"/>
          <p:cNvSpPr txBox="1">
            <a:spLocks/>
          </p:cNvSpPr>
          <p:nvPr/>
        </p:nvSpPr>
        <p:spPr>
          <a:xfrm>
            <a:off x="467544" y="1052736"/>
            <a:ext cx="3672408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700" b="1" i="1" dirty="0">
                <a:solidFill>
                  <a:srgbClr val="008000"/>
                </a:solidFill>
              </a:rPr>
              <a:t>БУХГАЛТЕРСКИЙ БАЛАНС</a:t>
            </a:r>
          </a:p>
        </p:txBody>
      </p:sp>
      <p:sp>
        <p:nvSpPr>
          <p:cNvPr id="20" name="Rectangle 2"/>
          <p:cNvSpPr txBox="1">
            <a:spLocks/>
          </p:cNvSpPr>
          <p:nvPr/>
        </p:nvSpPr>
        <p:spPr>
          <a:xfrm>
            <a:off x="4932040" y="836712"/>
            <a:ext cx="3672408" cy="6480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700" b="1" i="1" dirty="0">
                <a:solidFill>
                  <a:srgbClr val="008000"/>
                </a:solidFill>
              </a:rPr>
              <a:t>ОТЧЕТ О ФИНАНСОВЫХ РЕЗУЛЬТАТАХ</a:t>
            </a:r>
          </a:p>
        </p:txBody>
      </p:sp>
      <p:sp>
        <p:nvSpPr>
          <p:cNvPr id="24" name="Rectangle 2"/>
          <p:cNvSpPr txBox="1">
            <a:spLocks/>
          </p:cNvSpPr>
          <p:nvPr/>
        </p:nvSpPr>
        <p:spPr>
          <a:xfrm>
            <a:off x="683568" y="147276"/>
            <a:ext cx="7848872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8000"/>
                </a:solidFill>
              </a:rPr>
              <a:t>Взаимоувязка показателей бухгалтерской отчетности</a:t>
            </a:r>
            <a:endParaRPr lang="ru-RU" sz="2000" b="1" i="1" dirty="0">
              <a:solidFill>
                <a:srgbClr val="008000"/>
              </a:solidFill>
            </a:endParaRP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>
          <a:xfrm>
            <a:off x="8460504" y="6597352"/>
            <a:ext cx="648000" cy="252000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780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683568" y="147276"/>
            <a:ext cx="7848872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8000"/>
                </a:solidFill>
              </a:rPr>
              <a:t>Взаимоувязка показателей бухгалтерской отчетности</a:t>
            </a:r>
            <a:endParaRPr lang="ru-RU" sz="2000" b="1" i="1" dirty="0">
              <a:solidFill>
                <a:srgbClr val="008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774324"/>
              </p:ext>
            </p:extLst>
          </p:nvPr>
        </p:nvGraphicFramePr>
        <p:xfrm>
          <a:off x="323529" y="1844824"/>
          <a:ext cx="4104456" cy="352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2681"/>
                <a:gridCol w="548539"/>
                <a:gridCol w="781616"/>
                <a:gridCol w="711620"/>
              </a:tblGrid>
              <a:tr h="2190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за I полугодие 2016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за I полугодие 2015 г.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Выручка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Себестоимость продаж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2120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Валовая прибыль (убыток</a:t>
                      </a:r>
                      <a:r>
                        <a:rPr lang="ru-RU" sz="1100" u="none" strike="noStrike" dirty="0" smtClean="0">
                          <a:effectLst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Коммерческие </a:t>
                      </a:r>
                      <a:r>
                        <a:rPr lang="ru-RU" sz="1100" u="none" strike="noStrike" dirty="0" smtClean="0">
                          <a:effectLst/>
                        </a:rPr>
                        <a:t>расходы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Управленческие </a:t>
                      </a:r>
                      <a:r>
                        <a:rPr lang="ru-RU" sz="1100" u="none" strike="noStrike" dirty="0" smtClean="0">
                          <a:effectLst/>
                        </a:rPr>
                        <a:t>расходы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2220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Прибыль (убыток) от продаж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Доходы от участия в других организациях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Проценты к </a:t>
                      </a:r>
                      <a:r>
                        <a:rPr lang="ru-RU" sz="1100" u="none" strike="noStrike" dirty="0" smtClean="0">
                          <a:effectLst/>
                        </a:rPr>
                        <a:t>получению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2320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7 977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7 096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Проценты к </a:t>
                      </a:r>
                      <a:r>
                        <a:rPr lang="ru-RU" sz="1100" u="none" strike="noStrike" dirty="0" smtClean="0">
                          <a:effectLst/>
                        </a:rPr>
                        <a:t>уплате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2330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(7 544)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(5 834)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Прочие </a:t>
                      </a:r>
                      <a:r>
                        <a:rPr lang="ru-RU" sz="1100" u="none" strike="noStrike" dirty="0" smtClean="0">
                          <a:effectLst/>
                        </a:rPr>
                        <a:t>доходы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2340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102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356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Прочие </a:t>
                      </a:r>
                      <a:r>
                        <a:rPr lang="ru-RU" sz="1100" u="none" strike="noStrike" dirty="0" smtClean="0">
                          <a:effectLst/>
                        </a:rPr>
                        <a:t>расходы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2350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(1 200)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(874)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Прибыль (убыток) до налогообложения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(665)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744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323528" y="1124744"/>
            <a:ext cx="3672408" cy="6480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700" b="1" i="1" dirty="0">
                <a:solidFill>
                  <a:srgbClr val="008000"/>
                </a:solidFill>
              </a:rPr>
              <a:t>ОТЧЕТ О ФИНАНСОВЫХ РЕЗУЛЬТАТАХ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648961"/>
              </p:ext>
            </p:extLst>
          </p:nvPr>
        </p:nvGraphicFramePr>
        <p:xfrm>
          <a:off x="4622006" y="1844825"/>
          <a:ext cx="4342482" cy="3538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8259"/>
                <a:gridCol w="264446"/>
                <a:gridCol w="849011"/>
                <a:gridCol w="890766"/>
              </a:tblGrid>
              <a:tr h="6149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СПРАВОЧНО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код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За отчетный период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За аналогичный период предыдущего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**Выручка (доход) - всего, тыс. руб.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 том числе: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от оказания работ, услуг членам кооператива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Сумма начисленных процентов, тыс.руб.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7 977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7 096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4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Количество предоставленных займов - всего, ед.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Предоставлено займов - всего, тыс.руб.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79 018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33 980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 том числе членам кооператива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79 018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33 980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Привлечено займов - всего, тыс.руб.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75 394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34 890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 том числе: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от членов и ассоциированных членов кооператива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75 394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34 890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/>
          </p:cNvSpPr>
          <p:nvPr/>
        </p:nvSpPr>
        <p:spPr>
          <a:xfrm>
            <a:off x="4622006" y="908720"/>
            <a:ext cx="4342482" cy="8361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Информация о результатах </a:t>
            </a:r>
            <a:r>
              <a:rPr lang="ru-RU" sz="1200" b="1" i="1" dirty="0">
                <a:solidFill>
                  <a:srgbClr val="008000"/>
                </a:solidFill>
              </a:rPr>
              <a:t>деятельности</a:t>
            </a:r>
            <a:r>
              <a:rPr lang="ru-RU" sz="1400" b="1" i="1" dirty="0">
                <a:solidFill>
                  <a:srgbClr val="008000"/>
                </a:solidFill>
              </a:rPr>
              <a:t> сельскохозяйственных потребительских</a:t>
            </a:r>
          </a:p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кредитных </a:t>
            </a:r>
            <a:r>
              <a:rPr lang="ru-RU" sz="1400" b="1" i="1" dirty="0" smtClean="0">
                <a:solidFill>
                  <a:srgbClr val="008000"/>
                </a:solidFill>
              </a:rPr>
              <a:t>кооперативов (1спрК)</a:t>
            </a:r>
            <a:endParaRPr lang="ru-RU" sz="1400" b="1" i="1" dirty="0">
              <a:solidFill>
                <a:srgbClr val="008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92265"/>
              </p:ext>
            </p:extLst>
          </p:nvPr>
        </p:nvGraphicFramePr>
        <p:xfrm>
          <a:off x="899592" y="5805264"/>
          <a:ext cx="7704856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Строка 2320 «Проценты к получению» формы 2 = строке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10 «Сумма начисленных процентов, тыс.руб.» формы 1 спрК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H="1" flipV="1">
            <a:off x="3635896" y="4221088"/>
            <a:ext cx="360040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7236296" y="3573016"/>
            <a:ext cx="144016" cy="22322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8512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882826"/>
              </p:ext>
            </p:extLst>
          </p:nvPr>
        </p:nvGraphicFramePr>
        <p:xfrm>
          <a:off x="323529" y="1844824"/>
          <a:ext cx="4104456" cy="352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2681"/>
                <a:gridCol w="548539"/>
                <a:gridCol w="781616"/>
                <a:gridCol w="711620"/>
              </a:tblGrid>
              <a:tr h="2190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за I полугодие 2016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за I полугодие 2015 г.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Выручка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Себестоимость продаж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2120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Валовая прибыль (убыток</a:t>
                      </a:r>
                      <a:r>
                        <a:rPr lang="ru-RU" sz="1100" u="none" strike="noStrike" dirty="0" smtClean="0">
                          <a:effectLst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Коммерческие </a:t>
                      </a:r>
                      <a:r>
                        <a:rPr lang="ru-RU" sz="1100" u="none" strike="noStrike" dirty="0" smtClean="0">
                          <a:effectLst/>
                        </a:rPr>
                        <a:t>расходы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Управленческие </a:t>
                      </a:r>
                      <a:r>
                        <a:rPr lang="ru-RU" sz="1100" u="none" strike="noStrike" dirty="0" smtClean="0">
                          <a:effectLst/>
                        </a:rPr>
                        <a:t>расходы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2220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Прибыль (убыток) от продаж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Доходы от участия в других организациях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Проценты к </a:t>
                      </a:r>
                      <a:r>
                        <a:rPr lang="ru-RU" sz="1100" u="none" strike="noStrike" dirty="0" smtClean="0">
                          <a:effectLst/>
                        </a:rPr>
                        <a:t>получению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2320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7 977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7 096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Проценты к </a:t>
                      </a:r>
                      <a:r>
                        <a:rPr lang="ru-RU" sz="1100" u="none" strike="noStrike" dirty="0" smtClean="0">
                          <a:effectLst/>
                        </a:rPr>
                        <a:t>уплате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2330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(7 544)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(5 834)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Прочие </a:t>
                      </a:r>
                      <a:r>
                        <a:rPr lang="ru-RU" sz="1100" u="none" strike="noStrike" dirty="0" smtClean="0">
                          <a:effectLst/>
                        </a:rPr>
                        <a:t>доходы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2340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102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356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Прочие </a:t>
                      </a:r>
                      <a:r>
                        <a:rPr lang="ru-RU" sz="1100" u="none" strike="noStrike" dirty="0" smtClean="0">
                          <a:effectLst/>
                        </a:rPr>
                        <a:t>расходы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2350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(1 200)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(874)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Прибыль (убыток) до налогообложения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(665)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744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/>
          </p:cNvSpPr>
          <p:nvPr/>
        </p:nvSpPr>
        <p:spPr>
          <a:xfrm>
            <a:off x="323528" y="1124744"/>
            <a:ext cx="3672408" cy="6480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700" b="1" i="1" dirty="0">
                <a:solidFill>
                  <a:srgbClr val="008000"/>
                </a:solidFill>
              </a:rPr>
              <a:t>ОТЧЕТ О ФИНАНСОВЫХ РЕЗУЛЬТАТАХ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643844"/>
              </p:ext>
            </p:extLst>
          </p:nvPr>
        </p:nvGraphicFramePr>
        <p:xfrm>
          <a:off x="4572001" y="1844824"/>
          <a:ext cx="4392487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3"/>
                <a:gridCol w="438674"/>
                <a:gridCol w="497430"/>
                <a:gridCol w="288032"/>
                <a:gridCol w="288032"/>
                <a:gridCol w="504056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СПРАВОЧНО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Код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 1 июля   2016 г.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 31 декабря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2015 г.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 31 декабря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2014 г.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Кредиты и займы под залог имущества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180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Код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за I полугодие 2016 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</a:rPr>
                        <a:t>за I полугодие 2015 г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Обслуживание кредитов и займов - всего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181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7 544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5 834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 том числе: долгосрочных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182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 краткосрочных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9728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183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7 544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5 834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/>
          </p:cNvSpPr>
          <p:nvPr/>
        </p:nvSpPr>
        <p:spPr>
          <a:xfrm>
            <a:off x="4576350" y="1052736"/>
            <a:ext cx="4415249" cy="6480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ОТЧЕТ ОБ ОТРАСЛЕВЫХ ПОКАЗАТЕЛЯХ ДЕЯТЕЛЬНОСТИ ОРГАНИЗАЦИЙ АГРОПРОМЫШЛЕННОГО КОМПЛЕКСА (6АПК)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302923"/>
              </p:ext>
            </p:extLst>
          </p:nvPr>
        </p:nvGraphicFramePr>
        <p:xfrm>
          <a:off x="539552" y="5805264"/>
          <a:ext cx="8352928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2928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Строка 2330 «Проценты к уплате» формы 2 увязывается со строкой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181 «Обслуживание кредитов и займов – всего» формы 6апк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flipV="1">
            <a:off x="2411760" y="4437112"/>
            <a:ext cx="576064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732240" y="2996952"/>
            <a:ext cx="792088" cy="28803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/>
          </p:cNvSpPr>
          <p:nvPr/>
        </p:nvSpPr>
        <p:spPr>
          <a:xfrm>
            <a:off x="683568" y="147276"/>
            <a:ext cx="7848872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8000"/>
                </a:solidFill>
              </a:rPr>
              <a:t>Взаимоувязка показателей бухгалтерской отчетности</a:t>
            </a:r>
            <a:endParaRPr lang="ru-RU" sz="2000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284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4496" y="6597352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316931"/>
              </p:ext>
            </p:extLst>
          </p:nvPr>
        </p:nvGraphicFramePr>
        <p:xfrm>
          <a:off x="179512" y="1412776"/>
          <a:ext cx="3672408" cy="2780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9521"/>
                <a:gridCol w="436834"/>
                <a:gridCol w="699340"/>
                <a:gridCol w="636713"/>
              </a:tblGrid>
              <a:tr h="2727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за I полугодие 2016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за I полугодие 2015 г.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Прибыль (убыток) до налогообложения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75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(665)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744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Текущий налог на </a:t>
                      </a:r>
                      <a:r>
                        <a:rPr lang="ru-RU" sz="1100" u="none" strike="noStrike" dirty="0" smtClean="0">
                          <a:effectLst/>
                        </a:rPr>
                        <a:t>прибыль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  в том числе постоянные налоговые обязательства (активы)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2421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Изменение отложенных </a:t>
                      </a:r>
                      <a:r>
                        <a:rPr lang="ru-RU" sz="1100" u="none" strike="noStrike" dirty="0" smtClean="0">
                          <a:effectLst/>
                        </a:rPr>
                        <a:t>налоговых обязательств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2430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Изменение отложенных налоговых </a:t>
                      </a:r>
                      <a:r>
                        <a:rPr lang="ru-RU" sz="1100" u="none" strike="noStrike" dirty="0" smtClean="0">
                          <a:effectLst/>
                        </a:rPr>
                        <a:t>активов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2450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Прочее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2460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(82)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(473)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Чистая прибыль (убыток)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2400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(747)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/>
          </p:cNvSpPr>
          <p:nvPr/>
        </p:nvSpPr>
        <p:spPr>
          <a:xfrm>
            <a:off x="683568" y="147276"/>
            <a:ext cx="7848872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8000"/>
                </a:solidFill>
              </a:rPr>
              <a:t>Взаимоувязка показателей бухгалтерской отчетности</a:t>
            </a:r>
            <a:endParaRPr lang="ru-RU" sz="2000" b="1" i="1" dirty="0">
              <a:solidFill>
                <a:srgbClr val="008000"/>
              </a:solidFill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323528" y="692696"/>
            <a:ext cx="3672408" cy="6480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700" b="1" i="1" dirty="0">
                <a:solidFill>
                  <a:srgbClr val="008000"/>
                </a:solidFill>
              </a:rPr>
              <a:t>ОТЧЕТ О ФИНАНСОВЫХ РЕЗУЛЬТАТАХ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4576350" y="692696"/>
            <a:ext cx="4415249" cy="6480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ОТЧЕТ ОБ ОТРАСЛЕВЫХ ПОКАЗАТЕЛЯХ ДЕЯТЕЛЬНОСТИ ОРГАНИЗАЦИЙ АГРОПРОМЫШЛЕННОГО КОМПЛЕКСА (6АПК)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459190"/>
              </p:ext>
            </p:extLst>
          </p:nvPr>
        </p:nvGraphicFramePr>
        <p:xfrm>
          <a:off x="4067945" y="1412776"/>
          <a:ext cx="4968551" cy="5112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3"/>
                <a:gridCol w="504056"/>
                <a:gridCol w="718516"/>
                <a:gridCol w="649636"/>
              </a:tblGrid>
              <a:tr h="282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Показатель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Код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Начислено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за I полугодие 2016 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Наименование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Всего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 том числе штрафы и пени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3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Налог на прибыль организаций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Налог на добавленную стоимость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Акцизы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Налог на имущество организации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403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Земельный налог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Упрощенная система налогообложения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82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Единый налог на вмененный доход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215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Сборы за пользование объектами животного мира и за пользование объектами водных биологических ресурсов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Водный налог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420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Другие налоги и сборы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430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    в том числе транспортный налог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431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Всего налогов, сборов и обязательных платежей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440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15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Реструктуризированная (отсроченная, рассроченная) задолженность </a:t>
                      </a:r>
                      <a:r>
                        <a:rPr lang="ru-RU" sz="900" u="none" strike="noStrike" dirty="0" smtClean="0">
                          <a:effectLst/>
                        </a:rPr>
                        <a:t>по </a:t>
                      </a:r>
                      <a:r>
                        <a:rPr lang="ru-RU" sz="900" u="none" strike="noStrike" dirty="0">
                          <a:effectLst/>
                        </a:rPr>
                        <a:t>налогам, сборам, страховым взносам.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445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15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Страховые взносы в государственные внебюджетные фонды - всего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450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из них: 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4435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451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фонд социального страхования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4435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пенсионный фонд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4435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452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фонд медицинского страхования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4435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453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Взносы на страхование по травматизму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460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1" marR="5601" marT="56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299396"/>
              </p:ext>
            </p:extLst>
          </p:nvPr>
        </p:nvGraphicFramePr>
        <p:xfrm>
          <a:off x="107504" y="4666828"/>
          <a:ext cx="3888432" cy="1531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</a:tblGrid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В строке 2460 «Прочее» формы 2 должно отражаться начисление ЕСХН, УСН, ЕНВД,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СРАВНИВАТЬ </a:t>
                      </a:r>
                      <a:r>
                        <a:rPr lang="ru-RU" sz="1400" u="none" strike="noStrike" dirty="0">
                          <a:effectLst/>
                        </a:rPr>
                        <a:t>нужно с таблицей </a:t>
                      </a:r>
                      <a:r>
                        <a:rPr lang="ru-RU" sz="1400" u="none" strike="noStrike" dirty="0" smtClean="0">
                          <a:effectLst/>
                        </a:rPr>
                        <a:t>формы 6апк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(</a:t>
                      </a:r>
                      <a:r>
                        <a:rPr lang="ru-RU" sz="1400" u="none" strike="noStrike" dirty="0">
                          <a:effectLst/>
                        </a:rPr>
                        <a:t>V. Справка о налогах, сборах и страховых взносах) столбец </a:t>
                      </a:r>
                      <a:r>
                        <a:rPr lang="ru-RU" sz="1400" u="none" strike="noStrike" dirty="0" smtClean="0">
                          <a:effectLst/>
                        </a:rPr>
                        <a:t>5 + столбец 6 если были начисления пени </a:t>
                      </a:r>
                      <a:r>
                        <a:rPr lang="ru-RU" sz="1400" u="none" strike="noStrike" dirty="0">
                          <a:effectLst/>
                        </a:rPr>
                        <a:t>и </a:t>
                      </a:r>
                      <a:r>
                        <a:rPr lang="ru-RU" sz="1400" u="none" strike="noStrike" dirty="0" smtClean="0">
                          <a:effectLst/>
                        </a:rPr>
                        <a:t>штрафов </a:t>
                      </a:r>
                    </a:p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Дебет </a:t>
                      </a:r>
                      <a:r>
                        <a:rPr lang="ru-RU" sz="1600" b="1" u="none" strike="noStrike" dirty="0">
                          <a:effectLst/>
                        </a:rPr>
                        <a:t>99 - Кредит </a:t>
                      </a:r>
                      <a:r>
                        <a:rPr lang="ru-RU" sz="1600" b="1" u="none" strike="noStrike" dirty="0" smtClean="0">
                          <a:effectLst/>
                        </a:rPr>
                        <a:t>68, 69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2267744" y="3933056"/>
            <a:ext cx="432048" cy="7337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Левая фигурная скобка 11"/>
          <p:cNvSpPr/>
          <p:nvPr/>
        </p:nvSpPr>
        <p:spPr>
          <a:xfrm>
            <a:off x="8100393" y="2276872"/>
            <a:ext cx="174104" cy="86409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8187445" y="3802732"/>
            <a:ext cx="174104" cy="86409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8187445" y="5674511"/>
            <a:ext cx="174104" cy="86409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7710264" y="3199284"/>
            <a:ext cx="102096" cy="58975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3890922" y="2609320"/>
            <a:ext cx="4134482" cy="27363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890922" y="3494162"/>
            <a:ext cx="3705414" cy="18382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851920" y="4227934"/>
            <a:ext cx="4245493" cy="11176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890922" y="5345632"/>
            <a:ext cx="4296523" cy="10357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4262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30242"/>
              </p:ext>
            </p:extLst>
          </p:nvPr>
        </p:nvGraphicFramePr>
        <p:xfrm>
          <a:off x="179512" y="1906900"/>
          <a:ext cx="3888432" cy="1882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504056"/>
                <a:gridCol w="792088"/>
                <a:gridCol w="792088"/>
              </a:tblGrid>
              <a:tr h="1600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Получено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за I полугодие 2016 г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за I полугодие 2015 г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Кредиты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   краткосрочные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194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 долгосрочные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195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0495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Займы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   краткосрочные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75 394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34 890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7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196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 долгосрочные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/>
          </p:cNvSpPr>
          <p:nvPr/>
        </p:nvSpPr>
        <p:spPr>
          <a:xfrm>
            <a:off x="179512" y="1052736"/>
            <a:ext cx="4248472" cy="7200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ОТЧЕТ ОБ ОТРАСЛЕВЫХ ПОКАЗАТЕЛЯХ ДЕЯТЕЛЬНОСТИ ОРГАНИЗАЦИЙ АГРОПРОМЫШЛЕННОГО </a:t>
            </a:r>
            <a:r>
              <a:rPr lang="ru-RU" sz="1400" b="1" i="1" dirty="0" smtClean="0">
                <a:solidFill>
                  <a:srgbClr val="008000"/>
                </a:solidFill>
              </a:rPr>
              <a:t>КОМПЛЕКСА (6АПК)</a:t>
            </a:r>
            <a:endParaRPr lang="ru-RU" sz="1400" b="1" i="1" dirty="0">
              <a:solidFill>
                <a:srgbClr val="008000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683568" y="147276"/>
            <a:ext cx="7848872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8000"/>
                </a:solidFill>
              </a:rPr>
              <a:t>Взаимоувязка показателей бухгалтерской отчетности</a:t>
            </a:r>
            <a:endParaRPr lang="ru-RU" sz="2000" b="1" i="1" dirty="0">
              <a:solidFill>
                <a:srgbClr val="008000"/>
              </a:solidFill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4622006" y="908720"/>
            <a:ext cx="4342482" cy="8361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Информация о результатах </a:t>
            </a:r>
            <a:r>
              <a:rPr lang="ru-RU" sz="1200" b="1" i="1" dirty="0">
                <a:solidFill>
                  <a:srgbClr val="008000"/>
                </a:solidFill>
              </a:rPr>
              <a:t>деятельности</a:t>
            </a:r>
            <a:r>
              <a:rPr lang="ru-RU" sz="1400" b="1" i="1" dirty="0">
                <a:solidFill>
                  <a:srgbClr val="008000"/>
                </a:solidFill>
              </a:rPr>
              <a:t> сельскохозяйственных потребительских</a:t>
            </a:r>
          </a:p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кредитных </a:t>
            </a:r>
            <a:r>
              <a:rPr lang="ru-RU" sz="1400" b="1" i="1" dirty="0" smtClean="0">
                <a:solidFill>
                  <a:srgbClr val="008000"/>
                </a:solidFill>
              </a:rPr>
              <a:t>кооперативов (1спрК)</a:t>
            </a:r>
            <a:endParaRPr lang="ru-RU" sz="1400" b="1" i="1" dirty="0">
              <a:solidFill>
                <a:srgbClr val="008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31925"/>
              </p:ext>
            </p:extLst>
          </p:nvPr>
        </p:nvGraphicFramePr>
        <p:xfrm>
          <a:off x="4427984" y="1920215"/>
          <a:ext cx="4580509" cy="398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6428"/>
                <a:gridCol w="278941"/>
                <a:gridCol w="895548"/>
                <a:gridCol w="939592"/>
              </a:tblGrid>
              <a:tr h="617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СПРАВОЧНО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код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За отчетный период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За аналогичный период предыдущего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4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**Выручка (доход) - всего, тыс. руб.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 том числе: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от оказания работ, услуг членам кооператива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Сумма начисленных процентов, тыс.руб.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7 977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7 096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предоставленных займов - всего, ед.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Предоставлено займов - всего, тыс.руб.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79 018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33 980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 том числе членам кооператива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79 018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33 980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Привлечено займов - всего, тыс.руб.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75 394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34 890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 том числе: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от членов и ассоциированных членов кооператива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75 394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34 890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от кооператива последующего уровня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Привлечено кредитов банков, тыс.руб.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2" name="Правая фигурная скобка 11"/>
          <p:cNvSpPr/>
          <p:nvPr/>
        </p:nvSpPr>
        <p:spPr>
          <a:xfrm>
            <a:off x="4139952" y="2492896"/>
            <a:ext cx="144016" cy="57606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4139952" y="3140968"/>
            <a:ext cx="144016" cy="64807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413928"/>
              </p:ext>
            </p:extLst>
          </p:nvPr>
        </p:nvGraphicFramePr>
        <p:xfrm>
          <a:off x="187516" y="4124300"/>
          <a:ext cx="1700796" cy="128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0796"/>
              </a:tblGrid>
              <a:tr h="12877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кредитовый оборот по </a:t>
                      </a:r>
                      <a:r>
                        <a:rPr lang="ru-RU" sz="1200" u="none" strike="noStrike" dirty="0" err="1">
                          <a:effectLst/>
                        </a:rPr>
                        <a:t>сч</a:t>
                      </a:r>
                      <a:r>
                        <a:rPr lang="ru-RU" sz="1200" u="none" strike="noStrike" dirty="0">
                          <a:effectLst/>
                        </a:rPr>
                        <a:t> 66 и 67 </a:t>
                      </a:r>
                      <a:r>
                        <a:rPr lang="ru-RU" sz="1200" u="none" strike="noStrike" dirty="0" smtClean="0">
                          <a:effectLst/>
                        </a:rPr>
                        <a:t>(</a:t>
                      </a:r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на сумму полученного кредита</a:t>
                      </a:r>
                      <a:r>
                        <a:rPr lang="ru-RU" sz="1200" u="none" strike="noStrike" dirty="0" smtClean="0">
                          <a:effectLst/>
                        </a:rPr>
                        <a:t>) нарастающим итогом с </a:t>
                      </a:r>
                      <a:r>
                        <a:rPr lang="ru-RU" sz="1200" u="none" strike="noStrike" dirty="0">
                          <a:effectLst/>
                        </a:rPr>
                        <a:t>начала отчетного </a:t>
                      </a:r>
                      <a:r>
                        <a:rPr lang="ru-RU" sz="1200" u="none" strike="noStrike" dirty="0" smtClean="0">
                          <a:effectLst/>
                        </a:rPr>
                        <a:t>периода = строка </a:t>
                      </a:r>
                      <a:r>
                        <a:rPr lang="ru-RU" sz="1200" u="none" strike="noStrike" dirty="0">
                          <a:effectLst/>
                        </a:rPr>
                        <a:t>17 формы 1спрК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32221"/>
              </p:ext>
            </p:extLst>
          </p:nvPr>
        </p:nvGraphicFramePr>
        <p:xfrm>
          <a:off x="2339752" y="4124300"/>
          <a:ext cx="1728191" cy="128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1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effectLst/>
                        </a:rPr>
                        <a:t>кредитовый оборот по </a:t>
                      </a:r>
                      <a:r>
                        <a:rPr lang="ru-RU" sz="1200" b="0" u="none" strike="noStrike" dirty="0" err="1">
                          <a:effectLst/>
                        </a:rPr>
                        <a:t>сч</a:t>
                      </a:r>
                      <a:r>
                        <a:rPr lang="ru-RU" sz="1200" b="0" u="none" strike="noStrike" dirty="0">
                          <a:effectLst/>
                        </a:rPr>
                        <a:t> 66 и 67 </a:t>
                      </a:r>
                      <a:r>
                        <a:rPr lang="ru-RU" sz="1200" b="0" u="none" strike="noStrike" dirty="0" smtClean="0">
                          <a:effectLst/>
                        </a:rPr>
                        <a:t>(</a:t>
                      </a:r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на сумму полученного займа</a:t>
                      </a:r>
                      <a:r>
                        <a:rPr lang="ru-RU" sz="1200" b="0" u="none" strike="noStrike" dirty="0" smtClean="0">
                          <a:effectLst/>
                        </a:rPr>
                        <a:t>) нарастающим итогом </a:t>
                      </a:r>
                      <a:r>
                        <a:rPr lang="ru-RU" sz="1200" b="0" u="none" strike="noStrike" dirty="0">
                          <a:effectLst/>
                        </a:rPr>
                        <a:t>с начала отчетного </a:t>
                      </a:r>
                      <a:r>
                        <a:rPr lang="ru-RU" sz="1200" b="0" u="none" strike="noStrike" dirty="0" smtClean="0">
                          <a:effectLst/>
                        </a:rPr>
                        <a:t>периода = строка </a:t>
                      </a:r>
                      <a:r>
                        <a:rPr lang="ru-RU" sz="1200" b="0" u="none" strike="noStrike" dirty="0">
                          <a:effectLst/>
                        </a:rPr>
                        <a:t>14 формы 1спрК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Левая фигурная скобка 8"/>
          <p:cNvSpPr/>
          <p:nvPr/>
        </p:nvSpPr>
        <p:spPr>
          <a:xfrm>
            <a:off x="1763688" y="2564904"/>
            <a:ext cx="117727" cy="504056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1770584" y="3212976"/>
            <a:ext cx="117727" cy="504056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>
            <a:off x="4283968" y="2636912"/>
            <a:ext cx="3096344" cy="3076540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>
            <a:off x="4283968" y="3545592"/>
            <a:ext cx="3096344" cy="1107544"/>
          </a:xfrm>
          <a:prstGeom prst="bentConnector3">
            <a:avLst>
              <a:gd name="adj1" fmla="val 69223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331640" y="2924944"/>
            <a:ext cx="432048" cy="10801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881415" y="3501008"/>
            <a:ext cx="602353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679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21669"/>
              </p:ext>
            </p:extLst>
          </p:nvPr>
        </p:nvGraphicFramePr>
        <p:xfrm>
          <a:off x="395536" y="1340768"/>
          <a:ext cx="8496944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  <a:gridCol w="1080120"/>
                <a:gridCol w="1008112"/>
                <a:gridCol w="367240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</a:rPr>
                        <a:t>Содержание операции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+mn-lt"/>
                        </a:rPr>
                        <a:t>Дебет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</a:rPr>
                        <a:t>Кредит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Отражение в форме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Получен </a:t>
                      </a:r>
                      <a:r>
                        <a:rPr lang="ru-RU" sz="1600" b="0" dirty="0" smtClean="0">
                          <a:effectLst/>
                          <a:latin typeface="+mn-lt"/>
                        </a:rPr>
                        <a:t>заем, кредит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</a:rPr>
                        <a:t>50, 51, 52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66, 67 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Форма 1 </a:t>
                      </a:r>
                      <a:r>
                        <a:rPr lang="ru-RU" sz="14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спрК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строки 14 и 17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Начислены проценты за пользование заемными средствами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91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66, 67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Форма 2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строка 2330 «Проценты к уплате»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Форма 6апк 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строка 181 «Обслуживание кредитов и займов – всего»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Предоставление займа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58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r>
                        <a:rPr lang="ru-RU" sz="16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51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Форма 1 </a:t>
                      </a:r>
                      <a:r>
                        <a:rPr lang="ru-RU" sz="14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спрК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строка 12 «Предоставлено займов - всего, тыс.руб.» = строка 01 столбец 6 «Сумма предоставленных займов членам кооператива»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Начисление процентов по займу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91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Форма 2 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строка 2320 «Проценты к получению»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Форма 1 </a:t>
                      </a:r>
                      <a:r>
                        <a:rPr lang="ru-RU" sz="14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спрК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строка 10 «Сумма начисленных процентов, тыс.руб.»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/>
          </p:cNvSpPr>
          <p:nvPr/>
        </p:nvSpPr>
        <p:spPr>
          <a:xfrm>
            <a:off x="179512" y="147276"/>
            <a:ext cx="8812088" cy="8334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i="1" dirty="0" smtClean="0">
                <a:solidFill>
                  <a:srgbClr val="008000"/>
                </a:solidFill>
              </a:rPr>
              <a:t>Для </a:t>
            </a:r>
            <a:r>
              <a:rPr lang="ru-RU" sz="1800" b="1" i="1" dirty="0">
                <a:solidFill>
                  <a:srgbClr val="008000"/>
                </a:solidFill>
              </a:rPr>
              <a:t>отражения привлеченных кредитов и займов, а также </a:t>
            </a:r>
            <a:r>
              <a:rPr lang="ru-RU" sz="1800" b="1" i="1" dirty="0" smtClean="0">
                <a:solidFill>
                  <a:srgbClr val="008000"/>
                </a:solidFill>
              </a:rPr>
              <a:t>выданных займов используются </a:t>
            </a:r>
            <a:r>
              <a:rPr lang="ru-RU" sz="1800" b="1" i="1" dirty="0">
                <a:solidFill>
                  <a:srgbClr val="008000"/>
                </a:solidFill>
              </a:rPr>
              <a:t>следующие бухгалтерские записи</a:t>
            </a:r>
          </a:p>
        </p:txBody>
      </p:sp>
    </p:spTree>
    <p:extLst>
      <p:ext uri="{BB962C8B-B14F-4D97-AF65-F5344CB8AC3E}">
        <p14:creationId xmlns:p14="http://schemas.microsoft.com/office/powerpoint/2010/main" val="7945104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683568" y="147276"/>
            <a:ext cx="7848872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ОТЧЕТ ОБ ОТРАСЛЕВЫХ ПОКАЗАТЕЛЯХ ДЕЯТЕЛЬНОСТИ ОРГАНИЗАЦИЙ АГРОПРОМЫШЛЕННОГО </a:t>
            </a:r>
            <a:r>
              <a:rPr lang="ru-RU" sz="1400" b="1" i="1" dirty="0" smtClean="0">
                <a:solidFill>
                  <a:srgbClr val="008000"/>
                </a:solidFill>
              </a:rPr>
              <a:t>КОМПЛЕКСА (6АПК)</a:t>
            </a:r>
            <a:endParaRPr lang="ru-RU" sz="1400" b="1" i="1" dirty="0">
              <a:solidFill>
                <a:srgbClr val="008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685008"/>
              </p:ext>
            </p:extLst>
          </p:nvPr>
        </p:nvGraphicFramePr>
        <p:xfrm>
          <a:off x="179512" y="1173440"/>
          <a:ext cx="4032448" cy="3237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7029"/>
                <a:gridCol w="320555"/>
                <a:gridCol w="486743"/>
                <a:gridCol w="576064"/>
                <a:gridCol w="512057"/>
              </a:tblGrid>
              <a:tr h="257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 1 июля   2016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 31 декабря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2015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 31 декабря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2014 г.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1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Из строки 1520 "Кредиторская задолженность":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поставщики и заказчики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53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организациям, обслуживающим сельское хозяйство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7299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подрядным строительным организациям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7299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за железнодорожные грузовые перевозки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7299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задолженность перед персоналом организации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53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143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задолженность перед государственными внебюджетными фондами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53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144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задолженность по налогам и сборам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53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145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214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79091"/>
              </p:ext>
            </p:extLst>
          </p:nvPr>
        </p:nvGraphicFramePr>
        <p:xfrm>
          <a:off x="4355976" y="1186467"/>
          <a:ext cx="4680520" cy="5482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0970"/>
                <a:gridCol w="351674"/>
                <a:gridCol w="528446"/>
                <a:gridCol w="679430"/>
              </a:tblGrid>
              <a:tr h="292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Код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Задолженность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 на 01.07.2016 г.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Всего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 </a:t>
                      </a:r>
                      <a:r>
                        <a:rPr lang="ru-RU" sz="900" u="none" strike="noStrike" dirty="0" smtClean="0">
                          <a:effectLst/>
                        </a:rPr>
                        <a:t>том числе штрафы </a:t>
                      </a:r>
                      <a:r>
                        <a:rPr lang="ru-RU" sz="900" u="none" strike="noStrike" dirty="0">
                          <a:effectLst/>
                        </a:rPr>
                        <a:t>и пени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Налог на прибыль организаций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Налог на добавленную стоимость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Акцизы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Налог на имущество организации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Земельный налог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Единый сельскохозяйственный налог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Упрощенная система налогообложения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Единый налог на вмененный доход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409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(197)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Сборы за пользование объектами животного мира и за пользование объектами водных биологических ресурсов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Водный налог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420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Другие налоги и сборы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430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   в том числе транспортный налог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431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Всего налогов, сборов и обязательных платежей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440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(135)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Реструктуризированная (отсроченная, рассроченная) задолженность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по налогам, сборам, страховым взносам.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445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Страховые взносы в государственные внебюджетные фонды - всего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450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(2)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из них: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7847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451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фонд социального страхования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7847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пенсионный фонд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7847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452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(2)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фонд медицинского страхования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7847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453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Взносы на страхование по травматизму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460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4" marR="5744" marT="5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/>
          </p:cNvSpPr>
          <p:nvPr/>
        </p:nvSpPr>
        <p:spPr>
          <a:xfrm>
            <a:off x="179512" y="620688"/>
            <a:ext cx="4032448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300" b="1" i="1" dirty="0">
                <a:solidFill>
                  <a:srgbClr val="008000"/>
                </a:solidFill>
              </a:rPr>
              <a:t>II. Расшифровка показателей формы №  1 "Бухгалтерский баланс"</a:t>
            </a: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4355976" y="692696"/>
            <a:ext cx="4680520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300" b="1" i="1" dirty="0">
                <a:solidFill>
                  <a:srgbClr val="008000"/>
                </a:solidFill>
              </a:rPr>
              <a:t>V. Справка о налогах, сборах и страховых взносах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30869"/>
              </p:ext>
            </p:extLst>
          </p:nvPr>
        </p:nvGraphicFramePr>
        <p:xfrm>
          <a:off x="2087724" y="4581129"/>
          <a:ext cx="2160240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</a:tblGrid>
              <a:tr h="17281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u="none" strike="noStrike" dirty="0" smtClean="0">
                          <a:effectLst/>
                        </a:rPr>
                        <a:t>строка 145 «Задолженность по налогам и сборам» должна = столбец 9 недоимка (</a:t>
                      </a:r>
                      <a:r>
                        <a:rPr lang="ru-RU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строки 400-430</a:t>
                      </a:r>
                      <a:r>
                        <a:rPr lang="ru-RU" sz="1300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ctr" fontAlgn="t"/>
                      <a:r>
                        <a:rPr lang="ru-RU" sz="1300" u="none" strike="noStrike" dirty="0" smtClean="0">
                          <a:effectLst/>
                        </a:rPr>
                        <a:t>"V. Справка о налогах, сборах и страховых взносах".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85217"/>
              </p:ext>
            </p:extLst>
          </p:nvPr>
        </p:nvGraphicFramePr>
        <p:xfrm>
          <a:off x="35496" y="4544500"/>
          <a:ext cx="1944216" cy="22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/>
              </a:tblGrid>
              <a:tr h="22688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u="none" strike="noStrike" dirty="0" smtClean="0">
                          <a:effectLst/>
                        </a:rPr>
                        <a:t>строка 144 «Задолженность перед государственными внебюджетными фондами» должна = столбец 9 недоимка (</a:t>
                      </a:r>
                      <a:r>
                        <a:rPr lang="ru-RU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строки 450+460</a:t>
                      </a:r>
                      <a:r>
                        <a:rPr lang="ru-RU" sz="1300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ctr" fontAlgn="t"/>
                      <a:r>
                        <a:rPr lang="ru-RU" sz="1300" u="none" strike="noStrike" dirty="0" smtClean="0">
                          <a:effectLst/>
                        </a:rPr>
                        <a:t>"V. Справка о налогах, сборах и страховых взносах". 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Левая фигурная скобка 11"/>
          <p:cNvSpPr/>
          <p:nvPr/>
        </p:nvSpPr>
        <p:spPr>
          <a:xfrm>
            <a:off x="7236295" y="2060847"/>
            <a:ext cx="252000" cy="2556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987824" y="3284984"/>
            <a:ext cx="5040560" cy="9361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915816" y="3861048"/>
            <a:ext cx="4392488" cy="1728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915816" y="3861048"/>
            <a:ext cx="4392488" cy="27363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7488295" y="5517232"/>
            <a:ext cx="32406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488295" y="6417617"/>
            <a:ext cx="32406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ыноска 1 (граница и черта) 24"/>
          <p:cNvSpPr/>
          <p:nvPr/>
        </p:nvSpPr>
        <p:spPr>
          <a:xfrm>
            <a:off x="2267744" y="3752529"/>
            <a:ext cx="360040" cy="360379"/>
          </a:xfrm>
          <a:prstGeom prst="accentBorderCallout1">
            <a:avLst>
              <a:gd name="adj1" fmla="val 6781"/>
              <a:gd name="adj2" fmla="val 123"/>
              <a:gd name="adj3" fmla="val 268091"/>
              <a:gd name="adj4" fmla="val -23110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9552" y="4725144"/>
            <a:ext cx="9000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736000" y="4777200"/>
            <a:ext cx="86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Выноска 3 (граница и черта) 31"/>
          <p:cNvSpPr/>
          <p:nvPr/>
        </p:nvSpPr>
        <p:spPr>
          <a:xfrm>
            <a:off x="2267744" y="4178245"/>
            <a:ext cx="387346" cy="330873"/>
          </a:xfrm>
          <a:prstGeom prst="accentBorderCallout3">
            <a:avLst>
              <a:gd name="adj1" fmla="val 16143"/>
              <a:gd name="adj2" fmla="val -1652"/>
              <a:gd name="adj3" fmla="val 32882"/>
              <a:gd name="adj4" fmla="val -52300"/>
              <a:gd name="adj5" fmla="val 111776"/>
              <a:gd name="adj6" fmla="val -82016"/>
              <a:gd name="adj7" fmla="val 178142"/>
              <a:gd name="adj8" fmla="val 12306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>
          <a:xfrm>
            <a:off x="8418512" y="6640909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325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20062"/>
              </p:ext>
            </p:extLst>
          </p:nvPr>
        </p:nvGraphicFramePr>
        <p:xfrm>
          <a:off x="236173" y="836712"/>
          <a:ext cx="8640962" cy="5586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1929"/>
                <a:gridCol w="380217"/>
                <a:gridCol w="1025729"/>
                <a:gridCol w="1475710"/>
                <a:gridCol w="1160667"/>
                <a:gridCol w="360206"/>
                <a:gridCol w="312179"/>
                <a:gridCol w="564325"/>
              </a:tblGrid>
              <a:tr h="1357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 01.01.2016 г.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 01.07.2016 г.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Количество </a:t>
                      </a:r>
                      <a:r>
                        <a:rPr lang="ru-RU" sz="1000" u="none" strike="noStrike" dirty="0" smtClean="0">
                          <a:effectLst/>
                        </a:rPr>
                        <a:t>предоставленных </a:t>
                      </a:r>
                      <a:r>
                        <a:rPr lang="ru-RU" sz="1000" u="none" strike="noStrike" dirty="0">
                          <a:effectLst/>
                        </a:rPr>
                        <a:t>займов членам кооператива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Сумма </a:t>
                      </a:r>
                      <a:r>
                        <a:rPr lang="ru-RU" sz="1000" u="none" strike="noStrike" dirty="0" smtClean="0">
                          <a:effectLst/>
                        </a:rPr>
                        <a:t>предоставленных </a:t>
                      </a:r>
                      <a:r>
                        <a:rPr lang="ru-RU" sz="1000" u="none" strike="noStrike" dirty="0">
                          <a:effectLst/>
                        </a:rPr>
                        <a:t>займов членам кооператива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Члены кооператива - всего, 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509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79 018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39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 том числе: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личные подсобные хозяйства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63 214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крестьянские (фермерские) хозяйства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5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сельскохозяйственные товаропроизводители - индивидуальные предприниматели (кроме крестьянских (фермерских) хозяйств)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сельскохозяйственные организации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5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сельскохозяйственные потребительские кооперативы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прочие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15 804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СПРАВОЧНО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За отчетный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За аналогичный период предыдущего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**Выручка (доход) - всего, тыс. руб.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8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 том числе: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от оказания работ, услуг членам кооператива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Сумма начисленных процентов, тыс.руб.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7 977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7 096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86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Количество предоставленных займов - всего, 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Предоставлено займов - всего, тыс.руб.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79 018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33 980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 том числе членам кооператива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79 018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33 980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Привлечено займов - всего, тыс.руб.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75 394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34 890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8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 том числе: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от членов и ассоциированных членов кооператива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75 394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34 890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от кооператива последующего уровня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3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Привлечено кредитов банков, тыс.руб.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8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Получено паевых взносов от членов и ассоциированных членов кооператива, тыс.руб.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из них от ОАО "Россельхозбанк"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9086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4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***Получено целевых взносов от членов и ассоциированных членов кооператива - всего, тыс.руб.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5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Размер паевого фонда на конец отчетного периода, тыс.руб.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Rectangle 2"/>
          <p:cNvSpPr txBox="1">
            <a:spLocks/>
          </p:cNvSpPr>
          <p:nvPr/>
        </p:nvSpPr>
        <p:spPr>
          <a:xfrm>
            <a:off x="251520" y="260648"/>
            <a:ext cx="8568952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Информация о результатах </a:t>
            </a:r>
            <a:r>
              <a:rPr lang="ru-RU" sz="1200" b="1" i="1" dirty="0">
                <a:solidFill>
                  <a:srgbClr val="008000"/>
                </a:solidFill>
              </a:rPr>
              <a:t>деятельности</a:t>
            </a:r>
            <a:r>
              <a:rPr lang="ru-RU" sz="1400" b="1" i="1" dirty="0">
                <a:solidFill>
                  <a:srgbClr val="008000"/>
                </a:solidFill>
              </a:rPr>
              <a:t> сельскохозяйственных потребительских</a:t>
            </a:r>
          </a:p>
          <a:p>
            <a:pPr marL="0" indent="0" algn="ctr">
              <a:buNone/>
            </a:pPr>
            <a:r>
              <a:rPr lang="ru-RU" sz="1400" b="1" i="1" dirty="0">
                <a:solidFill>
                  <a:srgbClr val="008000"/>
                </a:solidFill>
              </a:rPr>
              <a:t>кредитных </a:t>
            </a:r>
            <a:r>
              <a:rPr lang="ru-RU" sz="1400" b="1" i="1" dirty="0" smtClean="0">
                <a:solidFill>
                  <a:srgbClr val="008000"/>
                </a:solidFill>
              </a:rPr>
              <a:t>кооперативов (1спрК)</a:t>
            </a:r>
            <a:endParaRPr lang="ru-RU" sz="1400" b="1" i="1" dirty="0">
              <a:solidFill>
                <a:srgbClr val="008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64364"/>
              </p:ext>
            </p:extLst>
          </p:nvPr>
        </p:nvGraphicFramePr>
        <p:xfrm>
          <a:off x="6804248" y="5445224"/>
          <a:ext cx="2070100" cy="51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01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Отражаются суммы, на которые увеличился паевой фонд </a:t>
                      </a:r>
                      <a:r>
                        <a:rPr lang="ru-RU" sz="1100" b="1" u="none" strike="noStrike" dirty="0">
                          <a:effectLst/>
                        </a:rPr>
                        <a:t>с начала года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5" name="Соединительная линия уступом 14"/>
          <p:cNvCxnSpPr/>
          <p:nvPr/>
        </p:nvCxnSpPr>
        <p:spPr>
          <a:xfrm>
            <a:off x="4788024" y="5589240"/>
            <a:ext cx="2016224" cy="288032"/>
          </a:xfrm>
          <a:prstGeom prst="bentConnector3">
            <a:avLst>
              <a:gd name="adj1" fmla="val 61552"/>
            </a:avLst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788024" y="1700808"/>
            <a:ext cx="1872208" cy="2664296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840304" y="1700808"/>
            <a:ext cx="3044064" cy="2852182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153044"/>
              </p:ext>
            </p:extLst>
          </p:nvPr>
        </p:nvGraphicFramePr>
        <p:xfrm>
          <a:off x="6588224" y="3717032"/>
          <a:ext cx="2403376" cy="51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3376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Строка 01 столбец 5 «Количество предоставленных займов членам кооператива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</a:t>
                      </a:r>
                      <a:r>
                        <a:rPr lang="ru-RU" sz="1100" u="none" strike="noStrike" dirty="0" smtClean="0">
                          <a:effectLst/>
                        </a:rPr>
                        <a:t>= строка 11 столбец 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754985"/>
              </p:ext>
            </p:extLst>
          </p:nvPr>
        </p:nvGraphicFramePr>
        <p:xfrm>
          <a:off x="6588224" y="4381524"/>
          <a:ext cx="2403376" cy="51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3376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Строка 01 столбец 6 «Сумма предоставленных займов членам кооператива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</a:t>
                      </a:r>
                      <a:r>
                        <a:rPr lang="ru-RU" sz="1100" u="none" strike="noStrike" dirty="0" smtClean="0">
                          <a:effectLst/>
                        </a:rPr>
                        <a:t>= строка 12 столбец 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0506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75B4C03-0FA8-4F5C-A0A2-68E26F8B43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финансовых результатов</Template>
  <TotalTime>0</TotalTime>
  <Words>2054</Words>
  <Application>Microsoft Office PowerPoint</Application>
  <PresentationFormat>Экран (4:3)</PresentationFormat>
  <Paragraphs>838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Бухгалтерская Отчетность сельскохозяйственных кредитных  потребительских кооперативов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2016-12-06T08:47:51Z</dcterms:created>
  <dcterms:modified xsi:type="dcterms:W3CDTF">2016-12-08T08:05:50Z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TC101671179990</vt:lpwstr>
  </property>
</Properties>
</file>