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7" r:id="rId2"/>
    <p:sldId id="258" r:id="rId3"/>
    <p:sldId id="259" r:id="rId4"/>
    <p:sldId id="270" r:id="rId5"/>
    <p:sldId id="260" r:id="rId6"/>
    <p:sldId id="278" r:id="rId7"/>
    <p:sldId id="269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84E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2" y="-6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6EF91BE-97CF-4D49-9A9A-BEEDD2E5C5E0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FF4CC3C-5389-4310-A37C-F3AD0A4F5571}">
      <dgm:prSet phldrT="[Текст]"/>
      <dgm:spPr/>
      <dgm:t>
        <a:bodyPr/>
        <a:lstStyle/>
        <a:p>
          <a:r>
            <a:rPr lang="ru-RU" b="0" dirty="0" smtClean="0"/>
            <a:t>Сельскохозяйственный товаропроизводитель представляет в ОМС пакет документов</a:t>
          </a:r>
          <a:endParaRPr lang="ru-RU" dirty="0"/>
        </a:p>
      </dgm:t>
    </dgm:pt>
    <dgm:pt modelId="{025D8AA8-30FB-4682-B47F-C96F34D1A2E9}" type="parTrans" cxnId="{0A4CAB86-4BDE-4CD7-A4CD-225B5684B378}">
      <dgm:prSet/>
      <dgm:spPr/>
      <dgm:t>
        <a:bodyPr/>
        <a:lstStyle/>
        <a:p>
          <a:endParaRPr lang="ru-RU"/>
        </a:p>
      </dgm:t>
    </dgm:pt>
    <dgm:pt modelId="{6A78B5D5-0D18-4543-A454-BF51FEB1C498}" type="sibTrans" cxnId="{0A4CAB86-4BDE-4CD7-A4CD-225B5684B378}">
      <dgm:prSet/>
      <dgm:spPr/>
      <dgm:t>
        <a:bodyPr/>
        <a:lstStyle/>
        <a:p>
          <a:endParaRPr lang="ru-RU"/>
        </a:p>
      </dgm:t>
    </dgm:pt>
    <dgm:pt modelId="{54D88653-DC18-4C78-A493-7806C244574F}">
      <dgm:prSet phldrT="[Текст]"/>
      <dgm:spPr/>
      <dgm:t>
        <a:bodyPr/>
        <a:lstStyle/>
        <a:p>
          <a:r>
            <a:rPr lang="ru-RU" dirty="0" smtClean="0"/>
            <a:t>ОМС </a:t>
          </a:r>
          <a:r>
            <a:rPr lang="ru-RU" b="1" dirty="0" smtClean="0"/>
            <a:t>проверяет </a:t>
          </a:r>
          <a:r>
            <a:rPr lang="ru-RU" b="0" dirty="0" smtClean="0"/>
            <a:t>полноту поданных документов, достоверность сведений, а также соблюдение установленных форм и сроков представления документов.</a:t>
          </a:r>
          <a:endParaRPr lang="ru-RU" dirty="0"/>
        </a:p>
      </dgm:t>
    </dgm:pt>
    <dgm:pt modelId="{16DB0EA8-0D79-4CDE-B9B8-8372A08946A0}" type="parTrans" cxnId="{4FE049E2-3616-41E8-A44C-AD6BC0A24ADD}">
      <dgm:prSet/>
      <dgm:spPr/>
      <dgm:t>
        <a:bodyPr/>
        <a:lstStyle/>
        <a:p>
          <a:endParaRPr lang="ru-RU"/>
        </a:p>
      </dgm:t>
    </dgm:pt>
    <dgm:pt modelId="{B5402EBD-052E-4F70-84F1-4A883D28C32F}" type="sibTrans" cxnId="{4FE049E2-3616-41E8-A44C-AD6BC0A24ADD}">
      <dgm:prSet/>
      <dgm:spPr/>
      <dgm:t>
        <a:bodyPr/>
        <a:lstStyle/>
        <a:p>
          <a:endParaRPr lang="ru-RU"/>
        </a:p>
      </dgm:t>
    </dgm:pt>
    <dgm:pt modelId="{DF43C30E-2FB6-4E46-95B1-261B1F3B3E3A}">
      <dgm:prSet phldrT="[Текст]"/>
      <dgm:spPr/>
      <dgm:t>
        <a:bodyPr/>
        <a:lstStyle/>
        <a:p>
          <a:r>
            <a:rPr lang="ru-RU" dirty="0" smtClean="0"/>
            <a:t>Проверка не пройдена - возврат документов СХТП</a:t>
          </a:r>
          <a:endParaRPr lang="ru-RU" dirty="0"/>
        </a:p>
      </dgm:t>
    </dgm:pt>
    <dgm:pt modelId="{A249759B-5963-4702-A6CD-10D539FC683A}" type="parTrans" cxnId="{A8044289-A8F6-4D8B-85EE-B60B22E5D6E4}">
      <dgm:prSet/>
      <dgm:spPr/>
      <dgm:t>
        <a:bodyPr/>
        <a:lstStyle/>
        <a:p>
          <a:endParaRPr lang="ru-RU"/>
        </a:p>
      </dgm:t>
    </dgm:pt>
    <dgm:pt modelId="{A367512E-4A6F-47C6-9FE5-E05808C5D0CA}" type="sibTrans" cxnId="{A8044289-A8F6-4D8B-85EE-B60B22E5D6E4}">
      <dgm:prSet/>
      <dgm:spPr/>
      <dgm:t>
        <a:bodyPr/>
        <a:lstStyle/>
        <a:p>
          <a:endParaRPr lang="ru-RU"/>
        </a:p>
      </dgm:t>
    </dgm:pt>
    <dgm:pt modelId="{7AA0B752-3905-4225-ABA7-2C0D3842DE99}">
      <dgm:prSet phldrT="[Текст]"/>
      <dgm:spPr/>
      <dgm:t>
        <a:bodyPr/>
        <a:lstStyle/>
        <a:p>
          <a:r>
            <a:rPr lang="ru-RU" dirty="0" smtClean="0"/>
            <a:t>В случае отсутствия нарушений- соответствующая отметка на документах</a:t>
          </a:r>
          <a:endParaRPr lang="ru-RU" dirty="0"/>
        </a:p>
      </dgm:t>
    </dgm:pt>
    <dgm:pt modelId="{37E5DD99-4C33-4559-B4B9-CAB0FE35024F}" type="parTrans" cxnId="{1EC861AA-4C90-4DAE-A12A-CC786D8F1EC6}">
      <dgm:prSet/>
      <dgm:spPr/>
      <dgm:t>
        <a:bodyPr/>
        <a:lstStyle/>
        <a:p>
          <a:endParaRPr lang="ru-RU"/>
        </a:p>
      </dgm:t>
    </dgm:pt>
    <dgm:pt modelId="{35BB2D1C-00F1-4A76-B279-508DD23218E1}" type="sibTrans" cxnId="{1EC861AA-4C90-4DAE-A12A-CC786D8F1EC6}">
      <dgm:prSet/>
      <dgm:spPr/>
      <dgm:t>
        <a:bodyPr/>
        <a:lstStyle/>
        <a:p>
          <a:endParaRPr lang="ru-RU"/>
        </a:p>
      </dgm:t>
    </dgm:pt>
    <dgm:pt modelId="{C13A3FBD-F4CF-47F4-B104-16DC3C89C6CB}">
      <dgm:prSet phldrT="[Текст]"/>
      <dgm:spPr/>
      <dgm:t>
        <a:bodyPr/>
        <a:lstStyle/>
        <a:p>
          <a:r>
            <a:rPr lang="ru-RU" dirty="0" smtClean="0"/>
            <a:t>Минсельхозпрод КО получает и регистрирует от ОМС документы</a:t>
          </a:r>
          <a:endParaRPr lang="ru-RU" dirty="0"/>
        </a:p>
      </dgm:t>
    </dgm:pt>
    <dgm:pt modelId="{8DEEA86B-DA20-40FB-9C89-59781448E1BC}" type="parTrans" cxnId="{3DEE3088-B9CE-491B-9434-C72345D08500}">
      <dgm:prSet/>
      <dgm:spPr/>
      <dgm:t>
        <a:bodyPr/>
        <a:lstStyle/>
        <a:p>
          <a:endParaRPr lang="ru-RU"/>
        </a:p>
      </dgm:t>
    </dgm:pt>
    <dgm:pt modelId="{C8A7437C-6AAC-4506-BE2C-1E637B2EC5EF}" type="sibTrans" cxnId="{3DEE3088-B9CE-491B-9434-C72345D08500}">
      <dgm:prSet/>
      <dgm:spPr/>
      <dgm:t>
        <a:bodyPr/>
        <a:lstStyle/>
        <a:p>
          <a:endParaRPr lang="ru-RU"/>
        </a:p>
      </dgm:t>
    </dgm:pt>
    <dgm:pt modelId="{2B28C690-5270-47BF-B2C0-9505A1AE6830}">
      <dgm:prSet phldrT="[Текст]"/>
      <dgm:spPr/>
      <dgm:t>
        <a:bodyPr/>
        <a:lstStyle/>
        <a:p>
          <a:r>
            <a:rPr lang="ru-RU" dirty="0" smtClean="0"/>
            <a:t>Отдел финансирования программ и мероприятий развития АПК – соблюдение общих условий</a:t>
          </a:r>
          <a:endParaRPr lang="ru-RU" dirty="0"/>
        </a:p>
      </dgm:t>
    </dgm:pt>
    <dgm:pt modelId="{E750C16D-E4EB-4924-B9D0-659F6443C683}" type="parTrans" cxnId="{96456202-561E-401E-826C-BAF48F64AB5D}">
      <dgm:prSet/>
      <dgm:spPr/>
      <dgm:t>
        <a:bodyPr/>
        <a:lstStyle/>
        <a:p>
          <a:endParaRPr lang="ru-RU"/>
        </a:p>
      </dgm:t>
    </dgm:pt>
    <dgm:pt modelId="{C42D6AB6-20E5-460A-89AD-EE5A6482B1D7}" type="sibTrans" cxnId="{96456202-561E-401E-826C-BAF48F64AB5D}">
      <dgm:prSet/>
      <dgm:spPr/>
      <dgm:t>
        <a:bodyPr/>
        <a:lstStyle/>
        <a:p>
          <a:endParaRPr lang="ru-RU"/>
        </a:p>
      </dgm:t>
    </dgm:pt>
    <dgm:pt modelId="{82337947-D88F-46D5-99DD-5C0FD0A8CCE8}">
      <dgm:prSet phldrT="[Текст]"/>
      <dgm:spPr/>
      <dgm:t>
        <a:bodyPr/>
        <a:lstStyle/>
        <a:p>
          <a:r>
            <a:rPr lang="ru-RU" dirty="0" smtClean="0"/>
            <a:t>Отделы министерства по компетенции - соблюдение иных условий</a:t>
          </a:r>
          <a:endParaRPr lang="ru-RU" dirty="0"/>
        </a:p>
      </dgm:t>
    </dgm:pt>
    <dgm:pt modelId="{1EC33E54-7A7B-485B-9338-6899C26DC946}" type="parTrans" cxnId="{48FC929B-86FF-45AC-A85E-018ABAF34112}">
      <dgm:prSet/>
      <dgm:spPr/>
      <dgm:t>
        <a:bodyPr/>
        <a:lstStyle/>
        <a:p>
          <a:endParaRPr lang="ru-RU"/>
        </a:p>
      </dgm:t>
    </dgm:pt>
    <dgm:pt modelId="{0E4AFFAE-77E2-43E0-AC39-4F7D748AFFB1}" type="sibTrans" cxnId="{48FC929B-86FF-45AC-A85E-018ABAF34112}">
      <dgm:prSet/>
      <dgm:spPr/>
      <dgm:t>
        <a:bodyPr/>
        <a:lstStyle/>
        <a:p>
          <a:endParaRPr lang="ru-RU"/>
        </a:p>
      </dgm:t>
    </dgm:pt>
    <dgm:pt modelId="{78BF3007-46EE-4996-8455-6E561BCC927E}" type="pres">
      <dgm:prSet presAssocID="{06EF91BE-97CF-4D49-9A9A-BEEDD2E5C5E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B1D7486-4074-4CDA-B40B-4C83F6DF1EC7}" type="pres">
      <dgm:prSet presAssocID="{C13A3FBD-F4CF-47F4-B104-16DC3C89C6CB}" presName="boxAndChildren" presStyleCnt="0"/>
      <dgm:spPr/>
    </dgm:pt>
    <dgm:pt modelId="{516AD1FE-3AE8-41CE-9B35-A7320A7283D5}" type="pres">
      <dgm:prSet presAssocID="{C13A3FBD-F4CF-47F4-B104-16DC3C89C6CB}" presName="parentTextBox" presStyleLbl="node1" presStyleIdx="0" presStyleCnt="3"/>
      <dgm:spPr/>
      <dgm:t>
        <a:bodyPr/>
        <a:lstStyle/>
        <a:p>
          <a:endParaRPr lang="ru-RU"/>
        </a:p>
      </dgm:t>
    </dgm:pt>
    <dgm:pt modelId="{A4AFBD3A-0558-4AED-9E43-98D7F9493C64}" type="pres">
      <dgm:prSet presAssocID="{C13A3FBD-F4CF-47F4-B104-16DC3C89C6CB}" presName="entireBox" presStyleLbl="node1" presStyleIdx="0" presStyleCnt="3" custScaleX="98217" custScaleY="69890"/>
      <dgm:spPr/>
      <dgm:t>
        <a:bodyPr/>
        <a:lstStyle/>
        <a:p>
          <a:endParaRPr lang="ru-RU"/>
        </a:p>
      </dgm:t>
    </dgm:pt>
    <dgm:pt modelId="{060F067C-8194-4646-8E7A-1112EBEFE5A4}" type="pres">
      <dgm:prSet presAssocID="{C13A3FBD-F4CF-47F4-B104-16DC3C89C6CB}" presName="descendantBox" presStyleCnt="0"/>
      <dgm:spPr/>
    </dgm:pt>
    <dgm:pt modelId="{C9F19A80-E997-4147-80E1-46849B587148}" type="pres">
      <dgm:prSet presAssocID="{2B28C690-5270-47BF-B2C0-9505A1AE6830}" presName="childTextBox" presStyleLbl="fgAccFollowNode1" presStyleIdx="0" presStyleCnt="4" custScaleX="83687" custScaleY="806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A31C7D-65D7-42CE-805D-97A1B214DB22}" type="pres">
      <dgm:prSet presAssocID="{82337947-D88F-46D5-99DD-5C0FD0A8CCE8}" presName="childTextBox" presStyleLbl="fgAccFollowNode1" presStyleIdx="1" presStyleCnt="4" custScaleX="73294" custScaleY="846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7B73CD-90F1-4380-ABCD-9B36CA14C03F}" type="pres">
      <dgm:prSet presAssocID="{B5402EBD-052E-4F70-84F1-4A883D28C32F}" presName="sp" presStyleCnt="0"/>
      <dgm:spPr/>
    </dgm:pt>
    <dgm:pt modelId="{0AD264EC-EECE-477D-94E2-A0D93A81B704}" type="pres">
      <dgm:prSet presAssocID="{54D88653-DC18-4C78-A493-7806C244574F}" presName="arrowAndChildren" presStyleCnt="0"/>
      <dgm:spPr/>
    </dgm:pt>
    <dgm:pt modelId="{A59DF16D-E823-4969-841E-4E2EE3465C8B}" type="pres">
      <dgm:prSet presAssocID="{54D88653-DC18-4C78-A493-7806C244574F}" presName="parentTextArrow" presStyleLbl="node1" presStyleIdx="0" presStyleCnt="3"/>
      <dgm:spPr/>
      <dgm:t>
        <a:bodyPr/>
        <a:lstStyle/>
        <a:p>
          <a:endParaRPr lang="ru-RU"/>
        </a:p>
      </dgm:t>
    </dgm:pt>
    <dgm:pt modelId="{D1765114-F365-46BC-BBBB-833E34BB282A}" type="pres">
      <dgm:prSet presAssocID="{54D88653-DC18-4C78-A493-7806C244574F}" presName="arrow" presStyleLbl="node1" presStyleIdx="1" presStyleCnt="3" custLinFactNeighborX="-770" custLinFactNeighborY="880"/>
      <dgm:spPr/>
      <dgm:t>
        <a:bodyPr/>
        <a:lstStyle/>
        <a:p>
          <a:endParaRPr lang="ru-RU"/>
        </a:p>
      </dgm:t>
    </dgm:pt>
    <dgm:pt modelId="{1D6381B8-A723-4FDE-AF01-BF4476642EE1}" type="pres">
      <dgm:prSet presAssocID="{54D88653-DC18-4C78-A493-7806C244574F}" presName="descendantArrow" presStyleCnt="0"/>
      <dgm:spPr/>
    </dgm:pt>
    <dgm:pt modelId="{8143C488-923B-47B4-9B5F-9C72383B23D6}" type="pres">
      <dgm:prSet presAssocID="{DF43C30E-2FB6-4E46-95B1-261B1F3B3E3A}" presName="childTextArrow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5323D9-BD51-4129-BB70-D76F8E6488B8}" type="pres">
      <dgm:prSet presAssocID="{7AA0B752-3905-4225-ABA7-2C0D3842DE99}" presName="childTextArrow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AAF1C7-9699-44FF-AFA6-9C272F4A86B3}" type="pres">
      <dgm:prSet presAssocID="{6A78B5D5-0D18-4543-A454-BF51FEB1C498}" presName="sp" presStyleCnt="0"/>
      <dgm:spPr/>
    </dgm:pt>
    <dgm:pt modelId="{D6365213-EC54-4EAF-A6BA-4C8EDA07C7F8}" type="pres">
      <dgm:prSet presAssocID="{FFF4CC3C-5389-4310-A37C-F3AD0A4F5571}" presName="arrowAndChildren" presStyleCnt="0"/>
      <dgm:spPr/>
    </dgm:pt>
    <dgm:pt modelId="{484A80E4-6047-46F9-B5AD-7D17C95072FE}" type="pres">
      <dgm:prSet presAssocID="{FFF4CC3C-5389-4310-A37C-F3AD0A4F5571}" presName="parentTextArrow" presStyleLbl="node1" presStyleIdx="2" presStyleCnt="3" custScaleY="46839" custLinFactNeighborX="129" custLinFactNeighborY="-3496"/>
      <dgm:spPr/>
      <dgm:t>
        <a:bodyPr/>
        <a:lstStyle/>
        <a:p>
          <a:endParaRPr lang="ru-RU"/>
        </a:p>
      </dgm:t>
    </dgm:pt>
  </dgm:ptLst>
  <dgm:cxnLst>
    <dgm:cxn modelId="{41F7C9AE-8BBC-4B8C-B488-AF8662EAC280}" type="presOf" srcId="{C13A3FBD-F4CF-47F4-B104-16DC3C89C6CB}" destId="{516AD1FE-3AE8-41CE-9B35-A7320A7283D5}" srcOrd="0" destOrd="0" presId="urn:microsoft.com/office/officeart/2005/8/layout/process4"/>
    <dgm:cxn modelId="{48FC929B-86FF-45AC-A85E-018ABAF34112}" srcId="{C13A3FBD-F4CF-47F4-B104-16DC3C89C6CB}" destId="{82337947-D88F-46D5-99DD-5C0FD0A8CCE8}" srcOrd="1" destOrd="0" parTransId="{1EC33E54-7A7B-485B-9338-6899C26DC946}" sibTransId="{0E4AFFAE-77E2-43E0-AC39-4F7D748AFFB1}"/>
    <dgm:cxn modelId="{B8C8685A-70CA-45CA-995D-9A3473362EE4}" type="presOf" srcId="{C13A3FBD-F4CF-47F4-B104-16DC3C89C6CB}" destId="{A4AFBD3A-0558-4AED-9E43-98D7F9493C64}" srcOrd="1" destOrd="0" presId="urn:microsoft.com/office/officeart/2005/8/layout/process4"/>
    <dgm:cxn modelId="{0A4CAB86-4BDE-4CD7-A4CD-225B5684B378}" srcId="{06EF91BE-97CF-4D49-9A9A-BEEDD2E5C5E0}" destId="{FFF4CC3C-5389-4310-A37C-F3AD0A4F5571}" srcOrd="0" destOrd="0" parTransId="{025D8AA8-30FB-4682-B47F-C96F34D1A2E9}" sibTransId="{6A78B5D5-0D18-4543-A454-BF51FEB1C498}"/>
    <dgm:cxn modelId="{80C62D3A-4D30-45E1-8179-F68620D55947}" type="presOf" srcId="{2B28C690-5270-47BF-B2C0-9505A1AE6830}" destId="{C9F19A80-E997-4147-80E1-46849B587148}" srcOrd="0" destOrd="0" presId="urn:microsoft.com/office/officeart/2005/8/layout/process4"/>
    <dgm:cxn modelId="{C992C545-760C-47C8-884B-7B771E1BDF25}" type="presOf" srcId="{FFF4CC3C-5389-4310-A37C-F3AD0A4F5571}" destId="{484A80E4-6047-46F9-B5AD-7D17C95072FE}" srcOrd="0" destOrd="0" presId="urn:microsoft.com/office/officeart/2005/8/layout/process4"/>
    <dgm:cxn modelId="{3DEE3088-B9CE-491B-9434-C72345D08500}" srcId="{06EF91BE-97CF-4D49-9A9A-BEEDD2E5C5E0}" destId="{C13A3FBD-F4CF-47F4-B104-16DC3C89C6CB}" srcOrd="2" destOrd="0" parTransId="{8DEEA86B-DA20-40FB-9C89-59781448E1BC}" sibTransId="{C8A7437C-6AAC-4506-BE2C-1E637B2EC5EF}"/>
    <dgm:cxn modelId="{1EC861AA-4C90-4DAE-A12A-CC786D8F1EC6}" srcId="{54D88653-DC18-4C78-A493-7806C244574F}" destId="{7AA0B752-3905-4225-ABA7-2C0D3842DE99}" srcOrd="1" destOrd="0" parTransId="{37E5DD99-4C33-4559-B4B9-CAB0FE35024F}" sibTransId="{35BB2D1C-00F1-4A76-B279-508DD23218E1}"/>
    <dgm:cxn modelId="{8EECED15-F964-480F-A99A-433F9C1BA30E}" type="presOf" srcId="{54D88653-DC18-4C78-A493-7806C244574F}" destId="{D1765114-F365-46BC-BBBB-833E34BB282A}" srcOrd="1" destOrd="0" presId="urn:microsoft.com/office/officeart/2005/8/layout/process4"/>
    <dgm:cxn modelId="{D1572A3A-0478-4FAA-A3BB-94C2438D6920}" type="presOf" srcId="{DF43C30E-2FB6-4E46-95B1-261B1F3B3E3A}" destId="{8143C488-923B-47B4-9B5F-9C72383B23D6}" srcOrd="0" destOrd="0" presId="urn:microsoft.com/office/officeart/2005/8/layout/process4"/>
    <dgm:cxn modelId="{4FE049E2-3616-41E8-A44C-AD6BC0A24ADD}" srcId="{06EF91BE-97CF-4D49-9A9A-BEEDD2E5C5E0}" destId="{54D88653-DC18-4C78-A493-7806C244574F}" srcOrd="1" destOrd="0" parTransId="{16DB0EA8-0D79-4CDE-B9B8-8372A08946A0}" sibTransId="{B5402EBD-052E-4F70-84F1-4A883D28C32F}"/>
    <dgm:cxn modelId="{D471819F-4A9B-4732-85CC-DB2BC320E225}" type="presOf" srcId="{54D88653-DC18-4C78-A493-7806C244574F}" destId="{A59DF16D-E823-4969-841E-4E2EE3465C8B}" srcOrd="0" destOrd="0" presId="urn:microsoft.com/office/officeart/2005/8/layout/process4"/>
    <dgm:cxn modelId="{A8044289-A8F6-4D8B-85EE-B60B22E5D6E4}" srcId="{54D88653-DC18-4C78-A493-7806C244574F}" destId="{DF43C30E-2FB6-4E46-95B1-261B1F3B3E3A}" srcOrd="0" destOrd="0" parTransId="{A249759B-5963-4702-A6CD-10D539FC683A}" sibTransId="{A367512E-4A6F-47C6-9FE5-E05808C5D0CA}"/>
    <dgm:cxn modelId="{9487E525-2E76-457C-8985-F81E00AA24B3}" type="presOf" srcId="{06EF91BE-97CF-4D49-9A9A-BEEDD2E5C5E0}" destId="{78BF3007-46EE-4996-8455-6E561BCC927E}" srcOrd="0" destOrd="0" presId="urn:microsoft.com/office/officeart/2005/8/layout/process4"/>
    <dgm:cxn modelId="{96456202-561E-401E-826C-BAF48F64AB5D}" srcId="{C13A3FBD-F4CF-47F4-B104-16DC3C89C6CB}" destId="{2B28C690-5270-47BF-B2C0-9505A1AE6830}" srcOrd="0" destOrd="0" parTransId="{E750C16D-E4EB-4924-B9D0-659F6443C683}" sibTransId="{C42D6AB6-20E5-460A-89AD-EE5A6482B1D7}"/>
    <dgm:cxn modelId="{F4C54F25-86D6-4094-B030-67AAC89E4790}" type="presOf" srcId="{7AA0B752-3905-4225-ABA7-2C0D3842DE99}" destId="{975323D9-BD51-4129-BB70-D76F8E6488B8}" srcOrd="0" destOrd="0" presId="urn:microsoft.com/office/officeart/2005/8/layout/process4"/>
    <dgm:cxn modelId="{1F74893D-E3D4-40E1-8300-A05068217F32}" type="presOf" srcId="{82337947-D88F-46D5-99DD-5C0FD0A8CCE8}" destId="{59A31C7D-65D7-42CE-805D-97A1B214DB22}" srcOrd="0" destOrd="0" presId="urn:microsoft.com/office/officeart/2005/8/layout/process4"/>
    <dgm:cxn modelId="{B7C0234F-D65A-4DBA-B25C-2320B748D630}" type="presParOf" srcId="{78BF3007-46EE-4996-8455-6E561BCC927E}" destId="{6B1D7486-4074-4CDA-B40B-4C83F6DF1EC7}" srcOrd="0" destOrd="0" presId="urn:microsoft.com/office/officeart/2005/8/layout/process4"/>
    <dgm:cxn modelId="{9B68E7F8-2DCB-4BD6-9A1F-034D48280EED}" type="presParOf" srcId="{6B1D7486-4074-4CDA-B40B-4C83F6DF1EC7}" destId="{516AD1FE-3AE8-41CE-9B35-A7320A7283D5}" srcOrd="0" destOrd="0" presId="urn:microsoft.com/office/officeart/2005/8/layout/process4"/>
    <dgm:cxn modelId="{26C9DFA8-F5AE-4E7F-96D3-F20E2217969D}" type="presParOf" srcId="{6B1D7486-4074-4CDA-B40B-4C83F6DF1EC7}" destId="{A4AFBD3A-0558-4AED-9E43-98D7F9493C64}" srcOrd="1" destOrd="0" presId="urn:microsoft.com/office/officeart/2005/8/layout/process4"/>
    <dgm:cxn modelId="{ADACB281-29B3-4CFD-8F63-3E95787B5C71}" type="presParOf" srcId="{6B1D7486-4074-4CDA-B40B-4C83F6DF1EC7}" destId="{060F067C-8194-4646-8E7A-1112EBEFE5A4}" srcOrd="2" destOrd="0" presId="urn:microsoft.com/office/officeart/2005/8/layout/process4"/>
    <dgm:cxn modelId="{8172E97F-6C8D-4F88-852F-153C1E7ED7ED}" type="presParOf" srcId="{060F067C-8194-4646-8E7A-1112EBEFE5A4}" destId="{C9F19A80-E997-4147-80E1-46849B587148}" srcOrd="0" destOrd="0" presId="urn:microsoft.com/office/officeart/2005/8/layout/process4"/>
    <dgm:cxn modelId="{82A880AD-4628-441E-B8F8-DB7DF9B3C949}" type="presParOf" srcId="{060F067C-8194-4646-8E7A-1112EBEFE5A4}" destId="{59A31C7D-65D7-42CE-805D-97A1B214DB22}" srcOrd="1" destOrd="0" presId="urn:microsoft.com/office/officeart/2005/8/layout/process4"/>
    <dgm:cxn modelId="{E5FF1F64-AF54-48A0-BE92-7454EA31C64C}" type="presParOf" srcId="{78BF3007-46EE-4996-8455-6E561BCC927E}" destId="{6C7B73CD-90F1-4380-ABCD-9B36CA14C03F}" srcOrd="1" destOrd="0" presId="urn:microsoft.com/office/officeart/2005/8/layout/process4"/>
    <dgm:cxn modelId="{5E849D70-474A-4122-9748-01D53DAC61B0}" type="presParOf" srcId="{78BF3007-46EE-4996-8455-6E561BCC927E}" destId="{0AD264EC-EECE-477D-94E2-A0D93A81B704}" srcOrd="2" destOrd="0" presId="urn:microsoft.com/office/officeart/2005/8/layout/process4"/>
    <dgm:cxn modelId="{F9F5B194-9A21-4AC2-9732-004E35732605}" type="presParOf" srcId="{0AD264EC-EECE-477D-94E2-A0D93A81B704}" destId="{A59DF16D-E823-4969-841E-4E2EE3465C8B}" srcOrd="0" destOrd="0" presId="urn:microsoft.com/office/officeart/2005/8/layout/process4"/>
    <dgm:cxn modelId="{457992A2-2264-45BD-989B-B8B587B37F6F}" type="presParOf" srcId="{0AD264EC-EECE-477D-94E2-A0D93A81B704}" destId="{D1765114-F365-46BC-BBBB-833E34BB282A}" srcOrd="1" destOrd="0" presId="urn:microsoft.com/office/officeart/2005/8/layout/process4"/>
    <dgm:cxn modelId="{F6E324F8-0A0E-4E9E-A775-41B994609D3D}" type="presParOf" srcId="{0AD264EC-EECE-477D-94E2-A0D93A81B704}" destId="{1D6381B8-A723-4FDE-AF01-BF4476642EE1}" srcOrd="2" destOrd="0" presId="urn:microsoft.com/office/officeart/2005/8/layout/process4"/>
    <dgm:cxn modelId="{30CC4DC0-4D0A-4866-81B1-DCED4FD46508}" type="presParOf" srcId="{1D6381B8-A723-4FDE-AF01-BF4476642EE1}" destId="{8143C488-923B-47B4-9B5F-9C72383B23D6}" srcOrd="0" destOrd="0" presId="urn:microsoft.com/office/officeart/2005/8/layout/process4"/>
    <dgm:cxn modelId="{B1840B9D-CC00-435A-9689-A5759AE3903C}" type="presParOf" srcId="{1D6381B8-A723-4FDE-AF01-BF4476642EE1}" destId="{975323D9-BD51-4129-BB70-D76F8E6488B8}" srcOrd="1" destOrd="0" presId="urn:microsoft.com/office/officeart/2005/8/layout/process4"/>
    <dgm:cxn modelId="{4999A0DD-93A7-45F5-80CB-FB337908905B}" type="presParOf" srcId="{78BF3007-46EE-4996-8455-6E561BCC927E}" destId="{86AAF1C7-9699-44FF-AFA6-9C272F4A86B3}" srcOrd="3" destOrd="0" presId="urn:microsoft.com/office/officeart/2005/8/layout/process4"/>
    <dgm:cxn modelId="{BAC94CDB-4038-41F5-AE34-BD1431F8BB76}" type="presParOf" srcId="{78BF3007-46EE-4996-8455-6E561BCC927E}" destId="{D6365213-EC54-4EAF-A6BA-4C8EDA07C7F8}" srcOrd="4" destOrd="0" presId="urn:microsoft.com/office/officeart/2005/8/layout/process4"/>
    <dgm:cxn modelId="{BEE9A4F0-1EE5-45A6-A443-42CA0E79059D}" type="presParOf" srcId="{D6365213-EC54-4EAF-A6BA-4C8EDA07C7F8}" destId="{484A80E4-6047-46F9-B5AD-7D17C95072FE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15C701F-A7D5-4067-96B9-2E5BCBA3C09F}" type="doc">
      <dgm:prSet loTypeId="urn:microsoft.com/office/officeart/2005/8/layout/targe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9C23BA3-8F44-4333-AF4F-B6A0F71C4FE2}">
      <dgm:prSet phldrT="[Текст]"/>
      <dgm:spPr/>
      <dgm:t>
        <a:bodyPr/>
        <a:lstStyle/>
        <a:p>
          <a:r>
            <a:rPr lang="ru-RU" smtClean="0"/>
            <a:t>Несоблюдения </a:t>
          </a:r>
          <a:r>
            <a:rPr lang="ru-RU" dirty="0" smtClean="0"/>
            <a:t>сроков утверждения планов проверок на 2021 год, установленных Порядками осуществления проверки</a:t>
          </a:r>
          <a:endParaRPr lang="ru-RU" dirty="0"/>
        </a:p>
      </dgm:t>
    </dgm:pt>
    <dgm:pt modelId="{BB31E6E9-7AC9-4FAA-A2BA-2FB181A04EE4}" type="parTrans" cxnId="{A3947624-7D4B-4791-9D4C-D99AA74ACBA8}">
      <dgm:prSet/>
      <dgm:spPr/>
      <dgm:t>
        <a:bodyPr/>
        <a:lstStyle/>
        <a:p>
          <a:endParaRPr lang="ru-RU"/>
        </a:p>
      </dgm:t>
    </dgm:pt>
    <dgm:pt modelId="{D29D2019-6DC6-4EA8-AE01-AE19381BF12A}" type="sibTrans" cxnId="{A3947624-7D4B-4791-9D4C-D99AA74ACBA8}">
      <dgm:prSet/>
      <dgm:spPr/>
      <dgm:t>
        <a:bodyPr/>
        <a:lstStyle/>
        <a:p>
          <a:endParaRPr lang="ru-RU"/>
        </a:p>
      </dgm:t>
    </dgm:pt>
    <dgm:pt modelId="{3B4C2657-5CAB-490F-8543-AA02B1D8157A}">
      <dgm:prSet phldrT="[Текст]"/>
      <dgm:spPr/>
      <dgm:t>
        <a:bodyPr/>
        <a:lstStyle/>
        <a:p>
          <a:r>
            <a:rPr lang="ru-RU" dirty="0" smtClean="0"/>
            <a:t>Отсутствие размещения плана проверок на 2021 год на официальном сайте, при условии закрепления данной нормы в Порядке осуществления проверок</a:t>
          </a:r>
          <a:endParaRPr lang="ru-RU" dirty="0"/>
        </a:p>
      </dgm:t>
    </dgm:pt>
    <dgm:pt modelId="{8B8343E9-81A7-4FF7-8DCB-22A17C3C8DBE}" type="parTrans" cxnId="{52650808-44B3-4FFD-A06B-00EA9AD9E8FA}">
      <dgm:prSet/>
      <dgm:spPr/>
      <dgm:t>
        <a:bodyPr/>
        <a:lstStyle/>
        <a:p>
          <a:endParaRPr lang="ru-RU"/>
        </a:p>
      </dgm:t>
    </dgm:pt>
    <dgm:pt modelId="{B0E8B219-C06F-4BF9-8519-B9AA0B980449}" type="sibTrans" cxnId="{52650808-44B3-4FFD-A06B-00EA9AD9E8FA}">
      <dgm:prSet/>
      <dgm:spPr/>
      <dgm:t>
        <a:bodyPr/>
        <a:lstStyle/>
        <a:p>
          <a:endParaRPr lang="ru-RU"/>
        </a:p>
      </dgm:t>
    </dgm:pt>
    <dgm:pt modelId="{290A8DB9-E0D8-4D3F-8B86-B0B9A9E40CD0}">
      <dgm:prSet/>
      <dgm:spPr/>
      <dgm:t>
        <a:bodyPr/>
        <a:lstStyle/>
        <a:p>
          <a:r>
            <a:rPr lang="ru-RU" dirty="0" smtClean="0"/>
            <a:t>Отсутствие нормативного документа, которым должен быть утвержден план проверок</a:t>
          </a:r>
          <a:endParaRPr lang="ru-RU" dirty="0"/>
        </a:p>
      </dgm:t>
    </dgm:pt>
    <dgm:pt modelId="{788D37AB-1131-4E72-8D16-791DC14E0032}" type="parTrans" cxnId="{647D1C53-27A1-4D56-9731-BF7068FDA78D}">
      <dgm:prSet/>
      <dgm:spPr/>
      <dgm:t>
        <a:bodyPr/>
        <a:lstStyle/>
        <a:p>
          <a:endParaRPr lang="ru-RU"/>
        </a:p>
      </dgm:t>
    </dgm:pt>
    <dgm:pt modelId="{5EBD6687-6590-4051-A777-2697582FFB31}" type="sibTrans" cxnId="{647D1C53-27A1-4D56-9731-BF7068FDA78D}">
      <dgm:prSet/>
      <dgm:spPr/>
      <dgm:t>
        <a:bodyPr/>
        <a:lstStyle/>
        <a:p>
          <a:endParaRPr lang="ru-RU"/>
        </a:p>
      </dgm:t>
    </dgm:pt>
    <dgm:pt modelId="{11FCBC05-F9FF-410E-A27D-92764E3E6B0E}" type="pres">
      <dgm:prSet presAssocID="{215C701F-A7D5-4067-96B9-2E5BCBA3C09F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BDAE7AE-3629-480E-A3B6-C56FFBF49FEC}" type="pres">
      <dgm:prSet presAssocID="{69C23BA3-8F44-4333-AF4F-B6A0F71C4FE2}" presName="circle1" presStyleLbl="node1" presStyleIdx="0" presStyleCnt="3"/>
      <dgm:spPr/>
    </dgm:pt>
    <dgm:pt modelId="{9D5A4E1D-304B-468D-9DC8-2E667B0D946B}" type="pres">
      <dgm:prSet presAssocID="{69C23BA3-8F44-4333-AF4F-B6A0F71C4FE2}" presName="space" presStyleCnt="0"/>
      <dgm:spPr/>
    </dgm:pt>
    <dgm:pt modelId="{497A82A6-4D3D-4B72-B71F-A1139121D8A2}" type="pres">
      <dgm:prSet presAssocID="{69C23BA3-8F44-4333-AF4F-B6A0F71C4FE2}" presName="rect1" presStyleLbl="alignAcc1" presStyleIdx="0" presStyleCnt="3"/>
      <dgm:spPr/>
      <dgm:t>
        <a:bodyPr/>
        <a:lstStyle/>
        <a:p>
          <a:endParaRPr lang="ru-RU"/>
        </a:p>
      </dgm:t>
    </dgm:pt>
    <dgm:pt modelId="{EEB5670D-1D6F-40A0-8320-A07071959D83}" type="pres">
      <dgm:prSet presAssocID="{290A8DB9-E0D8-4D3F-8B86-B0B9A9E40CD0}" presName="vertSpace2" presStyleLbl="node1" presStyleIdx="0" presStyleCnt="3"/>
      <dgm:spPr/>
    </dgm:pt>
    <dgm:pt modelId="{4E34EF54-2CA4-4387-96EF-28FEDFD072B7}" type="pres">
      <dgm:prSet presAssocID="{290A8DB9-E0D8-4D3F-8B86-B0B9A9E40CD0}" presName="circle2" presStyleLbl="node1" presStyleIdx="1" presStyleCnt="3"/>
      <dgm:spPr/>
    </dgm:pt>
    <dgm:pt modelId="{9E9BB7F3-713E-404E-9CB2-F006A6E37755}" type="pres">
      <dgm:prSet presAssocID="{290A8DB9-E0D8-4D3F-8B86-B0B9A9E40CD0}" presName="rect2" presStyleLbl="alignAcc1" presStyleIdx="1" presStyleCnt="3"/>
      <dgm:spPr/>
      <dgm:t>
        <a:bodyPr/>
        <a:lstStyle/>
        <a:p>
          <a:endParaRPr lang="ru-RU"/>
        </a:p>
      </dgm:t>
    </dgm:pt>
    <dgm:pt modelId="{1AE2A606-ECF5-43C0-9B53-026C82408845}" type="pres">
      <dgm:prSet presAssocID="{3B4C2657-5CAB-490F-8543-AA02B1D8157A}" presName="vertSpace3" presStyleLbl="node1" presStyleIdx="1" presStyleCnt="3"/>
      <dgm:spPr/>
    </dgm:pt>
    <dgm:pt modelId="{99D58DC7-1CB0-43A9-BA1C-41B09B48C9D0}" type="pres">
      <dgm:prSet presAssocID="{3B4C2657-5CAB-490F-8543-AA02B1D8157A}" presName="circle3" presStyleLbl="node1" presStyleIdx="2" presStyleCnt="3"/>
      <dgm:spPr/>
    </dgm:pt>
    <dgm:pt modelId="{B61DB511-B354-4065-BD71-AF6D1332A71F}" type="pres">
      <dgm:prSet presAssocID="{3B4C2657-5CAB-490F-8543-AA02B1D8157A}" presName="rect3" presStyleLbl="alignAcc1" presStyleIdx="2" presStyleCnt="3"/>
      <dgm:spPr/>
      <dgm:t>
        <a:bodyPr/>
        <a:lstStyle/>
        <a:p>
          <a:endParaRPr lang="ru-RU"/>
        </a:p>
      </dgm:t>
    </dgm:pt>
    <dgm:pt modelId="{28DA1381-70BE-4628-ACEC-196659989C3E}" type="pres">
      <dgm:prSet presAssocID="{69C23BA3-8F44-4333-AF4F-B6A0F71C4FE2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351C09-A1FC-4D51-8E4A-77FB72C3D897}" type="pres">
      <dgm:prSet presAssocID="{290A8DB9-E0D8-4D3F-8B86-B0B9A9E40CD0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280F14-B494-4A7D-9A59-579F545590D7}" type="pres">
      <dgm:prSet presAssocID="{3B4C2657-5CAB-490F-8543-AA02B1D8157A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C36E33E-44C1-4206-8658-4D994C8515B4}" type="presOf" srcId="{290A8DB9-E0D8-4D3F-8B86-B0B9A9E40CD0}" destId="{DA351C09-A1FC-4D51-8E4A-77FB72C3D897}" srcOrd="1" destOrd="0" presId="urn:microsoft.com/office/officeart/2005/8/layout/target3"/>
    <dgm:cxn modelId="{6E722DF0-118E-4C8C-9E75-6C5D5CB3F688}" type="presOf" srcId="{290A8DB9-E0D8-4D3F-8B86-B0B9A9E40CD0}" destId="{9E9BB7F3-713E-404E-9CB2-F006A6E37755}" srcOrd="0" destOrd="0" presId="urn:microsoft.com/office/officeart/2005/8/layout/target3"/>
    <dgm:cxn modelId="{D9FFFEAC-CE5C-4C98-A0B8-C1A6B12A2F13}" type="presOf" srcId="{69C23BA3-8F44-4333-AF4F-B6A0F71C4FE2}" destId="{28DA1381-70BE-4628-ACEC-196659989C3E}" srcOrd="1" destOrd="0" presId="urn:microsoft.com/office/officeart/2005/8/layout/target3"/>
    <dgm:cxn modelId="{52650808-44B3-4FFD-A06B-00EA9AD9E8FA}" srcId="{215C701F-A7D5-4067-96B9-2E5BCBA3C09F}" destId="{3B4C2657-5CAB-490F-8543-AA02B1D8157A}" srcOrd="2" destOrd="0" parTransId="{8B8343E9-81A7-4FF7-8DCB-22A17C3C8DBE}" sibTransId="{B0E8B219-C06F-4BF9-8519-B9AA0B980449}"/>
    <dgm:cxn modelId="{A3947624-7D4B-4791-9D4C-D99AA74ACBA8}" srcId="{215C701F-A7D5-4067-96B9-2E5BCBA3C09F}" destId="{69C23BA3-8F44-4333-AF4F-B6A0F71C4FE2}" srcOrd="0" destOrd="0" parTransId="{BB31E6E9-7AC9-4FAA-A2BA-2FB181A04EE4}" sibTransId="{D29D2019-6DC6-4EA8-AE01-AE19381BF12A}"/>
    <dgm:cxn modelId="{647D1C53-27A1-4D56-9731-BF7068FDA78D}" srcId="{215C701F-A7D5-4067-96B9-2E5BCBA3C09F}" destId="{290A8DB9-E0D8-4D3F-8B86-B0B9A9E40CD0}" srcOrd="1" destOrd="0" parTransId="{788D37AB-1131-4E72-8D16-791DC14E0032}" sibTransId="{5EBD6687-6590-4051-A777-2697582FFB31}"/>
    <dgm:cxn modelId="{00A07966-B38C-4E84-8662-3A6971CA663B}" type="presOf" srcId="{3B4C2657-5CAB-490F-8543-AA02B1D8157A}" destId="{B61DB511-B354-4065-BD71-AF6D1332A71F}" srcOrd="0" destOrd="0" presId="urn:microsoft.com/office/officeart/2005/8/layout/target3"/>
    <dgm:cxn modelId="{06D00302-65AF-421B-9D91-36BE2A2A6C9F}" type="presOf" srcId="{3B4C2657-5CAB-490F-8543-AA02B1D8157A}" destId="{5B280F14-B494-4A7D-9A59-579F545590D7}" srcOrd="1" destOrd="0" presId="urn:microsoft.com/office/officeart/2005/8/layout/target3"/>
    <dgm:cxn modelId="{AAFEE83F-E3A4-4774-AF63-99FF390CC272}" type="presOf" srcId="{69C23BA3-8F44-4333-AF4F-B6A0F71C4FE2}" destId="{497A82A6-4D3D-4B72-B71F-A1139121D8A2}" srcOrd="0" destOrd="0" presId="urn:microsoft.com/office/officeart/2005/8/layout/target3"/>
    <dgm:cxn modelId="{36480AA3-DCC5-48BB-BB88-D06D6B42BC75}" type="presOf" srcId="{215C701F-A7D5-4067-96B9-2E5BCBA3C09F}" destId="{11FCBC05-F9FF-410E-A27D-92764E3E6B0E}" srcOrd="0" destOrd="0" presId="urn:microsoft.com/office/officeart/2005/8/layout/target3"/>
    <dgm:cxn modelId="{ACED1A18-DE7C-41A8-AEE1-051B8339395B}" type="presParOf" srcId="{11FCBC05-F9FF-410E-A27D-92764E3E6B0E}" destId="{9BDAE7AE-3629-480E-A3B6-C56FFBF49FEC}" srcOrd="0" destOrd="0" presId="urn:microsoft.com/office/officeart/2005/8/layout/target3"/>
    <dgm:cxn modelId="{22298C1C-D993-42F2-9D5C-65A832FDFA5F}" type="presParOf" srcId="{11FCBC05-F9FF-410E-A27D-92764E3E6B0E}" destId="{9D5A4E1D-304B-468D-9DC8-2E667B0D946B}" srcOrd="1" destOrd="0" presId="urn:microsoft.com/office/officeart/2005/8/layout/target3"/>
    <dgm:cxn modelId="{A1755E07-D9DE-4F04-93E9-A974EF61129B}" type="presParOf" srcId="{11FCBC05-F9FF-410E-A27D-92764E3E6B0E}" destId="{497A82A6-4D3D-4B72-B71F-A1139121D8A2}" srcOrd="2" destOrd="0" presId="urn:microsoft.com/office/officeart/2005/8/layout/target3"/>
    <dgm:cxn modelId="{BF9633ED-FC47-440F-90C1-E747ABAECD12}" type="presParOf" srcId="{11FCBC05-F9FF-410E-A27D-92764E3E6B0E}" destId="{EEB5670D-1D6F-40A0-8320-A07071959D83}" srcOrd="3" destOrd="0" presId="urn:microsoft.com/office/officeart/2005/8/layout/target3"/>
    <dgm:cxn modelId="{1260CAD6-A7C6-43FA-80F6-023F5F0993B9}" type="presParOf" srcId="{11FCBC05-F9FF-410E-A27D-92764E3E6B0E}" destId="{4E34EF54-2CA4-4387-96EF-28FEDFD072B7}" srcOrd="4" destOrd="0" presId="urn:microsoft.com/office/officeart/2005/8/layout/target3"/>
    <dgm:cxn modelId="{1FE1B1AD-7A98-4F46-8F5E-B8D28B879D7F}" type="presParOf" srcId="{11FCBC05-F9FF-410E-A27D-92764E3E6B0E}" destId="{9E9BB7F3-713E-404E-9CB2-F006A6E37755}" srcOrd="5" destOrd="0" presId="urn:microsoft.com/office/officeart/2005/8/layout/target3"/>
    <dgm:cxn modelId="{A7F1B211-C409-44F2-A8E4-4B2A1157DEB4}" type="presParOf" srcId="{11FCBC05-F9FF-410E-A27D-92764E3E6B0E}" destId="{1AE2A606-ECF5-43C0-9B53-026C82408845}" srcOrd="6" destOrd="0" presId="urn:microsoft.com/office/officeart/2005/8/layout/target3"/>
    <dgm:cxn modelId="{8FA5685E-980A-4E05-8072-828264BF1F34}" type="presParOf" srcId="{11FCBC05-F9FF-410E-A27D-92764E3E6B0E}" destId="{99D58DC7-1CB0-43A9-BA1C-41B09B48C9D0}" srcOrd="7" destOrd="0" presId="urn:microsoft.com/office/officeart/2005/8/layout/target3"/>
    <dgm:cxn modelId="{53B1BD5D-A239-4223-9537-E4DCF318BE39}" type="presParOf" srcId="{11FCBC05-F9FF-410E-A27D-92764E3E6B0E}" destId="{B61DB511-B354-4065-BD71-AF6D1332A71F}" srcOrd="8" destOrd="0" presId="urn:microsoft.com/office/officeart/2005/8/layout/target3"/>
    <dgm:cxn modelId="{6370282B-E4CE-462B-AE46-229762B1E7A3}" type="presParOf" srcId="{11FCBC05-F9FF-410E-A27D-92764E3E6B0E}" destId="{28DA1381-70BE-4628-ACEC-196659989C3E}" srcOrd="9" destOrd="0" presId="urn:microsoft.com/office/officeart/2005/8/layout/target3"/>
    <dgm:cxn modelId="{23812D03-EEFB-4414-A33F-FD5C4F94D742}" type="presParOf" srcId="{11FCBC05-F9FF-410E-A27D-92764E3E6B0E}" destId="{DA351C09-A1FC-4D51-8E4A-77FB72C3D897}" srcOrd="10" destOrd="0" presId="urn:microsoft.com/office/officeart/2005/8/layout/target3"/>
    <dgm:cxn modelId="{6401D4F4-A145-4833-8693-4A40C36DAAED}" type="presParOf" srcId="{11FCBC05-F9FF-410E-A27D-92764E3E6B0E}" destId="{5B280F14-B494-4A7D-9A59-579F545590D7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4AFBD3A-0558-4AED-9E43-98D7F9493C64}">
      <dsp:nvSpPr>
        <dsp:cNvPr id="0" name=""/>
        <dsp:cNvSpPr/>
      </dsp:nvSpPr>
      <dsp:spPr>
        <a:xfrm>
          <a:off x="73274" y="4139759"/>
          <a:ext cx="8072706" cy="12976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Минсельхозпрод КО получает и регистрирует от ОМС документы</a:t>
          </a:r>
          <a:endParaRPr lang="ru-RU" sz="1800" kern="1200" dirty="0"/>
        </a:p>
      </dsp:txBody>
      <dsp:txXfrm>
        <a:off x="73274" y="4139759"/>
        <a:ext cx="8072706" cy="700717"/>
      </dsp:txXfrm>
    </dsp:sp>
    <dsp:sp modelId="{C9F19A80-E997-4147-80E1-46849B587148}">
      <dsp:nvSpPr>
        <dsp:cNvPr id="0" name=""/>
        <dsp:cNvSpPr/>
      </dsp:nvSpPr>
      <dsp:spPr>
        <a:xfrm>
          <a:off x="1941" y="4908174"/>
          <a:ext cx="4379637" cy="68912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Отдел финансирования программ и мероприятий развития АПК – соблюдение общих условий</a:t>
          </a:r>
          <a:endParaRPr lang="ru-RU" sz="1600" kern="1200" dirty="0"/>
        </a:p>
      </dsp:txBody>
      <dsp:txXfrm>
        <a:off x="1941" y="4908174"/>
        <a:ext cx="4379637" cy="689129"/>
      </dsp:txXfrm>
    </dsp:sp>
    <dsp:sp modelId="{59A31C7D-65D7-42CE-805D-97A1B214DB22}">
      <dsp:nvSpPr>
        <dsp:cNvPr id="0" name=""/>
        <dsp:cNvSpPr/>
      </dsp:nvSpPr>
      <dsp:spPr>
        <a:xfrm>
          <a:off x="4381579" y="4891246"/>
          <a:ext cx="3835734" cy="72298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Отделы министерства по компетенции - соблюдение иных условий</a:t>
          </a:r>
          <a:endParaRPr lang="ru-RU" sz="1600" kern="1200" dirty="0"/>
        </a:p>
      </dsp:txBody>
      <dsp:txXfrm>
        <a:off x="4381579" y="4891246"/>
        <a:ext cx="3835734" cy="722984"/>
      </dsp:txXfrm>
    </dsp:sp>
    <dsp:sp modelId="{D1765114-F365-46BC-BBBB-833E34BB282A}">
      <dsp:nvSpPr>
        <dsp:cNvPr id="0" name=""/>
        <dsp:cNvSpPr/>
      </dsp:nvSpPr>
      <dsp:spPr>
        <a:xfrm rot="10800000">
          <a:off x="0" y="1337184"/>
          <a:ext cx="8219256" cy="2855554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ОМС </a:t>
          </a:r>
          <a:r>
            <a:rPr lang="ru-RU" sz="1800" b="1" kern="1200" dirty="0" smtClean="0"/>
            <a:t>проверяет </a:t>
          </a:r>
          <a:r>
            <a:rPr lang="ru-RU" sz="1800" b="0" kern="1200" dirty="0" smtClean="0"/>
            <a:t>полноту поданных документов, достоверность сведений, а также соблюдение установленных форм и сроков представления документов.</a:t>
          </a:r>
          <a:endParaRPr lang="ru-RU" sz="1800" kern="1200" dirty="0"/>
        </a:p>
      </dsp:txBody>
      <dsp:txXfrm>
        <a:off x="0" y="1337184"/>
        <a:ext cx="8219256" cy="1002299"/>
      </dsp:txXfrm>
    </dsp:sp>
    <dsp:sp modelId="{8143C488-923B-47B4-9B5F-9C72383B23D6}">
      <dsp:nvSpPr>
        <dsp:cNvPr id="0" name=""/>
        <dsp:cNvSpPr/>
      </dsp:nvSpPr>
      <dsp:spPr>
        <a:xfrm>
          <a:off x="0" y="2314355"/>
          <a:ext cx="4109627" cy="85381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Проверка не пройдена - возврат документов СХТП</a:t>
          </a:r>
          <a:endParaRPr lang="ru-RU" sz="1600" kern="1200" dirty="0"/>
        </a:p>
      </dsp:txBody>
      <dsp:txXfrm>
        <a:off x="0" y="2314355"/>
        <a:ext cx="4109627" cy="853810"/>
      </dsp:txXfrm>
    </dsp:sp>
    <dsp:sp modelId="{975323D9-BD51-4129-BB70-D76F8E6488B8}">
      <dsp:nvSpPr>
        <dsp:cNvPr id="0" name=""/>
        <dsp:cNvSpPr/>
      </dsp:nvSpPr>
      <dsp:spPr>
        <a:xfrm>
          <a:off x="4109628" y="2314355"/>
          <a:ext cx="4109627" cy="85381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В случае отсутствия нарушений- соответствующая отметка на документах</a:t>
          </a:r>
          <a:endParaRPr lang="ru-RU" sz="1600" kern="1200" dirty="0"/>
        </a:p>
      </dsp:txBody>
      <dsp:txXfrm>
        <a:off x="4109628" y="2314355"/>
        <a:ext cx="4109627" cy="853810"/>
      </dsp:txXfrm>
    </dsp:sp>
    <dsp:sp modelId="{484A80E4-6047-46F9-B5AD-7D17C95072FE}">
      <dsp:nvSpPr>
        <dsp:cNvPr id="0" name=""/>
        <dsp:cNvSpPr/>
      </dsp:nvSpPr>
      <dsp:spPr>
        <a:xfrm rot="10800000">
          <a:off x="0" y="0"/>
          <a:ext cx="8219256" cy="1337513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kern="1200" dirty="0" smtClean="0"/>
            <a:t>Сельскохозяйственный товаропроизводитель представляет в ОМС пакет документов</a:t>
          </a:r>
          <a:endParaRPr lang="ru-RU" sz="1800" kern="1200" dirty="0"/>
        </a:p>
      </dsp:txBody>
      <dsp:txXfrm rot="10800000">
        <a:off x="0" y="0"/>
        <a:ext cx="8219256" cy="133751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BDAE7AE-3629-480E-A3B6-C56FFBF49FEC}">
      <dsp:nvSpPr>
        <dsp:cNvPr id="0" name=""/>
        <dsp:cNvSpPr/>
      </dsp:nvSpPr>
      <dsp:spPr>
        <a:xfrm>
          <a:off x="0" y="196532"/>
          <a:ext cx="4480560" cy="448056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7A82A6-4D3D-4B72-B71F-A1139121D8A2}">
      <dsp:nvSpPr>
        <dsp:cNvPr id="0" name=""/>
        <dsp:cNvSpPr/>
      </dsp:nvSpPr>
      <dsp:spPr>
        <a:xfrm>
          <a:off x="2240280" y="196532"/>
          <a:ext cx="5227319" cy="448056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/>
            <a:t>Несоблюдения </a:t>
          </a:r>
          <a:r>
            <a:rPr lang="ru-RU" sz="2000" kern="1200" dirty="0" smtClean="0"/>
            <a:t>сроков утверждения планов проверок на 2021 год, установленных Порядками осуществления проверки</a:t>
          </a:r>
          <a:endParaRPr lang="ru-RU" sz="2000" kern="1200" dirty="0"/>
        </a:p>
      </dsp:txBody>
      <dsp:txXfrm>
        <a:off x="2240280" y="196532"/>
        <a:ext cx="5227319" cy="1344170"/>
      </dsp:txXfrm>
    </dsp:sp>
    <dsp:sp modelId="{4E34EF54-2CA4-4387-96EF-28FEDFD072B7}">
      <dsp:nvSpPr>
        <dsp:cNvPr id="0" name=""/>
        <dsp:cNvSpPr/>
      </dsp:nvSpPr>
      <dsp:spPr>
        <a:xfrm>
          <a:off x="784099" y="1540703"/>
          <a:ext cx="2912361" cy="2912361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9BB7F3-713E-404E-9CB2-F006A6E37755}">
      <dsp:nvSpPr>
        <dsp:cNvPr id="0" name=""/>
        <dsp:cNvSpPr/>
      </dsp:nvSpPr>
      <dsp:spPr>
        <a:xfrm>
          <a:off x="2240280" y="1540703"/>
          <a:ext cx="5227319" cy="291236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Отсутствие нормативного документа, которым должен быть утвержден план проверок</a:t>
          </a:r>
          <a:endParaRPr lang="ru-RU" sz="2000" kern="1200" dirty="0"/>
        </a:p>
      </dsp:txBody>
      <dsp:txXfrm>
        <a:off x="2240280" y="1540703"/>
        <a:ext cx="5227319" cy="1344166"/>
      </dsp:txXfrm>
    </dsp:sp>
    <dsp:sp modelId="{99D58DC7-1CB0-43A9-BA1C-41B09B48C9D0}">
      <dsp:nvSpPr>
        <dsp:cNvPr id="0" name=""/>
        <dsp:cNvSpPr/>
      </dsp:nvSpPr>
      <dsp:spPr>
        <a:xfrm>
          <a:off x="1568196" y="2884869"/>
          <a:ext cx="1344166" cy="1344166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1DB511-B354-4065-BD71-AF6D1332A71F}">
      <dsp:nvSpPr>
        <dsp:cNvPr id="0" name=""/>
        <dsp:cNvSpPr/>
      </dsp:nvSpPr>
      <dsp:spPr>
        <a:xfrm>
          <a:off x="2240280" y="2884869"/>
          <a:ext cx="5227319" cy="134416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Отсутствие размещения плана проверок на 2021 год на официальном сайте, при условии закрепления данной нормы в Порядке осуществления проверок</a:t>
          </a:r>
          <a:endParaRPr lang="ru-RU" sz="2000" kern="1200" dirty="0"/>
        </a:p>
      </dsp:txBody>
      <dsp:txXfrm>
        <a:off x="2240280" y="2884869"/>
        <a:ext cx="5227319" cy="13441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AA31BC-23E8-41D1-A1BF-8E873EF39A39}" type="datetimeFigureOut">
              <a:rPr lang="ru-RU" smtClean="0"/>
              <a:pPr/>
              <a:t>02.06.2021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895EDE-5D09-4C09-9A74-F1658ED851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14230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1CF7288-F327-4E48-A12D-2FB543845959}" type="datetime1">
              <a:rPr lang="ru-RU" smtClean="0"/>
              <a:pPr/>
              <a:t>02.06.2021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1036E05-2624-4095-AB04-7F024F0F82B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4CCFB-D4D2-41F9-AC73-5762DB33EE28}" type="datetime1">
              <a:rPr lang="ru-RU" smtClean="0"/>
              <a:pPr/>
              <a:t>02.06.2021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36E05-2624-4095-AB04-7F024F0F82B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8E5E3-431E-4113-A311-D8DBD9A574B5}" type="datetime1">
              <a:rPr lang="ru-RU" smtClean="0"/>
              <a:pPr/>
              <a:t>02.06.2021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36E05-2624-4095-AB04-7F024F0F82B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08F3374-03F6-4B81-8121-35D309A29732}" type="datetime1">
              <a:rPr lang="ru-RU" smtClean="0"/>
              <a:pPr/>
              <a:t>02.06.2021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1036E05-2624-4095-AB04-7F024F0F82B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349EE3A-B483-4871-A8CC-B9B2AB760B89}" type="datetime1">
              <a:rPr lang="ru-RU" smtClean="0"/>
              <a:pPr/>
              <a:t>02.06.2021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1036E05-2624-4095-AB04-7F024F0F82B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5562E-BC2B-4FE1-AB32-AB92BA6972F1}" type="datetime1">
              <a:rPr lang="ru-RU" smtClean="0"/>
              <a:pPr/>
              <a:t>02.06.2021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36E05-2624-4095-AB04-7F024F0F82B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CF534-9FC8-44BA-8E36-8F6C3FD1E572}" type="datetime1">
              <a:rPr lang="ru-RU" smtClean="0"/>
              <a:pPr/>
              <a:t>02.06.2021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36E05-2624-4095-AB04-7F024F0F82B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F53F0E-724E-4E60-9861-5049113A2080}" type="datetime1">
              <a:rPr lang="ru-RU" smtClean="0"/>
              <a:pPr/>
              <a:t>02.06.2021</a:t>
            </a:fld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1036E05-2624-4095-AB04-7F024F0F82B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AFFB5-6D17-4603-9A60-AE135CEB0A5E}" type="datetime1">
              <a:rPr lang="ru-RU" smtClean="0"/>
              <a:pPr/>
              <a:t>02.06.2021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36E05-2624-4095-AB04-7F024F0F82B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AEEE368-6497-4AEB-8E10-B7295F1D7EF2}" type="datetime1">
              <a:rPr lang="ru-RU" smtClean="0"/>
              <a:pPr/>
              <a:t>02.06.2021</a:t>
            </a:fld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1036E05-2624-4095-AB04-7F024F0F82B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AC8F357-ED9E-42EB-B1EA-7F56D6FD2A2A}" type="datetime1">
              <a:rPr lang="ru-RU" smtClean="0"/>
              <a:pPr/>
              <a:t>02.06.2021</a:t>
            </a:fld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1036E05-2624-4095-AB04-7F024F0F82B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D3E1E69-5BA4-4A1E-9E6E-4987D2F65044}" type="datetime1">
              <a:rPr lang="ru-RU" smtClean="0"/>
              <a:pPr/>
              <a:t>02.06.2021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1036E05-2624-4095-AB04-7F024F0F82B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torg-audit-mi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23728" y="2045792"/>
            <a:ext cx="6293360" cy="481220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648" y="188640"/>
            <a:ext cx="6984776" cy="2808312"/>
          </a:xfrm>
        </p:spPr>
        <p:txBody>
          <a:bodyPr>
            <a:noAutofit/>
          </a:bodyPr>
          <a:lstStyle/>
          <a:p>
            <a:pPr algn="r"/>
            <a:r>
              <a:rPr lang="ru-RU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Рекомендации по результатам анализа Порядков осуществления проверки полноты и достоверности, а также соблюдения установленной формы и сроков предоставления документов для получения средств государственной поддержки сельскохозяйственного производства (методические аспекты)</a:t>
            </a:r>
            <a:endParaRPr lang="ru-RU" sz="2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4860032" y="5672537"/>
            <a:ext cx="4011960" cy="1155576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Докладчик: ведущий консультант отдела бухгалтерского учета и ревизионной работы </a:t>
            </a:r>
          </a:p>
          <a:p>
            <a:r>
              <a:rPr lang="ru-RU" dirty="0"/>
              <a:t>Яркова Татьяна Михайловна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36E05-2624-4095-AB04-7F024F0F82B3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05585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7467600" cy="1800200"/>
          </a:xfrm>
        </p:spPr>
        <p:txBody>
          <a:bodyPr>
            <a:noAutofit/>
          </a:bodyPr>
          <a:lstStyle/>
          <a:p>
            <a:pPr algn="r"/>
            <a:r>
              <a:rPr lang="ru-RU" sz="2000" dirty="0" smtClean="0"/>
              <a:t>Закон Кировской области от 17.09.2005 № 361-ЗО </a:t>
            </a:r>
            <a:br>
              <a:rPr lang="ru-RU" sz="2000" dirty="0" smtClean="0"/>
            </a:br>
            <a:r>
              <a:rPr lang="ru-RU" sz="2000" dirty="0" smtClean="0"/>
              <a:t>"О наделении органов местного самоуправления муниципальных образований Кировской области отдельными государственными полномочиями области по поддержке сельскохозяйственного производства"</a:t>
            </a: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1036E05-2624-4095-AB04-7F024F0F82B3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899592" y="2276872"/>
            <a:ext cx="7355160" cy="424847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550" dirty="0" smtClean="0"/>
              <a:t>   Органы местного самоуправления наделяются </a:t>
            </a:r>
            <a:r>
              <a:rPr lang="ru-RU" sz="1550" b="1" dirty="0" smtClean="0"/>
              <a:t>государственными полномочиями</a:t>
            </a:r>
            <a:r>
              <a:rPr lang="ru-RU" sz="1550" dirty="0" smtClean="0"/>
              <a:t> по:</a:t>
            </a:r>
          </a:p>
          <a:p>
            <a:r>
              <a:rPr lang="ru-RU" sz="1550" dirty="0" smtClean="0"/>
              <a:t>осуществлению проверки </a:t>
            </a:r>
            <a:r>
              <a:rPr lang="ru-RU" sz="1800" b="1" dirty="0" smtClean="0">
                <a:solidFill>
                  <a:srgbClr val="FF0000"/>
                </a:solidFill>
              </a:rPr>
              <a:t>полноты и достоверности</a:t>
            </a:r>
            <a:r>
              <a:rPr lang="ru-RU" sz="1550" dirty="0" smtClean="0"/>
              <a:t>, а также </a:t>
            </a:r>
            <a:r>
              <a:rPr lang="ru-RU" sz="1800" b="1" dirty="0" smtClean="0">
                <a:solidFill>
                  <a:srgbClr val="FF0000"/>
                </a:solidFill>
              </a:rPr>
              <a:t>соблюдения установленной формы и сроков предоставления документов </a:t>
            </a:r>
            <a:r>
              <a:rPr lang="ru-RU" sz="1550" dirty="0" smtClean="0"/>
              <a:t>лицами, осуществляющими деятельность, связанную с сельским хозяйством, и зарегистрированными на территории соответствующих муниципальных образований, для получения средств поддержки сельскохозяйственного производства из областного бюджета, включая:</a:t>
            </a:r>
          </a:p>
          <a:p>
            <a:r>
              <a:rPr lang="ru-RU" sz="1550" dirty="0" smtClean="0"/>
              <a:t>а) </a:t>
            </a:r>
            <a:r>
              <a:rPr lang="ru-RU" sz="1550" u="sng" dirty="0" smtClean="0"/>
              <a:t>фактические объемы </a:t>
            </a:r>
            <a:r>
              <a:rPr lang="ru-RU" sz="1550" dirty="0" smtClean="0"/>
              <a:t>закупленных товаров, выполненных работ, оказанных услуг, на которые предоставляются средства поддержки сельскохозяйственного производства из областного бюджета;</a:t>
            </a:r>
          </a:p>
          <a:p>
            <a:r>
              <a:rPr lang="ru-RU" sz="1550" dirty="0" smtClean="0"/>
              <a:t>б) </a:t>
            </a:r>
            <a:r>
              <a:rPr lang="ru-RU" sz="1550" u="sng" dirty="0" smtClean="0"/>
              <a:t>произведенные получателями средств поддержки сельскохозяйственного производства затраты </a:t>
            </a:r>
            <a:r>
              <a:rPr lang="ru-RU" sz="1550" dirty="0" smtClean="0"/>
              <a:t>на покупку товаров, выполнение работ, оказание услуг, на которые предоставляются средства поддержки сельскохозяйственного производства из областного бюджета</a:t>
            </a:r>
            <a:endParaRPr lang="ru-RU" sz="1550" dirty="0"/>
          </a:p>
        </p:txBody>
      </p:sp>
    </p:spTree>
    <p:extLst>
      <p:ext uri="{BB962C8B-B14F-4D97-AF65-F5344CB8AC3E}">
        <p14:creationId xmlns:p14="http://schemas.microsoft.com/office/powerpoint/2010/main" xmlns="" val="3082343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488832" cy="648072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/>
              <a:t>Порядок предоставления субсидии (в части действий ОМС)</a:t>
            </a:r>
            <a:endParaRPr lang="ru-RU" sz="20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1036E05-2624-4095-AB04-7F024F0F82B3}" type="slidenum">
              <a:rPr lang="ru-RU" smtClean="0"/>
              <a:pPr/>
              <a:t>3</a:t>
            </a:fld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quarter" idx="1"/>
          </p:nvPr>
        </p:nvGraphicFramePr>
        <p:xfrm>
          <a:off x="457200" y="980728"/>
          <a:ext cx="8219256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49613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7776864" cy="792088"/>
          </a:xfrm>
        </p:spPr>
        <p:txBody>
          <a:bodyPr>
            <a:noAutofit/>
          </a:bodyPr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1.Соблюдение </a:t>
            </a:r>
            <a:r>
              <a:rPr lang="ru-RU" sz="1800" b="1" u="sng" dirty="0" smtClean="0">
                <a:latin typeface="Times New Roman" pitchFamily="18" charset="0"/>
                <a:cs typeface="Times New Roman" pitchFamily="18" charset="0"/>
              </a:rPr>
              <a:t>общих условий предоставления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субсидий (распоряжение министерства сельского хозяйства и продовольствия КО от 05.02.2019 № 12). 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1036E05-2624-4095-AB04-7F024F0F82B3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859216" cy="527720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2. Соблюдение </a:t>
            </a:r>
            <a:r>
              <a:rPr lang="ru-RU" sz="7200" b="1" u="sng" dirty="0" smtClean="0">
                <a:latin typeface="Times New Roman" pitchFamily="18" charset="0"/>
                <a:cs typeface="Times New Roman" pitchFamily="18" charset="0"/>
              </a:rPr>
              <a:t>«специальных» условий предоставления 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субсидий в зависимости от вида субсидий:</a:t>
            </a:r>
          </a:p>
          <a:p>
            <a:r>
              <a:rPr lang="ru-RU" sz="6400" u="sng" dirty="0" smtClean="0">
                <a:latin typeface="Times New Roman" pitchFamily="18" charset="0"/>
                <a:cs typeface="Times New Roman" pitchFamily="18" charset="0"/>
              </a:rPr>
              <a:t>- на возмещение затрат на приобретение современной с/</a:t>
            </a:r>
            <a:r>
              <a:rPr lang="ru-RU" sz="6400" u="sng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6400" u="sng" dirty="0" smtClean="0">
                <a:latin typeface="Times New Roman" pitchFamily="18" charset="0"/>
                <a:cs typeface="Times New Roman" pitchFamily="18" charset="0"/>
              </a:rPr>
              <a:t> техники и оборудования 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(Постановление Правительства Кировской области от 18.12.2018 N 579-П «О предоставлении субсидий из областного бюджета на возмещение части затрат на приобретение современных сельскохозяйственной техники и оборудования для первичной переработки сельскохозяйственной продукции и (или) уплату лизинговых платежей по договорам финансовой аренды (лизинга)»);</a:t>
            </a:r>
          </a:p>
          <a:p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6400" u="sng" dirty="0" smtClean="0">
                <a:latin typeface="Times New Roman" pitchFamily="18" charset="0"/>
                <a:cs typeface="Times New Roman" pitchFamily="18" charset="0"/>
              </a:rPr>
              <a:t>на развитие растениеводства 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(Постановление Правительства Кировской области от 25.03.2008 N 126/93 «О предоставлении субсидий из областного бюджета на развитие растениеводства»);</a:t>
            </a:r>
          </a:p>
          <a:p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6400" u="sng" dirty="0" smtClean="0">
                <a:latin typeface="Times New Roman" pitchFamily="18" charset="0"/>
                <a:cs typeface="Times New Roman" pitchFamily="18" charset="0"/>
              </a:rPr>
              <a:t>на развитие животноводства 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(Постановление Правительства Кировской области от 15.02.2018 N 78-П «О предоставлении субсидий из областного бюджета на развитие животноводства»);</a:t>
            </a:r>
          </a:p>
          <a:p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6400" u="sng" dirty="0" smtClean="0">
                <a:latin typeface="Times New Roman" pitchFamily="18" charset="0"/>
                <a:cs typeface="Times New Roman" pitchFamily="18" charset="0"/>
              </a:rPr>
              <a:t>на реализацию мероприятий, направленных на оказание содействия сельскохозяйственным товаропроизводителям в обеспечении квалифицированными специалистами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(Постановление Правительства Кировской области от 17.12.2019 N 670-П «О предоставлении субсидий из областного бюджета на реализацию мероприятий, направленных на оказание содействия сельскохозяйственным товаропроизводителям в обеспечении квалифицированными специалистами»);</a:t>
            </a:r>
          </a:p>
          <a:p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6400" u="sng" dirty="0" smtClean="0">
                <a:latin typeface="Times New Roman" pitchFamily="18" charset="0"/>
                <a:cs typeface="Times New Roman" pitchFamily="18" charset="0"/>
              </a:rPr>
              <a:t>на развитие сельскохозяйственной потребительской кооперации 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(Постановление Правительства Кировской области от 23.05.2019 N 254-П «О мерах государственной поддержки сельскохозяйственной потребительской кооперации»).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Особенности предоставления грантов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1036E05-2624-4095-AB04-7F024F0F82B3}" type="slidenum">
              <a:rPr lang="ru-RU" smtClean="0"/>
              <a:pPr/>
              <a:t>5</a:t>
            </a:fld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Постановление Правительства Кировской области от 30.04.2021 N 224-П «О предоставлении грантов "</a:t>
            </a:r>
            <a:r>
              <a:rPr lang="ru-RU" dirty="0" err="1" smtClean="0"/>
              <a:t>Агростартап</a:t>
            </a:r>
            <a:r>
              <a:rPr lang="ru-RU" dirty="0" smtClean="0"/>
              <a:t>" из областного бюджета на создание и (или) развитие хозяйств»</a:t>
            </a:r>
          </a:p>
          <a:p>
            <a:r>
              <a:rPr lang="ru-RU" dirty="0" smtClean="0"/>
              <a:t>Постановление Правительства Кировской области от 10.03.2017 N 52/147 «О предоставлении крестьянским (фермерским) хозяйствам грантов из областного бюджета на развитие семейных ферм и на поддержку начинающих фермеров»</a:t>
            </a:r>
          </a:p>
          <a:p>
            <a:r>
              <a:rPr lang="ru-RU" dirty="0" smtClean="0"/>
              <a:t>Постановление Правительства Кировской области от 30.12.2014 N 19/260 «О предоставлении сельскохозяйственным потребительским кооперативам из областного бюджета грантов на развитие материально-технической базы»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9517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 smtClean="0"/>
              <a:t>Планы </a:t>
            </a:r>
            <a:r>
              <a:rPr lang="ru-RU" dirty="0" smtClean="0"/>
              <a:t>проверок на 2021 год. </a:t>
            </a:r>
            <a:r>
              <a:rPr lang="ru-RU" dirty="0" smtClean="0"/>
              <a:t>Основные замечания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1036E05-2624-4095-AB04-7F024F0F82B3}" type="slidenum">
              <a:rPr lang="ru-RU" smtClean="0"/>
              <a:pPr/>
              <a:t>6</a:t>
            </a:fld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899592" y="2204864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 smtClean="0">
                <a:cs typeface="David" pitchFamily="34" charset="-79"/>
              </a:rPr>
              <a:t>Спасибо за внимание!</a:t>
            </a:r>
            <a:endParaRPr lang="ru-RU" sz="4800" b="1" dirty="0">
              <a:cs typeface="David" pitchFamily="34" charset="-79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1036E05-2624-4095-AB04-7F024F0F82B3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2123728" y="4005064"/>
            <a:ext cx="525658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Министерство сельского хозяйства и продовольствия Кировской области</a:t>
            </a:r>
          </a:p>
          <a:p>
            <a:pPr algn="ctr"/>
            <a:r>
              <a:rPr lang="ru-RU" sz="1200" dirty="0" smtClean="0"/>
              <a:t>ведущий консультант </a:t>
            </a:r>
            <a:r>
              <a:rPr lang="ru-RU" sz="1400" dirty="0" smtClean="0"/>
              <a:t>Яркова Т. М.</a:t>
            </a:r>
          </a:p>
          <a:p>
            <a:pPr algn="ctr"/>
            <a:r>
              <a:rPr lang="ru-RU" dirty="0" smtClean="0"/>
              <a:t>тел.27-27-38 (доб.3824) </a:t>
            </a:r>
            <a:r>
              <a:rPr lang="en-US" dirty="0" smtClean="0"/>
              <a:t>yarkova@dsx-kirov.ru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2364</TotalTime>
  <Words>607</Words>
  <Application>Microsoft Office PowerPoint</Application>
  <PresentationFormat>Экран (4:3)</PresentationFormat>
  <Paragraphs>43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Эркер</vt:lpstr>
      <vt:lpstr>Рекомендации по результатам анализа Порядков осуществления проверки полноты и достоверности, а также соблюдения установленной формы и сроков предоставления документов для получения средств государственной поддержки сельскохозяйственного производства (методические аспекты)</vt:lpstr>
      <vt:lpstr>Закон Кировской области от 17.09.2005 № 361-ЗО  "О наделении органов местного самоуправления муниципальных образований Кировской области отдельными государственными полномочиями области по поддержке сельскохозяйственного производства"</vt:lpstr>
      <vt:lpstr>Порядок предоставления субсидии (в части действий ОМС)</vt:lpstr>
      <vt:lpstr>1.Соблюдение общих условий предоставления субсидий (распоряжение министерства сельского хозяйства и продовольствия КО от 05.02.2019 № 12). </vt:lpstr>
      <vt:lpstr>Особенности предоставления грантов</vt:lpstr>
      <vt:lpstr>Планы проверок на 2021 год. Основные замечания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Charon</dc:creator>
  <cp:lastModifiedBy>Admin</cp:lastModifiedBy>
  <cp:revision>126</cp:revision>
  <dcterms:created xsi:type="dcterms:W3CDTF">2020-10-05T11:16:59Z</dcterms:created>
  <dcterms:modified xsi:type="dcterms:W3CDTF">2021-06-02T15:04:27Z</dcterms:modified>
</cp:coreProperties>
</file>